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</p:sldMasterIdLst>
  <p:notesMasterIdLst>
    <p:notesMasterId r:id="rId73"/>
  </p:notesMasterIdLst>
  <p:handoutMasterIdLst>
    <p:handoutMasterId r:id="rId74"/>
  </p:handoutMasterIdLst>
  <p:sldIdLst>
    <p:sldId id="258" r:id="rId2"/>
    <p:sldId id="259" r:id="rId3"/>
    <p:sldId id="260" r:id="rId4"/>
    <p:sldId id="318" r:id="rId5"/>
    <p:sldId id="319" r:id="rId6"/>
    <p:sldId id="261" r:id="rId7"/>
    <p:sldId id="263" r:id="rId8"/>
    <p:sldId id="264" r:id="rId9"/>
    <p:sldId id="300" r:id="rId10"/>
    <p:sldId id="301" r:id="rId11"/>
    <p:sldId id="265" r:id="rId12"/>
    <p:sldId id="341" r:id="rId13"/>
    <p:sldId id="336" r:id="rId14"/>
    <p:sldId id="266" r:id="rId15"/>
    <p:sldId id="311" r:id="rId16"/>
    <p:sldId id="302" r:id="rId17"/>
    <p:sldId id="267" r:id="rId18"/>
    <p:sldId id="268" r:id="rId19"/>
    <p:sldId id="269" r:id="rId20"/>
    <p:sldId id="303" r:id="rId21"/>
    <p:sldId id="304" r:id="rId22"/>
    <p:sldId id="305" r:id="rId23"/>
    <p:sldId id="306" r:id="rId24"/>
    <p:sldId id="270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337" r:id="rId33"/>
    <p:sldId id="307" r:id="rId34"/>
    <p:sldId id="279" r:id="rId35"/>
    <p:sldId id="338" r:id="rId36"/>
    <p:sldId id="308" r:id="rId37"/>
    <p:sldId id="309" r:id="rId38"/>
    <p:sldId id="310" r:id="rId39"/>
    <p:sldId id="281" r:id="rId40"/>
    <p:sldId id="339" r:id="rId41"/>
    <p:sldId id="282" r:id="rId42"/>
    <p:sldId id="313" r:id="rId43"/>
    <p:sldId id="314" r:id="rId44"/>
    <p:sldId id="315" r:id="rId45"/>
    <p:sldId id="340" r:id="rId46"/>
    <p:sldId id="323" r:id="rId47"/>
    <p:sldId id="324" r:id="rId48"/>
    <p:sldId id="283" r:id="rId49"/>
    <p:sldId id="316" r:id="rId50"/>
    <p:sldId id="317" r:id="rId51"/>
    <p:sldId id="284" r:id="rId52"/>
    <p:sldId id="285" r:id="rId53"/>
    <p:sldId id="286" r:id="rId54"/>
    <p:sldId id="293" r:id="rId55"/>
    <p:sldId id="321" r:id="rId56"/>
    <p:sldId id="294" r:id="rId57"/>
    <p:sldId id="295" r:id="rId58"/>
    <p:sldId id="320" r:id="rId59"/>
    <p:sldId id="296" r:id="rId60"/>
    <p:sldId id="297" r:id="rId61"/>
    <p:sldId id="298" r:id="rId62"/>
    <p:sldId id="287" r:id="rId63"/>
    <p:sldId id="288" r:id="rId64"/>
    <p:sldId id="289" r:id="rId65"/>
    <p:sldId id="334" r:id="rId66"/>
    <p:sldId id="335" r:id="rId67"/>
    <p:sldId id="292" r:id="rId68"/>
    <p:sldId id="299" r:id="rId69"/>
    <p:sldId id="322" r:id="rId70"/>
    <p:sldId id="262" r:id="rId71"/>
    <p:sldId id="325" r:id="rId72"/>
  </p:sldIdLst>
  <p:sldSz cx="9144000" cy="6858000" type="screen4x3"/>
  <p:notesSz cx="6877050" cy="9656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A2"/>
    <a:srgbClr val="004643"/>
    <a:srgbClr val="BA122A"/>
    <a:srgbClr val="FFFF66"/>
    <a:srgbClr val="005A9E"/>
    <a:srgbClr val="001B1A"/>
    <a:srgbClr val="00CC00"/>
    <a:srgbClr val="00FF00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14" y="96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57C59F13-626B-4E81-B7E1-F125CA16513D}" type="datetimeFigureOut">
              <a:rPr lang="cs-CZ" smtClean="0"/>
              <a:pPr/>
              <a:t>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C4E65282-7E10-47DC-B4DF-C6B3EF053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9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0CBB2A5F-CDFC-4AC0-9B71-94E720DCCD48}" type="datetimeFigureOut">
              <a:rPr lang="cs-CZ" smtClean="0"/>
              <a:pPr/>
              <a:t>4.9.2013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D61FCE9A-C47D-432C-9AC5-C2A4B62022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595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E05F-9BD9-4811-B7CF-3F87070850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0C12-6B48-4491-A6C4-2BC8A0891AC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B131-CF94-426D-91CD-17D57922511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32DA-C4C4-49B5-AE66-E3D8878E567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AB99-C27E-49D9-A035-54E83000CE4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4334-680A-41E1-B4B0-A8A92DBDA6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9358-47AF-4D39-8270-8EAA3C8541A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1587-FECB-4D69-AAF2-F5E5556D06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D323-6954-4E34-BAB6-64D1839ED0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DE20-9EE9-46CE-BA43-6F6ADE9EE63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B0A3-5706-4BBE-8E59-56F8089E548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402-3568-4574-9713-A78EFF72C4A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4A41-1DCB-430A-B6FC-841382A8FF3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77BF-07F7-43B8-BC31-0D9A2388DBC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04D0-3F28-4DAB-9013-7D17AE44125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A627-A747-4719-A34F-4E840128BB0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8671-441C-4BFE-BD2B-526531FA034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AF9-2B03-4657-83FF-BA5BF8BC551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85D9-4947-4004-9022-D609A121784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30F7-3FE8-410A-AE85-5BBC8D61F3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932E-F765-411D-B9FB-063016BE546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D9254-1065-4DF4-9D29-06B1555FA21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1ABC9-4549-4AE1-81FE-6B13E422C9C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fyzika.jreichl.com/data/Termo_1_zaklad_WQU_soubory/image003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fyzika.jreichl.com/data/Termo_1_zaklad_WQU_soubory/image003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fyzika.jreichl.com/data/Termo_1_zaklad_WQU_soubory/image003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fyzika.jreichl.com/data/Termo_1_zaklad_WQU_soubory/image003.pn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59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http://upload.wikimedia.org/math/a/b/e/abedb7cf3bbd2550e01e990a88cf01ee.png" TargetMode="External"/><Relationship Id="rId13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http://upload.wikimedia.org/math/a/e/4/ae4cdf61b5a333e5deb033e89bc855e4.png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upload.wikimedia.org/math/0/8/0/0802ea2e2d8687157ab11bd4465c2e34.png" TargetMode="External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image" Target="http://upload.wikimedia.org/math/2/e/b/2ebd67262017a33d99094cec231ae44b.png" TargetMode="External"/><Relationship Id="rId4" Type="http://schemas.openxmlformats.org/officeDocument/2006/relationships/image" Target="http://upload.wikimedia.org/math/3/d/2/3d27dc925255234605a753582ed32a8b.png" TargetMode="External"/><Relationship Id="rId9" Type="http://schemas.openxmlformats.org/officeDocument/2006/relationships/image" Target="../media/image45.png"/><Relationship Id="rId14" Type="http://schemas.openxmlformats.org/officeDocument/2006/relationships/image" Target="http://upload.wikimedia.org/math/2/0/d/20d7a3cdded2e386568139261210f1ed.png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://t2.gstatic.com/images?q=tbn:ANd9GcTe3zO1IADLRojjF-1GDzceexS5Cy3yB5ARAyOy2-t_c2UAcj_Wi-YeNzj3Ow" TargetMode="External"/><Relationship Id="rId13" Type="http://schemas.openxmlformats.org/officeDocument/2006/relationships/hyperlink" Target="http://upload.wikimedia.org/wikipedia/commons/4/4e/Epikur.jpg" TargetMode="External"/><Relationship Id="rId3" Type="http://schemas.openxmlformats.org/officeDocument/2006/relationships/hyperlink" Target="http://upload.wikimedia.org/wikipedia/commons/1/10/Robert_Brown_(young_-_larousse).jpg" TargetMode="External"/><Relationship Id="rId7" Type="http://schemas.openxmlformats.org/officeDocument/2006/relationships/hyperlink" Target="http://upload.wikimedia.org/wikipedia/commons/d/de/William_Thomson_1st_Baron_Kelvin.jpg" TargetMode="External"/><Relationship Id="rId12" Type="http://schemas.openxmlformats.org/officeDocument/2006/relationships/hyperlink" Target="http://upload.wikimedia.org/wikipedia/commons/b/b9/Democritus2.jpg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6/68/Carl_von_Linn%C3%A9.jpg" TargetMode="External"/><Relationship Id="rId11" Type="http://schemas.openxmlformats.org/officeDocument/2006/relationships/hyperlink" Target="http://upload.wikimedia.org/wikipedia/commons/c/c8/Leucippe_(portrait).jpg" TargetMode="External"/><Relationship Id="rId5" Type="http://schemas.openxmlformats.org/officeDocument/2006/relationships/hyperlink" Target="http://upload.wikimedia.org/wikipedia/commons/b/b1/Anders-Celsius-Head.jpg" TargetMode="External"/><Relationship Id="rId10" Type="http://schemas.openxmlformats.org/officeDocument/2006/relationships/hyperlink" Target="http://upload.wikimedia.org/wikipedia/commons/5/5d/Teplomer.jpg" TargetMode="External"/><Relationship Id="rId4" Type="http://schemas.openxmlformats.org/officeDocument/2006/relationships/hyperlink" Target="-%20http:/upload.wikimedia.org/wikipedia/commons/a/aa/Polarlicht_2.jpg" TargetMode="External"/><Relationship Id="rId9" Type="http://schemas.openxmlformats.org/officeDocument/2006/relationships/hyperlink" Target="http://cs.wikipedia.org/wiki/Soubor:Reaumur_1683-1757.jpg" TargetMode="External"/><Relationship Id="rId14" Type="http://schemas.openxmlformats.org/officeDocument/2006/relationships/hyperlink" Target="http://upload.wikimedia.org/wikipedia/commons/a/a4/Aristoteles_Louvre.jpg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2795584"/>
            <a:ext cx="9144000" cy="1200329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ZÁKLADNÍ POZNATKY MOLEKULOVÉ FYZIKY A TERMODYNAMIKY</a:t>
            </a:r>
            <a:endParaRPr lang="cs-CZ" sz="3600" dirty="0">
              <a:solidFill>
                <a:schemeClr val="bg2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34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 smtClean="0">
                <a:solidFill>
                  <a:srgbClr val="00A6A2"/>
                </a:solidFill>
                <a:ea typeface="+mj-ea"/>
                <a:cs typeface="Arial" pitchFamily="34" charset="0"/>
              </a:rPr>
              <a:t>FYZIKA </a:t>
            </a:r>
            <a:r>
              <a:rPr lang="it-IT" sz="2900" b="1" dirty="0" smtClean="0">
                <a:solidFill>
                  <a:srgbClr val="00A6A2"/>
                </a:solidFill>
                <a:ea typeface="+mj-ea"/>
                <a:cs typeface="Arial" pitchFamily="34" charset="0"/>
              </a:rPr>
              <a:t>PRO I</a:t>
            </a:r>
            <a:r>
              <a:rPr lang="cs-CZ" sz="2900" b="1" dirty="0" smtClean="0">
                <a:solidFill>
                  <a:srgbClr val="00A6A2"/>
                </a:solidFill>
                <a:ea typeface="+mj-ea"/>
                <a:cs typeface="Arial" pitchFamily="34" charset="0"/>
              </a:rPr>
              <a:t>I</a:t>
            </a:r>
            <a:r>
              <a:rPr lang="it-IT" sz="2900" b="1" dirty="0" smtClean="0">
                <a:solidFill>
                  <a:srgbClr val="00A6A2"/>
                </a:solidFill>
                <a:ea typeface="+mj-ea"/>
                <a:cs typeface="Arial" pitchFamily="34" charset="0"/>
              </a:rPr>
              <a:t>. ROČNÍK GYMNÁZIA</a:t>
            </a:r>
            <a:endParaRPr kumimoji="0" lang="cs-CZ" sz="800" b="1" i="0" u="none" strike="noStrike" kern="1200" cap="none" spc="0" normalizeH="0" baseline="0" noProof="0" dirty="0" smtClean="0">
              <a:ln>
                <a:noFill/>
              </a:ln>
              <a:solidFill>
                <a:srgbClr val="00A6A2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74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ea typeface="+mn-ea"/>
                <a:cs typeface="Arial" pitchFamily="34" charset="0"/>
              </a:rPr>
              <a:t>Tento projekt je spolufinancován Evropským sociálním fondem a státním rozpočtem České republiky.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" y="5214950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Tato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prezentace </a:t>
            </a: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vznikla na základě řešení projektu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OPVK, </a:t>
            </a: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registrační číslo: CZ.1.07/1.1.24/01.0114 s názvem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/>
            </a:r>
            <a:b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</a:b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„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Podpora chemického a fyzikálního vzdělávání na gymnáziu </a:t>
            </a:r>
            <a:r>
              <a:rPr lang="cs-CZ" sz="1700" cap="all" dirty="0" smtClean="0">
                <a:solidFill>
                  <a:srgbClr val="5E5E5E"/>
                </a:solidFill>
                <a:cs typeface="Arial" pitchFamily="34" charset="0"/>
              </a:rPr>
              <a:t>Komenského v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 Havířově</a:t>
            </a:r>
            <a:r>
              <a:rPr lang="cs-CZ" sz="1700" cap="all" dirty="0" smtClean="0">
                <a:solidFill>
                  <a:srgbClr val="5E5E5E"/>
                </a:solidFill>
                <a:cs typeface="Arial" pitchFamily="34" charset="0"/>
              </a:rPr>
              <a:t>“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3971928"/>
            <a:ext cx="9144000" cy="117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6A2"/>
                </a:solidFill>
                <a:effectLst/>
                <a:uLnTx/>
                <a:uFillTx/>
                <a:ea typeface="+mj-ea"/>
                <a:cs typeface="Arial" pitchFamily="34" charset="0"/>
              </a:rPr>
              <a:t>Mgr. Monika Bouchalová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6A2"/>
                </a:solidFill>
                <a:effectLst/>
                <a:uLnTx/>
                <a:uFillTx/>
                <a:ea typeface="+mj-ea"/>
                <a:cs typeface="Arial" pitchFamily="34" charset="0"/>
              </a:rPr>
              <a:t/>
            </a:r>
            <a:b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6A2"/>
                </a:solidFill>
                <a:effectLst/>
                <a:uLnTx/>
                <a:uFillTx/>
                <a:ea typeface="+mj-ea"/>
                <a:cs typeface="Arial" pitchFamily="34" charset="0"/>
              </a:rPr>
            </a:b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6A2"/>
                </a:solidFill>
                <a:effectLst/>
                <a:uLnTx/>
                <a:uFillTx/>
                <a:ea typeface="+mj-ea"/>
                <a:cs typeface="Arial" pitchFamily="34" charset="0"/>
              </a:rPr>
              <a:t>Gymnázium, Havířov-Město, Komenského 2, p.o.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A6A2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1. 1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. KINETICKÁ TEORIE LÁTEK </a:t>
            </a:r>
            <a:endParaRPr lang="cs-CZ" sz="3400" dirty="0">
              <a:solidFill>
                <a:schemeClr val="bg2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BA122A"/>
                </a:solidFill>
              </a:rPr>
              <a:t>Důkazy pohybu:</a:t>
            </a:r>
          </a:p>
          <a:p>
            <a:endParaRPr lang="cs-CZ" sz="2800" dirty="0" smtClean="0"/>
          </a:p>
          <a:p>
            <a:pPr marL="514350" lvl="0" indent="-514350">
              <a:buFont typeface="+mj-lt"/>
              <a:buAutoNum type="alphaLcParenR"/>
            </a:pPr>
            <a:r>
              <a:rPr lang="cs-CZ" sz="2800" b="1" dirty="0" smtClean="0"/>
              <a:t>Difuze</a:t>
            </a:r>
            <a:r>
              <a:rPr lang="cs-CZ" sz="2800" dirty="0" smtClean="0"/>
              <a:t> – je proces rozptylování částic v prostoru.</a:t>
            </a:r>
          </a:p>
          <a:p>
            <a:pPr marL="514350" lvl="0" indent="-514350"/>
            <a:endParaRPr lang="cs-CZ" sz="1000" dirty="0" smtClean="0"/>
          </a:p>
          <a:p>
            <a:r>
              <a:rPr lang="cs-CZ" sz="2400" dirty="0" smtClean="0"/>
              <a:t>(samovolné pronikání částic jedné látky mezi částice druhé látky téhož skupenství, jsou-li tělesa z těchto látek uvedena do vzájemného styku)</a:t>
            </a:r>
          </a:p>
          <a:p>
            <a:pPr algn="ctr"/>
            <a:r>
              <a:rPr lang="cs-CZ" sz="2400" dirty="0" smtClean="0"/>
              <a:t>Nejrychleji u plynů (voňavka), pomalu v pevných látkách (polovodiče).</a:t>
            </a:r>
          </a:p>
          <a:p>
            <a:pPr algn="ctr"/>
            <a:r>
              <a:rPr lang="cs-CZ" sz="2400" dirty="0" smtClean="0"/>
              <a:t>(S rostoucí teplotou rychleji.)</a:t>
            </a:r>
            <a:endParaRPr lang="cs-CZ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5786" y="4000504"/>
            <a:ext cx="7643866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3767133" y="4124330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ovací čára 14"/>
          <p:cNvCxnSpPr>
            <a:stCxn id="4" idx="0"/>
            <a:endCxn id="4" idx="2"/>
          </p:cNvCxnSpPr>
          <p:nvPr/>
        </p:nvCxnSpPr>
        <p:spPr>
          <a:xfrm rot="16200000" flipH="1">
            <a:off x="3250397" y="5357826"/>
            <a:ext cx="27146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ipsa 37"/>
          <p:cNvSpPr/>
          <p:nvPr/>
        </p:nvSpPr>
        <p:spPr>
          <a:xfrm>
            <a:off x="5072066" y="4286256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Elipsa 54"/>
          <p:cNvSpPr/>
          <p:nvPr/>
        </p:nvSpPr>
        <p:spPr>
          <a:xfrm rot="3150669">
            <a:off x="6986901" y="4343704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Elipsa 67"/>
          <p:cNvSpPr/>
          <p:nvPr/>
        </p:nvSpPr>
        <p:spPr>
          <a:xfrm rot="3150669">
            <a:off x="6058208" y="4343703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Elipsa 68"/>
          <p:cNvSpPr/>
          <p:nvPr/>
        </p:nvSpPr>
        <p:spPr>
          <a:xfrm rot="3150669">
            <a:off x="6129645" y="5772463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Elipsa 69"/>
          <p:cNvSpPr/>
          <p:nvPr/>
        </p:nvSpPr>
        <p:spPr>
          <a:xfrm rot="3150669">
            <a:off x="7844157" y="5986776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Elipsa 71"/>
          <p:cNvSpPr/>
          <p:nvPr/>
        </p:nvSpPr>
        <p:spPr>
          <a:xfrm>
            <a:off x="4857752" y="5857892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Elipsa 72"/>
          <p:cNvSpPr/>
          <p:nvPr/>
        </p:nvSpPr>
        <p:spPr>
          <a:xfrm rot="3150669">
            <a:off x="7844157" y="4272267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Elipsa 73"/>
          <p:cNvSpPr/>
          <p:nvPr/>
        </p:nvSpPr>
        <p:spPr>
          <a:xfrm rot="3150669">
            <a:off x="7629844" y="5129522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Elipsa 74"/>
          <p:cNvSpPr/>
          <p:nvPr/>
        </p:nvSpPr>
        <p:spPr>
          <a:xfrm>
            <a:off x="5000628" y="4929198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Elipsa 75"/>
          <p:cNvSpPr/>
          <p:nvPr/>
        </p:nvSpPr>
        <p:spPr>
          <a:xfrm rot="3150669">
            <a:off x="6986902" y="5843902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Elipsa 76"/>
          <p:cNvSpPr/>
          <p:nvPr/>
        </p:nvSpPr>
        <p:spPr>
          <a:xfrm rot="3150669">
            <a:off x="6558272" y="5058086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Elipsa 77"/>
          <p:cNvSpPr/>
          <p:nvPr/>
        </p:nvSpPr>
        <p:spPr>
          <a:xfrm rot="3150669">
            <a:off x="5486704" y="5843902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Elipsa 78"/>
          <p:cNvSpPr/>
          <p:nvPr/>
        </p:nvSpPr>
        <p:spPr>
          <a:xfrm rot="3150669">
            <a:off x="5629580" y="4986644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Elipsa 84"/>
          <p:cNvSpPr/>
          <p:nvPr/>
        </p:nvSpPr>
        <p:spPr>
          <a:xfrm>
            <a:off x="2643174" y="4357694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Elipsa 85"/>
          <p:cNvSpPr/>
          <p:nvPr/>
        </p:nvSpPr>
        <p:spPr>
          <a:xfrm rot="6515670">
            <a:off x="3405180" y="5762642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Elipsa 86"/>
          <p:cNvSpPr/>
          <p:nvPr/>
        </p:nvSpPr>
        <p:spPr>
          <a:xfrm>
            <a:off x="1285852" y="5357826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Elipsa 87"/>
          <p:cNvSpPr/>
          <p:nvPr/>
        </p:nvSpPr>
        <p:spPr>
          <a:xfrm>
            <a:off x="1285852" y="4214818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Elipsa 88"/>
          <p:cNvSpPr/>
          <p:nvPr/>
        </p:nvSpPr>
        <p:spPr>
          <a:xfrm>
            <a:off x="3786182" y="5000636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Elipsa 89"/>
          <p:cNvSpPr/>
          <p:nvPr/>
        </p:nvSpPr>
        <p:spPr>
          <a:xfrm>
            <a:off x="2143108" y="5000636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Elipsa 90"/>
          <p:cNvSpPr/>
          <p:nvPr/>
        </p:nvSpPr>
        <p:spPr>
          <a:xfrm>
            <a:off x="2285984" y="5929330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61111E-6 -4.81481E-6 L 0.03438 0.08473 L 0.09271 0.05417 L 0.15521 0.07223 L 0.20816 -0.00648 L 0.24584 0.10139 L 0.2823 0.04862 L 0.34375 0.09584 L 0.35417 0.17639 L 0.25209 0.1875 L 0.24271 0.07639 L 0.16563 0.03612 L 0.23212 -0.0037 L 0.27917 -0.02083 L 0.33438 0.06667 L 0.42084 0.08334 L 0.47084 0.18473 L 0.38438 0.22084 L 0.36563 0.13195 L 0.29792 0.21806 L 0.26355 0.31806 L 0.14271 0.31806 L 0.1448 0.14584 L 0.19584 0.05973 L 0.23959 0.12362 L 0.18542 0.19584 L 0.03855 0.16667 L 0.11459 0.05695 " pathEditMode="relative" rAng="0" ptsTypes="AAAAAAAAAAAAAAAAAAAAAAAAA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14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3.33333E-6 L -0.04375 -0.09444 L -0.02917 0.02778 L 0.02083 0.07223 L 0.03646 -0.0375 L -0.08333 -3.33333E-6 L -0.12396 0.15 L -0.17083 0.08889 L -0.19792 -0.06666 L -0.25937 -0.00694 L -0.26146 0.1 L -0.21146 0.1625 L -0.27187 0.2125 L -0.14896 0.21389 L -0.23646 0.1 L -0.16979 0.00695 L -0.19271 -0.11875 L -0.21875 -0.0625 L -0.30417 -0.04861 L -0.39167 0.04723 L -0.44479 -0.10277 " pathEditMode="relative" rAng="0" ptsTypes="AAAAAAAAAAAAAAAAAAAAA">
                                      <p:cBhvr>
                                        <p:cTn id="1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4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3.33333E-6 L -0.04792 0.05 L -0.03646 -0.0375 L 0.0125 -0.07223 L 0.06354 0.03472 L 0.00104 0.04722 L 0.00625 -0.02917 L -0.08854 -0.05556 L -0.04271 0.0375 L -0.08854 0.07361 L 0.00937 0.07361 L -0.01459 -0.01667 L -0.05938 -0.08611 L -0.09063 0.06805 " pathEditMode="relative" rAng="0" ptsTypes="AAAAAAAAAAAAAA">
                                      <p:cBhvr>
                                        <p:cTn id="1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-2.59259E-6 L -0.09913 -0.04051 L -0.075 -0.00139 L -0.00938 0.05278 L 0.0625 0.00972 L 0.02587 -0.02801 L -0.01997 -0.04051 L 0.07708 0.11806 L -0.04375 0.15139 L 0.0625 0.04584 L 0.15937 0.22361 L 0.23229 0.29584 L 0.34166 0.23472 L 0.35104 0.16111 L 0.37916 0.09861 L 0.28125 0.14445 L 0.39791 0.12778 L 0.41458 0.01945 L 0.4592 -0.0419 " pathEditMode="relative" rAng="0" ptsTypes="AAAAAAAAAAAAAAAAAAA">
                                      <p:cBhvr>
                                        <p:cTn id="2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12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6 -0.00416 L -0.05417 0.08611 L 0.00833 0.09028 L -0.08333 0.125 L -0.075 -0.03055 L 0.01146 0.07361 L -0.14583 0.15695 L -0.08333 0.19167 L -0.13438 0.10972 L -0.03438 0.16667 L -0.06042 -0.05833 L 5.55556E-7 -2.59259E-6 " pathEditMode="relative" rAng="0" ptsTypes="AAAAAAAAAAAA">
                                      <p:cBhvr>
                                        <p:cTn id="2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7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3.7037E-6 L -0.06146 -0.03055 L -0.05104 0.08334 L 0.05208 0.07223 L 0.07813 0.0125 L 0.01771 -0.0375 L -0.02708 -0.04861 L 0.03646 0.07778 L 0.07604 0.07084 L -0.11875 -0.04027 L -0.00312 -0.04722 " pathEditMode="relative" rAng="0" ptsTypes="AAAAAAAAAAA">
                                      <p:cBhvr>
                                        <p:cTn id="2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4.07407E-6 L -0.05104 -0.06528 L -0.05104 0.03333 L -0.00833 0.125 L 0.05729 0.14722 L 0.03125 0.00138 L 0.14687 -0.05 L 0.25 -0.11112 L 0.32292 -0.0875 L 0.38507 -0.2 L 0.47083 -0.15834 L 0.48542 0.00416 L 0.39687 0.10694 L 0.5059 0.14861 L 0.48611 0.05 L 0.51545 -0.06389 L 0.58229 -0.13612 " pathEditMode="relative" rAng="0" ptsTypes="AAAAAAAAAAAAAAAAA">
                                      <p:cBhvr>
                                        <p:cTn id="2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2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3.33333E-6 L -0.00625 0.10416 L 0.04687 0.05 L 0.03385 -0.02917 L -0.03594 -0.01667 L -0.07552 0.02916 L -0.05625 -0.02084 L 0.02083 0.12083 L -0.09063 0.04861 L 0.02708 0.06111 L 0.025 0.17222 L -0.00781 0.1625 L 0.00521 0.18611 " pathEditMode="relative" rAng="0" ptsTypes="AAAAAAAAAAAAA">
                                      <p:cBhvr>
                                        <p:cTn id="2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7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1.11022E-16 L 0.025 0.07361 L -0.06146 0.04444 L -0.05677 -0.00347 L -0.09271 0.10278 L -0.21563 0.08611 L -0.30625 0.15556 L -0.35417 0.17917 L -0.40209 0.29444 L -0.40729 0.19306 L -0.52084 0.10556 L -0.56979 0.26528 L -0.63438 0.31389 L -0.61146 0.18611 L -0.54896 0.30278 L -0.65729 0.24444 " pathEditMode="relative" rAng="0" ptsTypes="AAAAAAAAAAAAAAAA">
                                      <p:cBhvr>
                                        <p:cTn id="3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" y="15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7.40741E-7 L 0.02292 -0.10278 L 0.05521 -0.16528 L 0.14375 -0.2 L 0.21459 -0.12361 L 0.22188 -0.03889 L 0.30417 -0.05417 L 0.3323 0.03472 L 0.37396 0.05972 L 0.26771 0.05139 L 0.2198 -0.03889 L 0.17709 0.025 L 0.08334 0.02083 L 0.06042 0.05 " pathEditMode="relative" rAng="0" ptsTypes="AAAAAAAAAAAAAA">
                                      <p:cBhvr>
                                        <p:cTn id="3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7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7.40741E-7 L -0.04792 -0.03611 L -0.05729 0.05833 L 0.00729 0.04167 L -0.03229 0.07639 L 0.03021 0.06667 L 0.06354 -0.04028 L 0.025 -0.03611 L 0.07292 0.04861 L -0.03125 0.05555 L 0.0375 0.12639 L 0.03854 0.00278 L 0.03646 -0.01945 " pathEditMode="relative" rAng="0" ptsTypes="AAAAAAAAAAAAA">
                                      <p:cBhvr>
                                        <p:cTn id="3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4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1.11022E-16 L 0.01458 -0.05972 L -0.04167 -0.04722 L -0.0625 0.02917 L -0.00729 0.06667 L -0.02396 -0.01806 L -0.07396 0.03056 L 0.03437 -0.03472 L 0.02916 0.05556 L 0.01354 -0.07639 L -0.04063 -0.06806 L 0.0125 0.06806 L 2.5E-6 1.11022E-16 Z " pathEditMode="relative" rAng="0" ptsTypes="AAAAAAAAAAAAA">
                                      <p:cBhvr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-0.00069 L 0.01875 -0.07708 L 0.04063 -0.14653 L 0.04896 0.00208 L -0.04896 -0.15764 L -0.01979 -0.02569 L -0.07083 0.03542 L 0.01146 0.04236 L 0.04271 0.01597 L -0.11875 -0.06181 L -0.19792 0.07292 L -0.17396 0.14236 L -0.26667 0.19514 L -0.40937 0.16597 " pathEditMode="relative" rAng="0" ptsTypes="AAAAAAAAAAAAAA">
                                      <p:cBhvr>
                                        <p:cTn id="3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87 -0.00092 L 0.04253 -0.08981 L -0.04288 -0.09398 L 0.07274 0.04491 L -0.08143 -0.04259 L 0.00087 0.06435 L 0.02795 0.09213 L 0.05295 -0.08703 L -0.06788 -0.07453 L -0.07205 -0.01759 L -0.13247 0.01019 L -0.14184 0.06158 L 0.00087 -0.00092 Z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3.33333E-6 L -0.0625 -0.05416 L -0.11458 0.05278 L 0.0125 0.05278 L 0.07604 -0.08194 L -0.0375 -0.06111 L -2.5E-6 -3.33333E-6 Z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3.33333E-6 L -0.02499 -0.03334 L -0.07708 0.00555 L -0.0677 0.06805 L 0.12084 0.06805 L -0.05729 -0.03056 L -0.12396 -0.05139 L -0.1823 -0.03473 L -0.21494 -0.00834 L -0.34792 -0.03889 L -0.42396 -0.03611 L -0.44063 0.02639 L -0.49896 0.0875 L -0.47917 0.15555 L -0.58021 0.20277 L -0.57292 0.29444 L -0.49688 0.27361 L -0.5375 0.24305 " pathEditMode="relative" rAng="0" ptsTypes="AAAAAAAAAAAAAAAAAA">
                                      <p:cBhvr>
                                        <p:cTn id="4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12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3.33333E-6 L 0.05938 0.04028 L 0.02396 0.12084 L -0.0125 0.16389 L 0.07813 0.17084 L 0.08021 0.24167 L 0.03542 0.30695 L 0.01563 0.18889 L 0.07188 0.175 L 0.08542 0.125 L 0.00417 0.15139 L 0.0375 0.19861 L -0.00521 0.27917 L 0.0625 0.23611 " pathEditMode="relative" rAng="0" ptsTypes="AAAAAAAAAAAA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1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1.11022E-16 L 0.00209 0.07917 L 0.04271 -0.05278 L -0.01875 -0.08472 L 0.11146 -0.0875 L 0.07084 -0.18056 L 0.11563 -0.18472 L 0.14167 -0.09028 L 0.05209 -0.1375 L 0.05834 -0.2375 L 0.08646 -0.26111 L 0.10521 -0.14167 L 0.10313 -0.18333 " pathEditMode="relative" rAng="0" ptsTypes="AAAAAAAAAAAAA">
                                      <p:cBhvr>
                                        <p:cTn id="4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9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0 L -0.00938 -0.06389 L 0.07604 -0.06944 L 0.06979 0.09444 L 0.13958 0.09306 L 0.14375 -0.02222 L 0.075 -0.06389 L 0.21041 -0.04722 L 0.21041 -0.14028 L 0.17187 -0.15833 L 0.21875 -0.21389 L 0.18437 -0.25417 " pathEditMode="relative" rAng="0" ptsTypes="AAAAAAAAAAAA">
                                      <p:cBhvr>
                                        <p:cTn id="5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8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3.33333E-6 L -0.08437 0.05416 L -0.10312 0.08194 L -0.03125 0.08194 L -0.03229 0.14861 L 0.06875 0.07639 L 0.15104 0.06527 L 0.16875 0.17916 L 0.21771 0.13194 L 0.24479 0.05833 L 0.16563 0.04444 L 0.19063 -0.03473 L 0.26667 -0.04445 L 0.24792 -0.00764 L 0.24375 0.03472 " pathEditMode="relative" rAng="0" ptsTypes="AAAAAAAAAAAAAAA">
                                      <p:cBhvr>
                                        <p:cTn id="5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6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3.33333E-6 L -0.00833 -0.07084 L -0.07813 -0.05834 L -0.00729 -0.10834 L -0.09791 -0.1125 L -0.16667 -0.06806 L -0.1323 -0.15 L -0.22188 -0.21528 L -0.16667 -0.21806 L -0.24375 -0.24584 L -0.13021 -0.23889 L -0.26875 -0.12917 L -0.14271 -0.20834 L -0.22917 -0.22361 " pathEditMode="relative" rAng="0" ptsTypes="AAAAAAAAAAAAAA">
                                      <p:cBhvr>
                                        <p:cTn id="5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1. 1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. KINETICKÁ TEORIE LÁTEK </a:t>
            </a:r>
            <a:endParaRPr lang="cs-CZ" sz="3400" dirty="0">
              <a:solidFill>
                <a:schemeClr val="bg2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BA122A"/>
                </a:solidFill>
              </a:rPr>
              <a:t>Důkazy pohybu:</a:t>
            </a:r>
          </a:p>
          <a:p>
            <a:r>
              <a:rPr lang="cs-CZ" sz="2800" b="1" dirty="0" smtClean="0"/>
              <a:t>Osmóza</a:t>
            </a:r>
            <a:r>
              <a:rPr lang="cs-CZ" sz="2800" dirty="0" smtClean="0"/>
              <a:t> – difuze mezi 2 kapalinami oddělenými polopropustnou bariérou (membránou).</a:t>
            </a:r>
          </a:p>
          <a:p>
            <a:endParaRPr lang="cs-CZ" sz="1400" dirty="0" smtClean="0"/>
          </a:p>
          <a:p>
            <a:pPr marL="269875" indent="-269875"/>
            <a:r>
              <a:rPr lang="cs-CZ" sz="2800" b="1" u="sng" dirty="0" smtClean="0"/>
              <a:t>Příklady osmotických procesů: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 smtClean="0"/>
              <a:t>třešně, které obsahují </a:t>
            </a:r>
            <a:br>
              <a:rPr lang="cs-CZ" sz="2800" dirty="0" smtClean="0"/>
            </a:br>
            <a:r>
              <a:rPr lang="cs-CZ" sz="2800" dirty="0" smtClean="0"/>
              <a:t>mnoho cukru, </a:t>
            </a:r>
            <a:br>
              <a:rPr lang="cs-CZ" sz="2800" dirty="0" smtClean="0"/>
            </a:br>
            <a:r>
              <a:rPr lang="cs-CZ" sz="2800" dirty="0" smtClean="0"/>
              <a:t>za vydatného deště </a:t>
            </a:r>
            <a:br>
              <a:rPr lang="cs-CZ" sz="2800" dirty="0" smtClean="0"/>
            </a:br>
            <a:r>
              <a:rPr lang="cs-CZ" sz="2800" dirty="0" smtClean="0"/>
              <a:t>popraskají </a:t>
            </a:r>
            <a:br>
              <a:rPr lang="cs-CZ" sz="2800" dirty="0" smtClean="0"/>
            </a:br>
            <a:r>
              <a:rPr lang="cs-CZ" sz="2800" dirty="0" smtClean="0"/>
              <a:t>(cukerný roztok uvnitř </a:t>
            </a:r>
            <a:br>
              <a:rPr lang="cs-CZ" sz="2800" dirty="0" smtClean="0"/>
            </a:br>
            <a:r>
              <a:rPr lang="cs-CZ" sz="2800" dirty="0" smtClean="0"/>
              <a:t>třešňových buněk </a:t>
            </a:r>
            <a:br>
              <a:rPr lang="cs-CZ" sz="2800" dirty="0" smtClean="0"/>
            </a:br>
            <a:r>
              <a:rPr lang="cs-CZ" sz="2800" dirty="0" smtClean="0"/>
              <a:t>vtahuje okolní čistou </a:t>
            </a:r>
            <a:br>
              <a:rPr lang="cs-CZ" sz="2800" dirty="0" smtClean="0"/>
            </a:br>
            <a:r>
              <a:rPr lang="cs-CZ" sz="2800" dirty="0" smtClean="0"/>
              <a:t>vodu dovnitř buňky,</a:t>
            </a:r>
            <a:br>
              <a:rPr lang="cs-CZ" sz="2800" dirty="0" smtClean="0"/>
            </a:br>
            <a:r>
              <a:rPr lang="cs-CZ" sz="2800" dirty="0" smtClean="0"/>
              <a:t>ale nepustí ji ven;)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43394" name="Picture 2" descr="http://nd05.jxs.cz/921/555/131aa1f4ae_77229534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603" y="2807758"/>
            <a:ext cx="4719632" cy="353972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924688" y="632461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34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Soubor:Osmóz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52" y="123422"/>
            <a:ext cx="8596360" cy="633981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00040" y="605315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1. 1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. KINETICKÁ TEORIE LÁTEK </a:t>
            </a:r>
            <a:endParaRPr lang="cs-CZ" sz="3400" dirty="0">
              <a:solidFill>
                <a:schemeClr val="bg2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cs-CZ" sz="2600" b="1" u="sng" dirty="0" smtClean="0"/>
              <a:t>Příklady osmotických procesů:</a:t>
            </a:r>
          </a:p>
          <a:p>
            <a:pPr marL="269875" indent="-269875"/>
            <a:endParaRPr lang="cs-CZ" sz="2600" b="1" u="sng" dirty="0" smtClean="0"/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600" dirty="0" smtClean="0"/>
              <a:t>uschnou rostliny, </a:t>
            </a:r>
            <a:br>
              <a:rPr lang="cs-CZ" sz="2600" dirty="0" smtClean="0"/>
            </a:br>
            <a:r>
              <a:rPr lang="cs-CZ" sz="2600" dirty="0" smtClean="0"/>
              <a:t>které jsou pomočeny  </a:t>
            </a:r>
            <a:br>
              <a:rPr lang="cs-CZ" sz="2600" dirty="0" smtClean="0"/>
            </a:br>
            <a:r>
              <a:rPr lang="cs-CZ" sz="2600" dirty="0" smtClean="0"/>
              <a:t>(moč obsahuje </a:t>
            </a:r>
            <a:br>
              <a:rPr lang="cs-CZ" sz="2600" dirty="0" smtClean="0"/>
            </a:br>
            <a:r>
              <a:rPr lang="cs-CZ" sz="2600" dirty="0" smtClean="0"/>
              <a:t>koncentrovaný roztok soli, </a:t>
            </a:r>
            <a:br>
              <a:rPr lang="cs-CZ" sz="2600" dirty="0" smtClean="0"/>
            </a:br>
            <a:r>
              <a:rPr lang="cs-CZ" sz="2600" dirty="0" smtClean="0"/>
              <a:t>který vytahuje vláhu z rostlin;) </a:t>
            </a:r>
          </a:p>
          <a:p>
            <a:pPr marL="269875" lvl="0" indent="-269875">
              <a:buFont typeface="Arial" pitchFamily="34" charset="0"/>
              <a:buChar char="•"/>
            </a:pPr>
            <a:endParaRPr lang="cs-CZ" sz="2600" dirty="0" smtClean="0"/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600" dirty="0" smtClean="0"/>
              <a:t>pacientovi nemůže být podána nitrožilně čistá voda, </a:t>
            </a:r>
            <a:br>
              <a:rPr lang="cs-CZ" sz="2600" dirty="0" smtClean="0"/>
            </a:br>
            <a:r>
              <a:rPr lang="cs-CZ" sz="2600" dirty="0" smtClean="0"/>
              <a:t>ale tzv. fyziologický roztok 0,9% NaCl, který má obdobnou koncentraci rozpuštěných látek, jako je v krvi</a:t>
            </a:r>
          </a:p>
          <a:p>
            <a:pPr marL="269875" lvl="0" indent="-269875">
              <a:buFont typeface="Arial" pitchFamily="34" charset="0"/>
              <a:buChar char="•"/>
            </a:pPr>
            <a:endParaRPr lang="cs-CZ" sz="2600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cs-CZ" sz="2600" dirty="0" smtClean="0"/>
              <a:t>konzervace potravin </a:t>
            </a:r>
            <a:br>
              <a:rPr lang="cs-CZ" sz="2600" dirty="0" smtClean="0"/>
            </a:br>
            <a:r>
              <a:rPr lang="cs-CZ" sz="2600" dirty="0" smtClean="0"/>
              <a:t>(slanečci jsou sterilizovaní tím, že patogeny nemohou přežít </a:t>
            </a:r>
            <a:br>
              <a:rPr lang="cs-CZ" sz="2600" dirty="0" smtClean="0"/>
            </a:br>
            <a:r>
              <a:rPr lang="cs-CZ" sz="2600" dirty="0" smtClean="0"/>
              <a:t>koncentraci soli)</a:t>
            </a:r>
            <a:endParaRPr lang="cs-CZ" sz="2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858116" y="360997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36</a:t>
            </a:r>
            <a:endParaRPr lang="cs-CZ" dirty="0"/>
          </a:p>
        </p:txBody>
      </p:sp>
      <p:pic>
        <p:nvPicPr>
          <p:cNvPr id="441348" name="Picture 4" descr="http://www.omalovanky-k-vytisknuti.cz/w/omalovanky/cache/06_pes_cura_190x144o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416" y="895336"/>
            <a:ext cx="3438534" cy="26060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1. 1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. KINETICKÁ TEORIE LÁTEK </a:t>
            </a:r>
            <a:endParaRPr lang="cs-CZ" sz="3400" dirty="0">
              <a:solidFill>
                <a:schemeClr val="bg2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BA122A"/>
                </a:solidFill>
              </a:rPr>
              <a:t>Důkazy pohybu:</a:t>
            </a:r>
          </a:p>
          <a:p>
            <a:endParaRPr lang="cs-CZ" sz="2800" dirty="0" smtClean="0"/>
          </a:p>
          <a:p>
            <a:pPr marL="514350" indent="-514350">
              <a:buFont typeface="+mj-lt"/>
              <a:buAutoNum type="alphaLcParenR" startAt="2"/>
            </a:pPr>
            <a:r>
              <a:rPr lang="cs-CZ" sz="2800" b="1" dirty="0" smtClean="0"/>
              <a:t>Tlak plynu</a:t>
            </a:r>
            <a:br>
              <a:rPr lang="cs-CZ" sz="2800" b="1" dirty="0" smtClean="0"/>
            </a:br>
            <a:r>
              <a:rPr lang="cs-CZ" sz="2800" dirty="0" smtClean="0"/>
              <a:t> je vyvolaný nárazy částic </a:t>
            </a:r>
            <a:br>
              <a:rPr lang="cs-CZ" sz="2800" dirty="0" smtClean="0"/>
            </a:br>
            <a:r>
              <a:rPr lang="cs-CZ" sz="2800" dirty="0" smtClean="0"/>
              <a:t>na stěny nádoby s plynem.</a:t>
            </a:r>
          </a:p>
          <a:p>
            <a:pPr marL="514350" indent="-514350"/>
            <a:r>
              <a:rPr lang="cs-CZ" sz="2800" dirty="0" smtClean="0"/>
              <a:t> </a:t>
            </a:r>
            <a:endParaRPr lang="cs-CZ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500298" y="3214686"/>
            <a:ext cx="2643206" cy="292895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5123543" y="2457448"/>
            <a:ext cx="2377415" cy="3512457"/>
          </a:xfrm>
          <a:custGeom>
            <a:avLst/>
            <a:gdLst>
              <a:gd name="connsiteX0" fmla="*/ 14514 w 2293257"/>
              <a:gd name="connsiteY0" fmla="*/ 1756229 h 3512457"/>
              <a:gd name="connsiteX1" fmla="*/ 812800 w 2293257"/>
              <a:gd name="connsiteY1" fmla="*/ 1756229 h 3512457"/>
              <a:gd name="connsiteX2" fmla="*/ 798286 w 2293257"/>
              <a:gd name="connsiteY2" fmla="*/ 3512457 h 3512457"/>
              <a:gd name="connsiteX3" fmla="*/ 2278743 w 2293257"/>
              <a:gd name="connsiteY3" fmla="*/ 3512457 h 3512457"/>
              <a:gd name="connsiteX4" fmla="*/ 2293257 w 2293257"/>
              <a:gd name="connsiteY4" fmla="*/ 0 h 3512457"/>
              <a:gd name="connsiteX5" fmla="*/ 1959428 w 2293257"/>
              <a:gd name="connsiteY5" fmla="*/ 0 h 3512457"/>
              <a:gd name="connsiteX6" fmla="*/ 1988457 w 2293257"/>
              <a:gd name="connsiteY6" fmla="*/ 3135086 h 3512457"/>
              <a:gd name="connsiteX7" fmla="*/ 1088571 w 2293257"/>
              <a:gd name="connsiteY7" fmla="*/ 3149600 h 3512457"/>
              <a:gd name="connsiteX8" fmla="*/ 1088571 w 2293257"/>
              <a:gd name="connsiteY8" fmla="*/ 1465943 h 3512457"/>
              <a:gd name="connsiteX9" fmla="*/ 0 w 2293257"/>
              <a:gd name="connsiteY9" fmla="*/ 1465943 h 3512457"/>
              <a:gd name="connsiteX10" fmla="*/ 14514 w 2293257"/>
              <a:gd name="connsiteY10" fmla="*/ 1756229 h 3512457"/>
              <a:gd name="connsiteX0" fmla="*/ 14514 w 2293257"/>
              <a:gd name="connsiteY0" fmla="*/ 1756229 h 3543320"/>
              <a:gd name="connsiteX1" fmla="*/ 812800 w 2293257"/>
              <a:gd name="connsiteY1" fmla="*/ 1756229 h 3543320"/>
              <a:gd name="connsiteX2" fmla="*/ 846164 w 2293257"/>
              <a:gd name="connsiteY2" fmla="*/ 3543320 h 3543320"/>
              <a:gd name="connsiteX3" fmla="*/ 2278743 w 2293257"/>
              <a:gd name="connsiteY3" fmla="*/ 3512457 h 3543320"/>
              <a:gd name="connsiteX4" fmla="*/ 2293257 w 2293257"/>
              <a:gd name="connsiteY4" fmla="*/ 0 h 3543320"/>
              <a:gd name="connsiteX5" fmla="*/ 1959428 w 2293257"/>
              <a:gd name="connsiteY5" fmla="*/ 0 h 3543320"/>
              <a:gd name="connsiteX6" fmla="*/ 1988457 w 2293257"/>
              <a:gd name="connsiteY6" fmla="*/ 3135086 h 3543320"/>
              <a:gd name="connsiteX7" fmla="*/ 1088571 w 2293257"/>
              <a:gd name="connsiteY7" fmla="*/ 3149600 h 3543320"/>
              <a:gd name="connsiteX8" fmla="*/ 1088571 w 2293257"/>
              <a:gd name="connsiteY8" fmla="*/ 1465943 h 3543320"/>
              <a:gd name="connsiteX9" fmla="*/ 0 w 2293257"/>
              <a:gd name="connsiteY9" fmla="*/ 1465943 h 3543320"/>
              <a:gd name="connsiteX10" fmla="*/ 14514 w 2293257"/>
              <a:gd name="connsiteY10" fmla="*/ 1756229 h 3543320"/>
              <a:gd name="connsiteX0" fmla="*/ 14514 w 2293257"/>
              <a:gd name="connsiteY0" fmla="*/ 1756229 h 3512457"/>
              <a:gd name="connsiteX1" fmla="*/ 812800 w 2293257"/>
              <a:gd name="connsiteY1" fmla="*/ 1756229 h 3512457"/>
              <a:gd name="connsiteX2" fmla="*/ 868215 w 2293257"/>
              <a:gd name="connsiteY2" fmla="*/ 3505220 h 3512457"/>
              <a:gd name="connsiteX3" fmla="*/ 2278743 w 2293257"/>
              <a:gd name="connsiteY3" fmla="*/ 3512457 h 3512457"/>
              <a:gd name="connsiteX4" fmla="*/ 2293257 w 2293257"/>
              <a:gd name="connsiteY4" fmla="*/ 0 h 3512457"/>
              <a:gd name="connsiteX5" fmla="*/ 1959428 w 2293257"/>
              <a:gd name="connsiteY5" fmla="*/ 0 h 3512457"/>
              <a:gd name="connsiteX6" fmla="*/ 1988457 w 2293257"/>
              <a:gd name="connsiteY6" fmla="*/ 3135086 h 3512457"/>
              <a:gd name="connsiteX7" fmla="*/ 1088571 w 2293257"/>
              <a:gd name="connsiteY7" fmla="*/ 3149600 h 3512457"/>
              <a:gd name="connsiteX8" fmla="*/ 1088571 w 2293257"/>
              <a:gd name="connsiteY8" fmla="*/ 1465943 h 3512457"/>
              <a:gd name="connsiteX9" fmla="*/ 0 w 2293257"/>
              <a:gd name="connsiteY9" fmla="*/ 1465943 h 3512457"/>
              <a:gd name="connsiteX10" fmla="*/ 14514 w 2293257"/>
              <a:gd name="connsiteY10" fmla="*/ 1756229 h 35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3257" h="3512457">
                <a:moveTo>
                  <a:pt x="14514" y="1756229"/>
                </a:moveTo>
                <a:lnTo>
                  <a:pt x="812800" y="1756229"/>
                </a:lnTo>
                <a:lnTo>
                  <a:pt x="868215" y="3505220"/>
                </a:lnTo>
                <a:lnTo>
                  <a:pt x="2278743" y="3512457"/>
                </a:lnTo>
                <a:lnTo>
                  <a:pt x="2293257" y="0"/>
                </a:lnTo>
                <a:lnTo>
                  <a:pt x="1959428" y="0"/>
                </a:lnTo>
                <a:lnTo>
                  <a:pt x="1988457" y="3135086"/>
                </a:lnTo>
                <a:lnTo>
                  <a:pt x="1088571" y="3149600"/>
                </a:lnTo>
                <a:lnTo>
                  <a:pt x="1088571" y="1465943"/>
                </a:lnTo>
                <a:lnTo>
                  <a:pt x="0" y="1465943"/>
                </a:lnTo>
                <a:lnTo>
                  <a:pt x="14514" y="17562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5960056" y="4108122"/>
            <a:ext cx="1521062" cy="1879522"/>
          </a:xfrm>
          <a:custGeom>
            <a:avLst/>
            <a:gdLst>
              <a:gd name="connsiteX0" fmla="*/ 14514 w 2293257"/>
              <a:gd name="connsiteY0" fmla="*/ 1756229 h 3512457"/>
              <a:gd name="connsiteX1" fmla="*/ 812800 w 2293257"/>
              <a:gd name="connsiteY1" fmla="*/ 1756229 h 3512457"/>
              <a:gd name="connsiteX2" fmla="*/ 798286 w 2293257"/>
              <a:gd name="connsiteY2" fmla="*/ 3512457 h 3512457"/>
              <a:gd name="connsiteX3" fmla="*/ 2278743 w 2293257"/>
              <a:gd name="connsiteY3" fmla="*/ 3512457 h 3512457"/>
              <a:gd name="connsiteX4" fmla="*/ 2293257 w 2293257"/>
              <a:gd name="connsiteY4" fmla="*/ 0 h 3512457"/>
              <a:gd name="connsiteX5" fmla="*/ 1959428 w 2293257"/>
              <a:gd name="connsiteY5" fmla="*/ 0 h 3512457"/>
              <a:gd name="connsiteX6" fmla="*/ 1988457 w 2293257"/>
              <a:gd name="connsiteY6" fmla="*/ 3135086 h 3512457"/>
              <a:gd name="connsiteX7" fmla="*/ 1088571 w 2293257"/>
              <a:gd name="connsiteY7" fmla="*/ 3149600 h 3512457"/>
              <a:gd name="connsiteX8" fmla="*/ 1088571 w 2293257"/>
              <a:gd name="connsiteY8" fmla="*/ 1465943 h 3512457"/>
              <a:gd name="connsiteX9" fmla="*/ 0 w 2293257"/>
              <a:gd name="connsiteY9" fmla="*/ 1465943 h 3512457"/>
              <a:gd name="connsiteX10" fmla="*/ 14514 w 2293257"/>
              <a:gd name="connsiteY10" fmla="*/ 1756229 h 3512457"/>
              <a:gd name="connsiteX0" fmla="*/ 14514 w 2293257"/>
              <a:gd name="connsiteY0" fmla="*/ 1756229 h 3512457"/>
              <a:gd name="connsiteX1" fmla="*/ 785818 w 2293257"/>
              <a:gd name="connsiteY1" fmla="*/ 2357454 h 3512457"/>
              <a:gd name="connsiteX2" fmla="*/ 798286 w 2293257"/>
              <a:gd name="connsiteY2" fmla="*/ 3512457 h 3512457"/>
              <a:gd name="connsiteX3" fmla="*/ 2278743 w 2293257"/>
              <a:gd name="connsiteY3" fmla="*/ 3512457 h 3512457"/>
              <a:gd name="connsiteX4" fmla="*/ 2293257 w 2293257"/>
              <a:gd name="connsiteY4" fmla="*/ 0 h 3512457"/>
              <a:gd name="connsiteX5" fmla="*/ 1959428 w 2293257"/>
              <a:gd name="connsiteY5" fmla="*/ 0 h 3512457"/>
              <a:gd name="connsiteX6" fmla="*/ 1988457 w 2293257"/>
              <a:gd name="connsiteY6" fmla="*/ 3135086 h 3512457"/>
              <a:gd name="connsiteX7" fmla="*/ 1088571 w 2293257"/>
              <a:gd name="connsiteY7" fmla="*/ 3149600 h 3512457"/>
              <a:gd name="connsiteX8" fmla="*/ 1088571 w 2293257"/>
              <a:gd name="connsiteY8" fmla="*/ 1465943 h 3512457"/>
              <a:gd name="connsiteX9" fmla="*/ 0 w 2293257"/>
              <a:gd name="connsiteY9" fmla="*/ 1465943 h 3512457"/>
              <a:gd name="connsiteX10" fmla="*/ 14514 w 2293257"/>
              <a:gd name="connsiteY10" fmla="*/ 1756229 h 3512457"/>
              <a:gd name="connsiteX0" fmla="*/ 14514 w 2293257"/>
              <a:gd name="connsiteY0" fmla="*/ 1756229 h 3512457"/>
              <a:gd name="connsiteX1" fmla="*/ 785818 w 2293257"/>
              <a:gd name="connsiteY1" fmla="*/ 2357454 h 3512457"/>
              <a:gd name="connsiteX2" fmla="*/ 798286 w 2293257"/>
              <a:gd name="connsiteY2" fmla="*/ 3512457 h 3512457"/>
              <a:gd name="connsiteX3" fmla="*/ 2278743 w 2293257"/>
              <a:gd name="connsiteY3" fmla="*/ 3512457 h 3512457"/>
              <a:gd name="connsiteX4" fmla="*/ 2293257 w 2293257"/>
              <a:gd name="connsiteY4" fmla="*/ 0 h 3512457"/>
              <a:gd name="connsiteX5" fmla="*/ 1959428 w 2293257"/>
              <a:gd name="connsiteY5" fmla="*/ 0 h 3512457"/>
              <a:gd name="connsiteX6" fmla="*/ 1988457 w 2293257"/>
              <a:gd name="connsiteY6" fmla="*/ 3135086 h 3512457"/>
              <a:gd name="connsiteX7" fmla="*/ 1088571 w 2293257"/>
              <a:gd name="connsiteY7" fmla="*/ 3149600 h 3512457"/>
              <a:gd name="connsiteX8" fmla="*/ 0 w 2293257"/>
              <a:gd name="connsiteY8" fmla="*/ 1465943 h 3512457"/>
              <a:gd name="connsiteX9" fmla="*/ 14514 w 2293257"/>
              <a:gd name="connsiteY9" fmla="*/ 1756229 h 3512457"/>
              <a:gd name="connsiteX0" fmla="*/ 0 w 2278743"/>
              <a:gd name="connsiteY0" fmla="*/ 1756229 h 3512457"/>
              <a:gd name="connsiteX1" fmla="*/ 771304 w 2278743"/>
              <a:gd name="connsiteY1" fmla="*/ 2357454 h 3512457"/>
              <a:gd name="connsiteX2" fmla="*/ 783772 w 2278743"/>
              <a:gd name="connsiteY2" fmla="*/ 3512457 h 3512457"/>
              <a:gd name="connsiteX3" fmla="*/ 2264229 w 2278743"/>
              <a:gd name="connsiteY3" fmla="*/ 3512457 h 3512457"/>
              <a:gd name="connsiteX4" fmla="*/ 2278743 w 2278743"/>
              <a:gd name="connsiteY4" fmla="*/ 0 h 3512457"/>
              <a:gd name="connsiteX5" fmla="*/ 1944914 w 2278743"/>
              <a:gd name="connsiteY5" fmla="*/ 0 h 3512457"/>
              <a:gd name="connsiteX6" fmla="*/ 1973943 w 2278743"/>
              <a:gd name="connsiteY6" fmla="*/ 3135086 h 3512457"/>
              <a:gd name="connsiteX7" fmla="*/ 1074057 w 2278743"/>
              <a:gd name="connsiteY7" fmla="*/ 3149600 h 3512457"/>
              <a:gd name="connsiteX8" fmla="*/ 1057056 w 2278743"/>
              <a:gd name="connsiteY8" fmla="*/ 2143140 h 3512457"/>
              <a:gd name="connsiteX9" fmla="*/ 0 w 2278743"/>
              <a:gd name="connsiteY9" fmla="*/ 1756229 h 3512457"/>
              <a:gd name="connsiteX0" fmla="*/ 285752 w 1507439"/>
              <a:gd name="connsiteY0" fmla="*/ 2143140 h 3512457"/>
              <a:gd name="connsiteX1" fmla="*/ 0 w 1507439"/>
              <a:gd name="connsiteY1" fmla="*/ 2357454 h 3512457"/>
              <a:gd name="connsiteX2" fmla="*/ 12468 w 1507439"/>
              <a:gd name="connsiteY2" fmla="*/ 3512457 h 3512457"/>
              <a:gd name="connsiteX3" fmla="*/ 1492925 w 1507439"/>
              <a:gd name="connsiteY3" fmla="*/ 3512457 h 3512457"/>
              <a:gd name="connsiteX4" fmla="*/ 1507439 w 1507439"/>
              <a:gd name="connsiteY4" fmla="*/ 0 h 3512457"/>
              <a:gd name="connsiteX5" fmla="*/ 1173610 w 1507439"/>
              <a:gd name="connsiteY5" fmla="*/ 0 h 3512457"/>
              <a:gd name="connsiteX6" fmla="*/ 1202639 w 1507439"/>
              <a:gd name="connsiteY6" fmla="*/ 3135086 h 3512457"/>
              <a:gd name="connsiteX7" fmla="*/ 302753 w 1507439"/>
              <a:gd name="connsiteY7" fmla="*/ 3149600 h 3512457"/>
              <a:gd name="connsiteX8" fmla="*/ 285752 w 1507439"/>
              <a:gd name="connsiteY8" fmla="*/ 2143140 h 3512457"/>
              <a:gd name="connsiteX0" fmla="*/ 285752 w 1507439"/>
              <a:gd name="connsiteY0" fmla="*/ 2286016 h 3512457"/>
              <a:gd name="connsiteX1" fmla="*/ 0 w 1507439"/>
              <a:gd name="connsiteY1" fmla="*/ 2357454 h 3512457"/>
              <a:gd name="connsiteX2" fmla="*/ 12468 w 1507439"/>
              <a:gd name="connsiteY2" fmla="*/ 3512457 h 3512457"/>
              <a:gd name="connsiteX3" fmla="*/ 1492925 w 1507439"/>
              <a:gd name="connsiteY3" fmla="*/ 3512457 h 3512457"/>
              <a:gd name="connsiteX4" fmla="*/ 1507439 w 1507439"/>
              <a:gd name="connsiteY4" fmla="*/ 0 h 3512457"/>
              <a:gd name="connsiteX5" fmla="*/ 1173610 w 1507439"/>
              <a:gd name="connsiteY5" fmla="*/ 0 h 3512457"/>
              <a:gd name="connsiteX6" fmla="*/ 1202639 w 1507439"/>
              <a:gd name="connsiteY6" fmla="*/ 3135086 h 3512457"/>
              <a:gd name="connsiteX7" fmla="*/ 302753 w 1507439"/>
              <a:gd name="connsiteY7" fmla="*/ 3149600 h 3512457"/>
              <a:gd name="connsiteX8" fmla="*/ 285752 w 1507439"/>
              <a:gd name="connsiteY8" fmla="*/ 2286016 h 3512457"/>
              <a:gd name="connsiteX0" fmla="*/ 285752 w 1507439"/>
              <a:gd name="connsiteY0" fmla="*/ 2357454 h 3512457"/>
              <a:gd name="connsiteX1" fmla="*/ 0 w 1507439"/>
              <a:gd name="connsiteY1" fmla="*/ 2357454 h 3512457"/>
              <a:gd name="connsiteX2" fmla="*/ 12468 w 1507439"/>
              <a:gd name="connsiteY2" fmla="*/ 3512457 h 3512457"/>
              <a:gd name="connsiteX3" fmla="*/ 1492925 w 1507439"/>
              <a:gd name="connsiteY3" fmla="*/ 3512457 h 3512457"/>
              <a:gd name="connsiteX4" fmla="*/ 1507439 w 1507439"/>
              <a:gd name="connsiteY4" fmla="*/ 0 h 3512457"/>
              <a:gd name="connsiteX5" fmla="*/ 1173610 w 1507439"/>
              <a:gd name="connsiteY5" fmla="*/ 0 h 3512457"/>
              <a:gd name="connsiteX6" fmla="*/ 1202639 w 1507439"/>
              <a:gd name="connsiteY6" fmla="*/ 3135086 h 3512457"/>
              <a:gd name="connsiteX7" fmla="*/ 302753 w 1507439"/>
              <a:gd name="connsiteY7" fmla="*/ 3149600 h 3512457"/>
              <a:gd name="connsiteX8" fmla="*/ 285752 w 1507439"/>
              <a:gd name="connsiteY8" fmla="*/ 2357454 h 3512457"/>
              <a:gd name="connsiteX0" fmla="*/ 285752 w 1507439"/>
              <a:gd name="connsiteY0" fmla="*/ 2428892 h 3512457"/>
              <a:gd name="connsiteX1" fmla="*/ 0 w 1507439"/>
              <a:gd name="connsiteY1" fmla="*/ 2357454 h 3512457"/>
              <a:gd name="connsiteX2" fmla="*/ 12468 w 1507439"/>
              <a:gd name="connsiteY2" fmla="*/ 3512457 h 3512457"/>
              <a:gd name="connsiteX3" fmla="*/ 1492925 w 1507439"/>
              <a:gd name="connsiteY3" fmla="*/ 3512457 h 3512457"/>
              <a:gd name="connsiteX4" fmla="*/ 1507439 w 1507439"/>
              <a:gd name="connsiteY4" fmla="*/ 0 h 3512457"/>
              <a:gd name="connsiteX5" fmla="*/ 1173610 w 1507439"/>
              <a:gd name="connsiteY5" fmla="*/ 0 h 3512457"/>
              <a:gd name="connsiteX6" fmla="*/ 1202639 w 1507439"/>
              <a:gd name="connsiteY6" fmla="*/ 3135086 h 3512457"/>
              <a:gd name="connsiteX7" fmla="*/ 302753 w 1507439"/>
              <a:gd name="connsiteY7" fmla="*/ 3149600 h 3512457"/>
              <a:gd name="connsiteX8" fmla="*/ 285752 w 1507439"/>
              <a:gd name="connsiteY8" fmla="*/ 2428892 h 3512457"/>
              <a:gd name="connsiteX0" fmla="*/ 285752 w 1507439"/>
              <a:gd name="connsiteY0" fmla="*/ 2428892 h 3512457"/>
              <a:gd name="connsiteX1" fmla="*/ 0 w 1507439"/>
              <a:gd name="connsiteY1" fmla="*/ 2357454 h 3512457"/>
              <a:gd name="connsiteX2" fmla="*/ 12468 w 1507439"/>
              <a:gd name="connsiteY2" fmla="*/ 3512457 h 3512457"/>
              <a:gd name="connsiteX3" fmla="*/ 1492925 w 1507439"/>
              <a:gd name="connsiteY3" fmla="*/ 3512457 h 3512457"/>
              <a:gd name="connsiteX4" fmla="*/ 1507439 w 1507439"/>
              <a:gd name="connsiteY4" fmla="*/ 0 h 3512457"/>
              <a:gd name="connsiteX5" fmla="*/ 1143008 w 1507439"/>
              <a:gd name="connsiteY5" fmla="*/ 1500198 h 3512457"/>
              <a:gd name="connsiteX6" fmla="*/ 1202639 w 1507439"/>
              <a:gd name="connsiteY6" fmla="*/ 3135086 h 3512457"/>
              <a:gd name="connsiteX7" fmla="*/ 302753 w 1507439"/>
              <a:gd name="connsiteY7" fmla="*/ 3149600 h 3512457"/>
              <a:gd name="connsiteX8" fmla="*/ 285752 w 1507439"/>
              <a:gd name="connsiteY8" fmla="*/ 2428892 h 3512457"/>
              <a:gd name="connsiteX0" fmla="*/ 285752 w 1500198"/>
              <a:gd name="connsiteY0" fmla="*/ 928694 h 2012259"/>
              <a:gd name="connsiteX1" fmla="*/ 0 w 1500198"/>
              <a:gd name="connsiteY1" fmla="*/ 857256 h 2012259"/>
              <a:gd name="connsiteX2" fmla="*/ 12468 w 1500198"/>
              <a:gd name="connsiteY2" fmla="*/ 2012259 h 2012259"/>
              <a:gd name="connsiteX3" fmla="*/ 1492925 w 1500198"/>
              <a:gd name="connsiteY3" fmla="*/ 2012259 h 2012259"/>
              <a:gd name="connsiteX4" fmla="*/ 1500198 w 1500198"/>
              <a:gd name="connsiteY4" fmla="*/ 0 h 2012259"/>
              <a:gd name="connsiteX5" fmla="*/ 1143008 w 1500198"/>
              <a:gd name="connsiteY5" fmla="*/ 0 h 2012259"/>
              <a:gd name="connsiteX6" fmla="*/ 1202639 w 1500198"/>
              <a:gd name="connsiteY6" fmla="*/ 1634888 h 2012259"/>
              <a:gd name="connsiteX7" fmla="*/ 302753 w 1500198"/>
              <a:gd name="connsiteY7" fmla="*/ 1649402 h 2012259"/>
              <a:gd name="connsiteX8" fmla="*/ 285752 w 1500198"/>
              <a:gd name="connsiteY8" fmla="*/ 928694 h 2012259"/>
              <a:gd name="connsiteX0" fmla="*/ 285752 w 1500198"/>
              <a:gd name="connsiteY0" fmla="*/ 928694 h 2012259"/>
              <a:gd name="connsiteX1" fmla="*/ 0 w 1500198"/>
              <a:gd name="connsiteY1" fmla="*/ 928694 h 2012259"/>
              <a:gd name="connsiteX2" fmla="*/ 12468 w 1500198"/>
              <a:gd name="connsiteY2" fmla="*/ 2012259 h 2012259"/>
              <a:gd name="connsiteX3" fmla="*/ 1492925 w 1500198"/>
              <a:gd name="connsiteY3" fmla="*/ 2012259 h 2012259"/>
              <a:gd name="connsiteX4" fmla="*/ 1500198 w 1500198"/>
              <a:gd name="connsiteY4" fmla="*/ 0 h 2012259"/>
              <a:gd name="connsiteX5" fmla="*/ 1143008 w 1500198"/>
              <a:gd name="connsiteY5" fmla="*/ 0 h 2012259"/>
              <a:gd name="connsiteX6" fmla="*/ 1202639 w 1500198"/>
              <a:gd name="connsiteY6" fmla="*/ 1634888 h 2012259"/>
              <a:gd name="connsiteX7" fmla="*/ 302753 w 1500198"/>
              <a:gd name="connsiteY7" fmla="*/ 1649402 h 2012259"/>
              <a:gd name="connsiteX8" fmla="*/ 285752 w 1500198"/>
              <a:gd name="connsiteY8" fmla="*/ 928694 h 2012259"/>
              <a:gd name="connsiteX0" fmla="*/ 357190 w 1571636"/>
              <a:gd name="connsiteY0" fmla="*/ 928694 h 2012259"/>
              <a:gd name="connsiteX1" fmla="*/ 71438 w 1571636"/>
              <a:gd name="connsiteY1" fmla="*/ 928694 h 2012259"/>
              <a:gd name="connsiteX2" fmla="*/ 0 w 1571636"/>
              <a:gd name="connsiteY2" fmla="*/ 2000264 h 2012259"/>
              <a:gd name="connsiteX3" fmla="*/ 1564363 w 1571636"/>
              <a:gd name="connsiteY3" fmla="*/ 2012259 h 2012259"/>
              <a:gd name="connsiteX4" fmla="*/ 1571636 w 1571636"/>
              <a:gd name="connsiteY4" fmla="*/ 0 h 2012259"/>
              <a:gd name="connsiteX5" fmla="*/ 1214446 w 1571636"/>
              <a:gd name="connsiteY5" fmla="*/ 0 h 2012259"/>
              <a:gd name="connsiteX6" fmla="*/ 1274077 w 1571636"/>
              <a:gd name="connsiteY6" fmla="*/ 1634888 h 2012259"/>
              <a:gd name="connsiteX7" fmla="*/ 374191 w 1571636"/>
              <a:gd name="connsiteY7" fmla="*/ 1649402 h 2012259"/>
              <a:gd name="connsiteX8" fmla="*/ 357190 w 1571636"/>
              <a:gd name="connsiteY8" fmla="*/ 928694 h 2012259"/>
              <a:gd name="connsiteX0" fmla="*/ 357190 w 1571636"/>
              <a:gd name="connsiteY0" fmla="*/ 928694 h 2012259"/>
              <a:gd name="connsiteX1" fmla="*/ 71438 w 1571636"/>
              <a:gd name="connsiteY1" fmla="*/ 928694 h 2012259"/>
              <a:gd name="connsiteX2" fmla="*/ 0 w 1571636"/>
              <a:gd name="connsiteY2" fmla="*/ 2000264 h 2012259"/>
              <a:gd name="connsiteX3" fmla="*/ 1564363 w 1571636"/>
              <a:gd name="connsiteY3" fmla="*/ 2012259 h 2012259"/>
              <a:gd name="connsiteX4" fmla="*/ 1571636 w 1571636"/>
              <a:gd name="connsiteY4" fmla="*/ 0 h 2012259"/>
              <a:gd name="connsiteX5" fmla="*/ 1214446 w 1571636"/>
              <a:gd name="connsiteY5" fmla="*/ 0 h 2012259"/>
              <a:gd name="connsiteX6" fmla="*/ 1274077 w 1571636"/>
              <a:gd name="connsiteY6" fmla="*/ 1634888 h 2012259"/>
              <a:gd name="connsiteX7" fmla="*/ 374191 w 1571636"/>
              <a:gd name="connsiteY7" fmla="*/ 1649402 h 2012259"/>
              <a:gd name="connsiteX8" fmla="*/ 357190 w 1571636"/>
              <a:gd name="connsiteY8" fmla="*/ 928694 h 2012259"/>
              <a:gd name="connsiteX0" fmla="*/ 285752 w 1500198"/>
              <a:gd name="connsiteY0" fmla="*/ 928694 h 2012259"/>
              <a:gd name="connsiteX1" fmla="*/ 0 w 1500198"/>
              <a:gd name="connsiteY1" fmla="*/ 928694 h 2012259"/>
              <a:gd name="connsiteX2" fmla="*/ 0 w 1500198"/>
              <a:gd name="connsiteY2" fmla="*/ 2000264 h 2012259"/>
              <a:gd name="connsiteX3" fmla="*/ 1492925 w 1500198"/>
              <a:gd name="connsiteY3" fmla="*/ 2012259 h 2012259"/>
              <a:gd name="connsiteX4" fmla="*/ 1500198 w 1500198"/>
              <a:gd name="connsiteY4" fmla="*/ 0 h 2012259"/>
              <a:gd name="connsiteX5" fmla="*/ 1143008 w 1500198"/>
              <a:gd name="connsiteY5" fmla="*/ 0 h 2012259"/>
              <a:gd name="connsiteX6" fmla="*/ 1202639 w 1500198"/>
              <a:gd name="connsiteY6" fmla="*/ 1634888 h 2012259"/>
              <a:gd name="connsiteX7" fmla="*/ 302753 w 1500198"/>
              <a:gd name="connsiteY7" fmla="*/ 1649402 h 2012259"/>
              <a:gd name="connsiteX8" fmla="*/ 285752 w 1500198"/>
              <a:gd name="connsiteY8" fmla="*/ 928694 h 2012259"/>
              <a:gd name="connsiteX0" fmla="*/ 307760 w 1522206"/>
              <a:gd name="connsiteY0" fmla="*/ 928694 h 2012259"/>
              <a:gd name="connsiteX1" fmla="*/ 22008 w 1522206"/>
              <a:gd name="connsiteY1" fmla="*/ 928694 h 2012259"/>
              <a:gd name="connsiteX2" fmla="*/ 22008 w 1522206"/>
              <a:gd name="connsiteY2" fmla="*/ 2000264 h 2012259"/>
              <a:gd name="connsiteX3" fmla="*/ 1514933 w 1522206"/>
              <a:gd name="connsiteY3" fmla="*/ 2012259 h 2012259"/>
              <a:gd name="connsiteX4" fmla="*/ 1522206 w 1522206"/>
              <a:gd name="connsiteY4" fmla="*/ 0 h 2012259"/>
              <a:gd name="connsiteX5" fmla="*/ 1165016 w 1522206"/>
              <a:gd name="connsiteY5" fmla="*/ 0 h 2012259"/>
              <a:gd name="connsiteX6" fmla="*/ 1224647 w 1522206"/>
              <a:gd name="connsiteY6" fmla="*/ 1634888 h 2012259"/>
              <a:gd name="connsiteX7" fmla="*/ 324761 w 1522206"/>
              <a:gd name="connsiteY7" fmla="*/ 1649402 h 2012259"/>
              <a:gd name="connsiteX8" fmla="*/ 307760 w 1522206"/>
              <a:gd name="connsiteY8" fmla="*/ 928694 h 2012259"/>
              <a:gd name="connsiteX0" fmla="*/ 307760 w 1522206"/>
              <a:gd name="connsiteY0" fmla="*/ 928694 h 2012259"/>
              <a:gd name="connsiteX1" fmla="*/ 22008 w 1522206"/>
              <a:gd name="connsiteY1" fmla="*/ 928694 h 2012259"/>
              <a:gd name="connsiteX2" fmla="*/ 22008 w 1522206"/>
              <a:gd name="connsiteY2" fmla="*/ 2000264 h 2012259"/>
              <a:gd name="connsiteX3" fmla="*/ 1514933 w 1522206"/>
              <a:gd name="connsiteY3" fmla="*/ 2012259 h 2012259"/>
              <a:gd name="connsiteX4" fmla="*/ 1522206 w 1522206"/>
              <a:gd name="connsiteY4" fmla="*/ 0 h 2012259"/>
              <a:gd name="connsiteX5" fmla="*/ 1165016 w 1522206"/>
              <a:gd name="connsiteY5" fmla="*/ 0 h 2012259"/>
              <a:gd name="connsiteX6" fmla="*/ 1224647 w 1522206"/>
              <a:gd name="connsiteY6" fmla="*/ 1634888 h 2012259"/>
              <a:gd name="connsiteX7" fmla="*/ 324761 w 1522206"/>
              <a:gd name="connsiteY7" fmla="*/ 1649402 h 2012259"/>
              <a:gd name="connsiteX8" fmla="*/ 307760 w 1522206"/>
              <a:gd name="connsiteY8" fmla="*/ 928694 h 2012259"/>
              <a:gd name="connsiteX0" fmla="*/ 307760 w 1522206"/>
              <a:gd name="connsiteY0" fmla="*/ 928694 h 2012259"/>
              <a:gd name="connsiteX1" fmla="*/ 14514 w 1522206"/>
              <a:gd name="connsiteY1" fmla="*/ 497162 h 2012259"/>
              <a:gd name="connsiteX2" fmla="*/ 22008 w 1522206"/>
              <a:gd name="connsiteY2" fmla="*/ 2000264 h 2012259"/>
              <a:gd name="connsiteX3" fmla="*/ 1514933 w 1522206"/>
              <a:gd name="connsiteY3" fmla="*/ 2012259 h 2012259"/>
              <a:gd name="connsiteX4" fmla="*/ 1522206 w 1522206"/>
              <a:gd name="connsiteY4" fmla="*/ 0 h 2012259"/>
              <a:gd name="connsiteX5" fmla="*/ 1165016 w 1522206"/>
              <a:gd name="connsiteY5" fmla="*/ 0 h 2012259"/>
              <a:gd name="connsiteX6" fmla="*/ 1224647 w 1522206"/>
              <a:gd name="connsiteY6" fmla="*/ 1634888 h 2012259"/>
              <a:gd name="connsiteX7" fmla="*/ 324761 w 1522206"/>
              <a:gd name="connsiteY7" fmla="*/ 1649402 h 2012259"/>
              <a:gd name="connsiteX8" fmla="*/ 307760 w 1522206"/>
              <a:gd name="connsiteY8" fmla="*/ 928694 h 2012259"/>
              <a:gd name="connsiteX0" fmla="*/ 300266 w 1522206"/>
              <a:gd name="connsiteY0" fmla="*/ 497162 h 2012259"/>
              <a:gd name="connsiteX1" fmla="*/ 14514 w 1522206"/>
              <a:gd name="connsiteY1" fmla="*/ 497162 h 2012259"/>
              <a:gd name="connsiteX2" fmla="*/ 22008 w 1522206"/>
              <a:gd name="connsiteY2" fmla="*/ 2000264 h 2012259"/>
              <a:gd name="connsiteX3" fmla="*/ 1514933 w 1522206"/>
              <a:gd name="connsiteY3" fmla="*/ 2012259 h 2012259"/>
              <a:gd name="connsiteX4" fmla="*/ 1522206 w 1522206"/>
              <a:gd name="connsiteY4" fmla="*/ 0 h 2012259"/>
              <a:gd name="connsiteX5" fmla="*/ 1165016 w 1522206"/>
              <a:gd name="connsiteY5" fmla="*/ 0 h 2012259"/>
              <a:gd name="connsiteX6" fmla="*/ 1224647 w 1522206"/>
              <a:gd name="connsiteY6" fmla="*/ 1634888 h 2012259"/>
              <a:gd name="connsiteX7" fmla="*/ 324761 w 1522206"/>
              <a:gd name="connsiteY7" fmla="*/ 1649402 h 2012259"/>
              <a:gd name="connsiteX8" fmla="*/ 300266 w 1522206"/>
              <a:gd name="connsiteY8" fmla="*/ 497162 h 2012259"/>
              <a:gd name="connsiteX0" fmla="*/ 300266 w 1522206"/>
              <a:gd name="connsiteY0" fmla="*/ 497162 h 2012259"/>
              <a:gd name="connsiteX1" fmla="*/ 14514 w 1522206"/>
              <a:gd name="connsiteY1" fmla="*/ 497162 h 2012259"/>
              <a:gd name="connsiteX2" fmla="*/ 22008 w 1522206"/>
              <a:gd name="connsiteY2" fmla="*/ 2000264 h 2012259"/>
              <a:gd name="connsiteX3" fmla="*/ 1514933 w 1522206"/>
              <a:gd name="connsiteY3" fmla="*/ 2012259 h 2012259"/>
              <a:gd name="connsiteX4" fmla="*/ 1522206 w 1522206"/>
              <a:gd name="connsiteY4" fmla="*/ 0 h 2012259"/>
              <a:gd name="connsiteX5" fmla="*/ 1157522 w 1522206"/>
              <a:gd name="connsiteY5" fmla="*/ 221689 h 2012259"/>
              <a:gd name="connsiteX6" fmla="*/ 1224647 w 1522206"/>
              <a:gd name="connsiteY6" fmla="*/ 1634888 h 2012259"/>
              <a:gd name="connsiteX7" fmla="*/ 324761 w 1522206"/>
              <a:gd name="connsiteY7" fmla="*/ 1649402 h 2012259"/>
              <a:gd name="connsiteX8" fmla="*/ 300266 w 1522206"/>
              <a:gd name="connsiteY8" fmla="*/ 497162 h 2012259"/>
              <a:gd name="connsiteX0" fmla="*/ 300266 w 1517357"/>
              <a:gd name="connsiteY0" fmla="*/ 275473 h 1790570"/>
              <a:gd name="connsiteX1" fmla="*/ 14514 w 1517357"/>
              <a:gd name="connsiteY1" fmla="*/ 275473 h 1790570"/>
              <a:gd name="connsiteX2" fmla="*/ 22008 w 1517357"/>
              <a:gd name="connsiteY2" fmla="*/ 1778575 h 1790570"/>
              <a:gd name="connsiteX3" fmla="*/ 1514933 w 1517357"/>
              <a:gd name="connsiteY3" fmla="*/ 1790570 h 1790570"/>
              <a:gd name="connsiteX4" fmla="*/ 1514712 w 1517357"/>
              <a:gd name="connsiteY4" fmla="*/ 0 h 1790570"/>
              <a:gd name="connsiteX5" fmla="*/ 1157522 w 1517357"/>
              <a:gd name="connsiteY5" fmla="*/ 0 h 1790570"/>
              <a:gd name="connsiteX6" fmla="*/ 1224647 w 1517357"/>
              <a:gd name="connsiteY6" fmla="*/ 1413199 h 1790570"/>
              <a:gd name="connsiteX7" fmla="*/ 324761 w 1517357"/>
              <a:gd name="connsiteY7" fmla="*/ 1427713 h 1790570"/>
              <a:gd name="connsiteX8" fmla="*/ 300266 w 1517357"/>
              <a:gd name="connsiteY8" fmla="*/ 275473 h 1790570"/>
              <a:gd name="connsiteX0" fmla="*/ 300266 w 1517357"/>
              <a:gd name="connsiteY0" fmla="*/ 289465 h 1804562"/>
              <a:gd name="connsiteX1" fmla="*/ 14514 w 1517357"/>
              <a:gd name="connsiteY1" fmla="*/ 289465 h 1804562"/>
              <a:gd name="connsiteX2" fmla="*/ 22008 w 1517357"/>
              <a:gd name="connsiteY2" fmla="*/ 1792567 h 1804562"/>
              <a:gd name="connsiteX3" fmla="*/ 1514933 w 1517357"/>
              <a:gd name="connsiteY3" fmla="*/ 1804562 h 1804562"/>
              <a:gd name="connsiteX4" fmla="*/ 1514712 w 1517357"/>
              <a:gd name="connsiteY4" fmla="*/ 13992 h 1804562"/>
              <a:gd name="connsiteX5" fmla="*/ 1186551 w 1517357"/>
              <a:gd name="connsiteY5" fmla="*/ 0 h 1804562"/>
              <a:gd name="connsiteX6" fmla="*/ 1224647 w 1517357"/>
              <a:gd name="connsiteY6" fmla="*/ 1427191 h 1804562"/>
              <a:gd name="connsiteX7" fmla="*/ 324761 w 1517357"/>
              <a:gd name="connsiteY7" fmla="*/ 1441705 h 1804562"/>
              <a:gd name="connsiteX8" fmla="*/ 300266 w 1517357"/>
              <a:gd name="connsiteY8" fmla="*/ 289465 h 1804562"/>
              <a:gd name="connsiteX0" fmla="*/ 300266 w 1517357"/>
              <a:gd name="connsiteY0" fmla="*/ 296811 h 1811908"/>
              <a:gd name="connsiteX1" fmla="*/ 14514 w 1517357"/>
              <a:gd name="connsiteY1" fmla="*/ 296811 h 1811908"/>
              <a:gd name="connsiteX2" fmla="*/ 22008 w 1517357"/>
              <a:gd name="connsiteY2" fmla="*/ 1799913 h 1811908"/>
              <a:gd name="connsiteX3" fmla="*/ 1514933 w 1517357"/>
              <a:gd name="connsiteY3" fmla="*/ 1811908 h 1811908"/>
              <a:gd name="connsiteX4" fmla="*/ 1514712 w 1517357"/>
              <a:gd name="connsiteY4" fmla="*/ 21338 h 1811908"/>
              <a:gd name="connsiteX5" fmla="*/ 1217031 w 1517357"/>
              <a:gd name="connsiteY5" fmla="*/ 0 h 1811908"/>
              <a:gd name="connsiteX6" fmla="*/ 1224647 w 1517357"/>
              <a:gd name="connsiteY6" fmla="*/ 1434537 h 1811908"/>
              <a:gd name="connsiteX7" fmla="*/ 324761 w 1517357"/>
              <a:gd name="connsiteY7" fmla="*/ 1449051 h 1811908"/>
              <a:gd name="connsiteX8" fmla="*/ 300266 w 1517357"/>
              <a:gd name="connsiteY8" fmla="*/ 296811 h 1811908"/>
              <a:gd name="connsiteX0" fmla="*/ 285026 w 1517357"/>
              <a:gd name="connsiteY0" fmla="*/ 289465 h 1811908"/>
              <a:gd name="connsiteX1" fmla="*/ 14514 w 1517357"/>
              <a:gd name="connsiteY1" fmla="*/ 296811 h 1811908"/>
              <a:gd name="connsiteX2" fmla="*/ 22008 w 1517357"/>
              <a:gd name="connsiteY2" fmla="*/ 1799913 h 1811908"/>
              <a:gd name="connsiteX3" fmla="*/ 1514933 w 1517357"/>
              <a:gd name="connsiteY3" fmla="*/ 1811908 h 1811908"/>
              <a:gd name="connsiteX4" fmla="*/ 1514712 w 1517357"/>
              <a:gd name="connsiteY4" fmla="*/ 21338 h 1811908"/>
              <a:gd name="connsiteX5" fmla="*/ 1217031 w 1517357"/>
              <a:gd name="connsiteY5" fmla="*/ 0 h 1811908"/>
              <a:gd name="connsiteX6" fmla="*/ 1224647 w 1517357"/>
              <a:gd name="connsiteY6" fmla="*/ 1434537 h 1811908"/>
              <a:gd name="connsiteX7" fmla="*/ 324761 w 1517357"/>
              <a:gd name="connsiteY7" fmla="*/ 1449051 h 1811908"/>
              <a:gd name="connsiteX8" fmla="*/ 285026 w 1517357"/>
              <a:gd name="connsiteY8" fmla="*/ 289465 h 1811908"/>
              <a:gd name="connsiteX0" fmla="*/ 285026 w 1517357"/>
              <a:gd name="connsiteY0" fmla="*/ 289465 h 1811908"/>
              <a:gd name="connsiteX1" fmla="*/ 14514 w 1517357"/>
              <a:gd name="connsiteY1" fmla="*/ 296811 h 1811908"/>
              <a:gd name="connsiteX2" fmla="*/ 22008 w 1517357"/>
              <a:gd name="connsiteY2" fmla="*/ 1799913 h 1811908"/>
              <a:gd name="connsiteX3" fmla="*/ 1514933 w 1517357"/>
              <a:gd name="connsiteY3" fmla="*/ 1811908 h 1811908"/>
              <a:gd name="connsiteX4" fmla="*/ 1514712 w 1517357"/>
              <a:gd name="connsiteY4" fmla="*/ 21338 h 1811908"/>
              <a:gd name="connsiteX5" fmla="*/ 1217031 w 1517357"/>
              <a:gd name="connsiteY5" fmla="*/ 0 h 1811908"/>
              <a:gd name="connsiteX6" fmla="*/ 1224647 w 1517357"/>
              <a:gd name="connsiteY6" fmla="*/ 1434537 h 1811908"/>
              <a:gd name="connsiteX7" fmla="*/ 296174 w 1517357"/>
              <a:gd name="connsiteY7" fmla="*/ 1453628 h 1811908"/>
              <a:gd name="connsiteX8" fmla="*/ 285026 w 1517357"/>
              <a:gd name="connsiteY8" fmla="*/ 289465 h 1811908"/>
              <a:gd name="connsiteX0" fmla="*/ 285026 w 1517357"/>
              <a:gd name="connsiteY0" fmla="*/ 289465 h 1811908"/>
              <a:gd name="connsiteX1" fmla="*/ 14514 w 1517357"/>
              <a:gd name="connsiteY1" fmla="*/ 296811 h 1811908"/>
              <a:gd name="connsiteX2" fmla="*/ 22008 w 1517357"/>
              <a:gd name="connsiteY2" fmla="*/ 1799913 h 1811908"/>
              <a:gd name="connsiteX3" fmla="*/ 1514933 w 1517357"/>
              <a:gd name="connsiteY3" fmla="*/ 1811908 h 1811908"/>
              <a:gd name="connsiteX4" fmla="*/ 1514712 w 1517357"/>
              <a:gd name="connsiteY4" fmla="*/ 21338 h 1811908"/>
              <a:gd name="connsiteX5" fmla="*/ 1217031 w 1517357"/>
              <a:gd name="connsiteY5" fmla="*/ 0 h 1811908"/>
              <a:gd name="connsiteX6" fmla="*/ 1234172 w 1517357"/>
              <a:gd name="connsiteY6" fmla="*/ 1452902 h 1811908"/>
              <a:gd name="connsiteX7" fmla="*/ 296174 w 1517357"/>
              <a:gd name="connsiteY7" fmla="*/ 1453628 h 1811908"/>
              <a:gd name="connsiteX8" fmla="*/ 285026 w 1517357"/>
              <a:gd name="connsiteY8" fmla="*/ 289465 h 1811908"/>
              <a:gd name="connsiteX0" fmla="*/ 285026 w 1521062"/>
              <a:gd name="connsiteY0" fmla="*/ 289465 h 1811908"/>
              <a:gd name="connsiteX1" fmla="*/ 14514 w 1521062"/>
              <a:gd name="connsiteY1" fmla="*/ 296811 h 1811908"/>
              <a:gd name="connsiteX2" fmla="*/ 22008 w 1521062"/>
              <a:gd name="connsiteY2" fmla="*/ 1799913 h 1811908"/>
              <a:gd name="connsiteX3" fmla="*/ 1514933 w 1521062"/>
              <a:gd name="connsiteY3" fmla="*/ 1811908 h 1811908"/>
              <a:gd name="connsiteX4" fmla="*/ 1521062 w 1521062"/>
              <a:gd name="connsiteY4" fmla="*/ 2973 h 1811908"/>
              <a:gd name="connsiteX5" fmla="*/ 1217031 w 1521062"/>
              <a:gd name="connsiteY5" fmla="*/ 0 h 1811908"/>
              <a:gd name="connsiteX6" fmla="*/ 1234172 w 1521062"/>
              <a:gd name="connsiteY6" fmla="*/ 1452902 h 1811908"/>
              <a:gd name="connsiteX7" fmla="*/ 296174 w 1521062"/>
              <a:gd name="connsiteY7" fmla="*/ 1453628 h 1811908"/>
              <a:gd name="connsiteX8" fmla="*/ 285026 w 1521062"/>
              <a:gd name="connsiteY8" fmla="*/ 289465 h 181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1062" h="1811908">
                <a:moveTo>
                  <a:pt x="285026" y="289465"/>
                </a:moveTo>
                <a:lnTo>
                  <a:pt x="14514" y="296811"/>
                </a:lnTo>
                <a:cubicBezTo>
                  <a:pt x="14514" y="654001"/>
                  <a:pt x="0" y="796593"/>
                  <a:pt x="22008" y="1799913"/>
                </a:cubicBezTo>
                <a:lnTo>
                  <a:pt x="1514933" y="1811908"/>
                </a:lnTo>
                <a:cubicBezTo>
                  <a:pt x="1517357" y="1141155"/>
                  <a:pt x="1518638" y="673726"/>
                  <a:pt x="1521062" y="2973"/>
                </a:cubicBezTo>
                <a:lnTo>
                  <a:pt x="1217031" y="0"/>
                </a:lnTo>
                <a:cubicBezTo>
                  <a:pt x="1219570" y="478179"/>
                  <a:pt x="1231633" y="974723"/>
                  <a:pt x="1234172" y="1452902"/>
                </a:cubicBezTo>
                <a:lnTo>
                  <a:pt x="296174" y="1453628"/>
                </a:lnTo>
                <a:lnTo>
                  <a:pt x="285026" y="289465"/>
                </a:lnTo>
                <a:close/>
              </a:path>
            </a:pathLst>
          </a:custGeom>
          <a:solidFill>
            <a:srgbClr val="BA122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čára 13"/>
          <p:cNvCxnSpPr>
            <a:stCxn id="11" idx="0"/>
          </p:cNvCxnSpPr>
          <p:nvPr/>
        </p:nvCxnSpPr>
        <p:spPr>
          <a:xfrm>
            <a:off x="6245082" y="4408389"/>
            <a:ext cx="2398884" cy="207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>
            <a:stCxn id="11" idx="5"/>
          </p:cNvCxnSpPr>
          <p:nvPr/>
        </p:nvCxnSpPr>
        <p:spPr>
          <a:xfrm>
            <a:off x="7177087" y="4108122"/>
            <a:ext cx="1509713" cy="219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8282008" y="487680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∆h</a:t>
            </a:r>
            <a:endParaRPr lang="cs-CZ" sz="2800" b="1" dirty="0"/>
          </a:p>
        </p:txBody>
      </p:sp>
      <p:cxnSp>
        <p:nvCxnSpPr>
          <p:cNvPr id="22" name="Přímá spojovací šipka 21"/>
          <p:cNvCxnSpPr/>
          <p:nvPr/>
        </p:nvCxnSpPr>
        <p:spPr>
          <a:xfrm rot="5400000">
            <a:off x="8501884" y="4285462"/>
            <a:ext cx="285752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3714744" y="4071942"/>
            <a:ext cx="1214446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a 28"/>
          <p:cNvSpPr/>
          <p:nvPr/>
        </p:nvSpPr>
        <p:spPr>
          <a:xfrm>
            <a:off x="4572000" y="5143512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/>
          <p:nvPr/>
        </p:nvSpPr>
        <p:spPr>
          <a:xfrm>
            <a:off x="3071802" y="5214950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Elipsa 30"/>
          <p:cNvSpPr/>
          <p:nvPr/>
        </p:nvSpPr>
        <p:spPr>
          <a:xfrm>
            <a:off x="3643306" y="4429132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2928926" y="3857628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319064" y="3609976"/>
            <a:ext cx="1990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Můžeme</a:t>
            </a:r>
            <a:br>
              <a:rPr lang="cs-CZ" sz="2400" dirty="0" smtClean="0"/>
            </a:br>
            <a:r>
              <a:rPr lang="cs-CZ" sz="2400" dirty="0" smtClean="0"/>
              <a:t>ho měřit </a:t>
            </a:r>
            <a:br>
              <a:rPr lang="cs-CZ" sz="2400" dirty="0" smtClean="0"/>
            </a:br>
            <a:r>
              <a:rPr lang="cs-CZ" sz="2400" dirty="0" smtClean="0"/>
              <a:t>otevřeným</a:t>
            </a:r>
          </a:p>
          <a:p>
            <a:pPr algn="ctr"/>
            <a:r>
              <a:rPr lang="cs-CZ" sz="2400" dirty="0" smtClean="0"/>
              <a:t>kapalinovým</a:t>
            </a:r>
            <a:br>
              <a:rPr lang="cs-CZ" sz="2400" dirty="0" smtClean="0"/>
            </a:br>
            <a:r>
              <a:rPr lang="cs-CZ" sz="2400" dirty="0" smtClean="0"/>
              <a:t>manometrem.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000892" y="1071546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 smtClean="0"/>
              <a:t>p</a:t>
            </a:r>
            <a:r>
              <a:rPr lang="cs-CZ" sz="4000" b="1" baseline="-25000" dirty="0" err="1" smtClean="0"/>
              <a:t>a</a:t>
            </a:r>
            <a:endParaRPr lang="cs-CZ" sz="4000" b="1" baseline="-25000" dirty="0" smtClean="0"/>
          </a:p>
          <a:p>
            <a:pPr algn="ctr"/>
            <a:r>
              <a:rPr lang="cs-CZ" sz="4000" b="1" baseline="-25000" dirty="0" smtClean="0"/>
              <a:t>↓</a:t>
            </a:r>
            <a:endParaRPr lang="cs-CZ" sz="4000" b="1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04046E-6 L 0.07153 -0.08439 L 0.20312 0.04231 C 0.05573 0.28786 0.10208 0.21642 0.05712 0.27699 C 0.00399 0.20624 -0.04913 0.13549 -0.04913 0.13572 L 0.00955 -0.00416 " pathEditMode="relative" rAng="0" ptsTypes="AAffAA">
                                      <p:cBhvr>
                                        <p:cTn id="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10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9.24855E-7 L -0.11892 0.08023 L -0.05399 0.19653 L 0.12865 0.06751 L 0.04289 -0.16278 L 6.38889E-6 9.24855E-7 Z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5.78035E-7 L -0.01891 0.09942 L -0.16181 -0.2726 L -0.22847 -0.15214 L 6.38889E-6 5.78035E-7 Z " pathEditMode="relative" ptsTypes="AAAAA">
                                      <p:cBhvr>
                                        <p:cTn id="1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35838E-7 L 0.07448 0.09086 L 0.19201 -0.09734 L 0.05555 -0.28532 L -0.06354 -0.12255 L 4.44444E-6 -6.35838E-7 Z " pathEditMode="relative" ptsTypes="AAAAAA">
                                      <p:cBhvr>
                                        <p:cTn id="1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1. 1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. KINETICKÁ TEORIE LÁTEK </a:t>
            </a:r>
            <a:endParaRPr lang="cs-CZ" sz="3400" dirty="0">
              <a:solidFill>
                <a:schemeClr val="bg2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BA122A"/>
                </a:solidFill>
              </a:rPr>
              <a:t>Důkazy pohybu:</a:t>
            </a:r>
          </a:p>
          <a:p>
            <a:endParaRPr lang="cs-CZ" sz="2800" dirty="0" smtClean="0"/>
          </a:p>
          <a:p>
            <a:pPr marL="514350" indent="-514350">
              <a:buFont typeface="+mj-lt"/>
              <a:buAutoNum type="alphaLcParenR" startAt="2"/>
            </a:pPr>
            <a:r>
              <a:rPr lang="cs-CZ" sz="2800" b="1" dirty="0" smtClean="0"/>
              <a:t>Tlak plynu</a:t>
            </a:r>
            <a:br>
              <a:rPr lang="cs-CZ" sz="2800" b="1" dirty="0" smtClean="0"/>
            </a:br>
            <a:r>
              <a:rPr lang="cs-CZ" sz="2800" dirty="0" smtClean="0"/>
              <a:t> je vyvolaný nárazy částic </a:t>
            </a:r>
            <a:br>
              <a:rPr lang="cs-CZ" sz="2800" dirty="0" smtClean="0"/>
            </a:br>
            <a:r>
              <a:rPr lang="cs-CZ" sz="2800" dirty="0" smtClean="0"/>
              <a:t>na stěny nádoby s plynem.</a:t>
            </a:r>
          </a:p>
          <a:p>
            <a:pPr marL="514350" indent="-514350"/>
            <a:r>
              <a:rPr lang="cs-CZ" sz="2800" dirty="0" smtClean="0"/>
              <a:t> </a:t>
            </a:r>
            <a:endParaRPr lang="cs-CZ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5123543" y="2457448"/>
            <a:ext cx="2377415" cy="3512457"/>
          </a:xfrm>
          <a:custGeom>
            <a:avLst/>
            <a:gdLst>
              <a:gd name="connsiteX0" fmla="*/ 14514 w 2293257"/>
              <a:gd name="connsiteY0" fmla="*/ 1756229 h 3512457"/>
              <a:gd name="connsiteX1" fmla="*/ 812800 w 2293257"/>
              <a:gd name="connsiteY1" fmla="*/ 1756229 h 3512457"/>
              <a:gd name="connsiteX2" fmla="*/ 798286 w 2293257"/>
              <a:gd name="connsiteY2" fmla="*/ 3512457 h 3512457"/>
              <a:gd name="connsiteX3" fmla="*/ 2278743 w 2293257"/>
              <a:gd name="connsiteY3" fmla="*/ 3512457 h 3512457"/>
              <a:gd name="connsiteX4" fmla="*/ 2293257 w 2293257"/>
              <a:gd name="connsiteY4" fmla="*/ 0 h 3512457"/>
              <a:gd name="connsiteX5" fmla="*/ 1959428 w 2293257"/>
              <a:gd name="connsiteY5" fmla="*/ 0 h 3512457"/>
              <a:gd name="connsiteX6" fmla="*/ 1988457 w 2293257"/>
              <a:gd name="connsiteY6" fmla="*/ 3135086 h 3512457"/>
              <a:gd name="connsiteX7" fmla="*/ 1088571 w 2293257"/>
              <a:gd name="connsiteY7" fmla="*/ 3149600 h 3512457"/>
              <a:gd name="connsiteX8" fmla="*/ 1088571 w 2293257"/>
              <a:gd name="connsiteY8" fmla="*/ 1465943 h 3512457"/>
              <a:gd name="connsiteX9" fmla="*/ 0 w 2293257"/>
              <a:gd name="connsiteY9" fmla="*/ 1465943 h 3512457"/>
              <a:gd name="connsiteX10" fmla="*/ 14514 w 2293257"/>
              <a:gd name="connsiteY10" fmla="*/ 1756229 h 3512457"/>
              <a:gd name="connsiteX0" fmla="*/ 14514 w 2293257"/>
              <a:gd name="connsiteY0" fmla="*/ 1756229 h 3543320"/>
              <a:gd name="connsiteX1" fmla="*/ 812800 w 2293257"/>
              <a:gd name="connsiteY1" fmla="*/ 1756229 h 3543320"/>
              <a:gd name="connsiteX2" fmla="*/ 846164 w 2293257"/>
              <a:gd name="connsiteY2" fmla="*/ 3543320 h 3543320"/>
              <a:gd name="connsiteX3" fmla="*/ 2278743 w 2293257"/>
              <a:gd name="connsiteY3" fmla="*/ 3512457 h 3543320"/>
              <a:gd name="connsiteX4" fmla="*/ 2293257 w 2293257"/>
              <a:gd name="connsiteY4" fmla="*/ 0 h 3543320"/>
              <a:gd name="connsiteX5" fmla="*/ 1959428 w 2293257"/>
              <a:gd name="connsiteY5" fmla="*/ 0 h 3543320"/>
              <a:gd name="connsiteX6" fmla="*/ 1988457 w 2293257"/>
              <a:gd name="connsiteY6" fmla="*/ 3135086 h 3543320"/>
              <a:gd name="connsiteX7" fmla="*/ 1088571 w 2293257"/>
              <a:gd name="connsiteY7" fmla="*/ 3149600 h 3543320"/>
              <a:gd name="connsiteX8" fmla="*/ 1088571 w 2293257"/>
              <a:gd name="connsiteY8" fmla="*/ 1465943 h 3543320"/>
              <a:gd name="connsiteX9" fmla="*/ 0 w 2293257"/>
              <a:gd name="connsiteY9" fmla="*/ 1465943 h 3543320"/>
              <a:gd name="connsiteX10" fmla="*/ 14514 w 2293257"/>
              <a:gd name="connsiteY10" fmla="*/ 1756229 h 3543320"/>
              <a:gd name="connsiteX0" fmla="*/ 14514 w 2293257"/>
              <a:gd name="connsiteY0" fmla="*/ 1756229 h 3512457"/>
              <a:gd name="connsiteX1" fmla="*/ 812800 w 2293257"/>
              <a:gd name="connsiteY1" fmla="*/ 1756229 h 3512457"/>
              <a:gd name="connsiteX2" fmla="*/ 868215 w 2293257"/>
              <a:gd name="connsiteY2" fmla="*/ 3505220 h 3512457"/>
              <a:gd name="connsiteX3" fmla="*/ 2278743 w 2293257"/>
              <a:gd name="connsiteY3" fmla="*/ 3512457 h 3512457"/>
              <a:gd name="connsiteX4" fmla="*/ 2293257 w 2293257"/>
              <a:gd name="connsiteY4" fmla="*/ 0 h 3512457"/>
              <a:gd name="connsiteX5" fmla="*/ 1959428 w 2293257"/>
              <a:gd name="connsiteY5" fmla="*/ 0 h 3512457"/>
              <a:gd name="connsiteX6" fmla="*/ 1988457 w 2293257"/>
              <a:gd name="connsiteY6" fmla="*/ 3135086 h 3512457"/>
              <a:gd name="connsiteX7" fmla="*/ 1088571 w 2293257"/>
              <a:gd name="connsiteY7" fmla="*/ 3149600 h 3512457"/>
              <a:gd name="connsiteX8" fmla="*/ 1088571 w 2293257"/>
              <a:gd name="connsiteY8" fmla="*/ 1465943 h 3512457"/>
              <a:gd name="connsiteX9" fmla="*/ 0 w 2293257"/>
              <a:gd name="connsiteY9" fmla="*/ 1465943 h 3512457"/>
              <a:gd name="connsiteX10" fmla="*/ 14514 w 2293257"/>
              <a:gd name="connsiteY10" fmla="*/ 1756229 h 35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3257" h="3512457">
                <a:moveTo>
                  <a:pt x="14514" y="1756229"/>
                </a:moveTo>
                <a:lnTo>
                  <a:pt x="812800" y="1756229"/>
                </a:lnTo>
                <a:lnTo>
                  <a:pt x="868215" y="3505220"/>
                </a:lnTo>
                <a:lnTo>
                  <a:pt x="2278743" y="3512457"/>
                </a:lnTo>
                <a:lnTo>
                  <a:pt x="2293257" y="0"/>
                </a:lnTo>
                <a:lnTo>
                  <a:pt x="1959428" y="0"/>
                </a:lnTo>
                <a:lnTo>
                  <a:pt x="1988457" y="3135086"/>
                </a:lnTo>
                <a:lnTo>
                  <a:pt x="1088571" y="3149600"/>
                </a:lnTo>
                <a:lnTo>
                  <a:pt x="1088571" y="1465943"/>
                </a:lnTo>
                <a:lnTo>
                  <a:pt x="0" y="1465943"/>
                </a:lnTo>
                <a:lnTo>
                  <a:pt x="14514" y="17562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čára 15"/>
          <p:cNvCxnSpPr/>
          <p:nvPr/>
        </p:nvCxnSpPr>
        <p:spPr>
          <a:xfrm>
            <a:off x="7177086" y="4108122"/>
            <a:ext cx="1509714" cy="219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rot="5400000">
            <a:off x="8501884" y="4285462"/>
            <a:ext cx="285752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3714744" y="4071942"/>
            <a:ext cx="1214446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aoblený obdélník 29"/>
          <p:cNvSpPr/>
          <p:nvPr/>
        </p:nvSpPr>
        <p:spPr>
          <a:xfrm>
            <a:off x="2500298" y="3214686"/>
            <a:ext cx="2643206" cy="292895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ovací šipka 31"/>
          <p:cNvCxnSpPr/>
          <p:nvPr/>
        </p:nvCxnSpPr>
        <p:spPr>
          <a:xfrm>
            <a:off x="3714744" y="4071942"/>
            <a:ext cx="1214446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a 32"/>
          <p:cNvSpPr/>
          <p:nvPr/>
        </p:nvSpPr>
        <p:spPr>
          <a:xfrm>
            <a:off x="4572000" y="5143512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3071802" y="5214950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Elipsa 34"/>
          <p:cNvSpPr/>
          <p:nvPr/>
        </p:nvSpPr>
        <p:spPr>
          <a:xfrm>
            <a:off x="3643306" y="4429132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Elipsa 35"/>
          <p:cNvSpPr/>
          <p:nvPr/>
        </p:nvSpPr>
        <p:spPr>
          <a:xfrm>
            <a:off x="2928926" y="3857628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Slza 27"/>
          <p:cNvSpPr/>
          <p:nvPr/>
        </p:nvSpPr>
        <p:spPr>
          <a:xfrm rot="18971457">
            <a:off x="4210063" y="6215232"/>
            <a:ext cx="428628" cy="428628"/>
          </a:xfrm>
          <a:prstGeom prst="teardrop">
            <a:avLst>
              <a:gd name="adj" fmla="val 16295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Slza 26"/>
          <p:cNvSpPr/>
          <p:nvPr/>
        </p:nvSpPr>
        <p:spPr>
          <a:xfrm rot="18971457">
            <a:off x="3214678" y="6215082"/>
            <a:ext cx="428628" cy="428628"/>
          </a:xfrm>
          <a:prstGeom prst="teardrop">
            <a:avLst>
              <a:gd name="adj" fmla="val 16295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285720" y="3786190"/>
            <a:ext cx="190225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 smtClean="0"/>
              <a:t>S rostoucí </a:t>
            </a:r>
          </a:p>
          <a:p>
            <a:pPr algn="ctr"/>
            <a:r>
              <a:rPr lang="cs-CZ" sz="3200" dirty="0" smtClean="0"/>
              <a:t>teplotou </a:t>
            </a:r>
          </a:p>
          <a:p>
            <a:pPr algn="ctr"/>
            <a:r>
              <a:rPr lang="cs-CZ" sz="3200" dirty="0" smtClean="0"/>
              <a:t>tlak roste.</a:t>
            </a:r>
            <a:endParaRPr lang="cs-CZ" sz="3200" dirty="0"/>
          </a:p>
        </p:txBody>
      </p:sp>
      <p:sp>
        <p:nvSpPr>
          <p:cNvPr id="21" name="Volný tvar 20"/>
          <p:cNvSpPr/>
          <p:nvPr/>
        </p:nvSpPr>
        <p:spPr>
          <a:xfrm>
            <a:off x="5960055" y="4108122"/>
            <a:ext cx="1517357" cy="1879522"/>
          </a:xfrm>
          <a:custGeom>
            <a:avLst/>
            <a:gdLst>
              <a:gd name="connsiteX0" fmla="*/ 14514 w 2293257"/>
              <a:gd name="connsiteY0" fmla="*/ 1756229 h 3512457"/>
              <a:gd name="connsiteX1" fmla="*/ 812800 w 2293257"/>
              <a:gd name="connsiteY1" fmla="*/ 1756229 h 3512457"/>
              <a:gd name="connsiteX2" fmla="*/ 798286 w 2293257"/>
              <a:gd name="connsiteY2" fmla="*/ 3512457 h 3512457"/>
              <a:gd name="connsiteX3" fmla="*/ 2278743 w 2293257"/>
              <a:gd name="connsiteY3" fmla="*/ 3512457 h 3512457"/>
              <a:gd name="connsiteX4" fmla="*/ 2293257 w 2293257"/>
              <a:gd name="connsiteY4" fmla="*/ 0 h 3512457"/>
              <a:gd name="connsiteX5" fmla="*/ 1959428 w 2293257"/>
              <a:gd name="connsiteY5" fmla="*/ 0 h 3512457"/>
              <a:gd name="connsiteX6" fmla="*/ 1988457 w 2293257"/>
              <a:gd name="connsiteY6" fmla="*/ 3135086 h 3512457"/>
              <a:gd name="connsiteX7" fmla="*/ 1088571 w 2293257"/>
              <a:gd name="connsiteY7" fmla="*/ 3149600 h 3512457"/>
              <a:gd name="connsiteX8" fmla="*/ 1088571 w 2293257"/>
              <a:gd name="connsiteY8" fmla="*/ 1465943 h 3512457"/>
              <a:gd name="connsiteX9" fmla="*/ 0 w 2293257"/>
              <a:gd name="connsiteY9" fmla="*/ 1465943 h 3512457"/>
              <a:gd name="connsiteX10" fmla="*/ 14514 w 2293257"/>
              <a:gd name="connsiteY10" fmla="*/ 1756229 h 3512457"/>
              <a:gd name="connsiteX0" fmla="*/ 14514 w 2293257"/>
              <a:gd name="connsiteY0" fmla="*/ 1756229 h 3512457"/>
              <a:gd name="connsiteX1" fmla="*/ 785818 w 2293257"/>
              <a:gd name="connsiteY1" fmla="*/ 2357454 h 3512457"/>
              <a:gd name="connsiteX2" fmla="*/ 798286 w 2293257"/>
              <a:gd name="connsiteY2" fmla="*/ 3512457 h 3512457"/>
              <a:gd name="connsiteX3" fmla="*/ 2278743 w 2293257"/>
              <a:gd name="connsiteY3" fmla="*/ 3512457 h 3512457"/>
              <a:gd name="connsiteX4" fmla="*/ 2293257 w 2293257"/>
              <a:gd name="connsiteY4" fmla="*/ 0 h 3512457"/>
              <a:gd name="connsiteX5" fmla="*/ 1959428 w 2293257"/>
              <a:gd name="connsiteY5" fmla="*/ 0 h 3512457"/>
              <a:gd name="connsiteX6" fmla="*/ 1988457 w 2293257"/>
              <a:gd name="connsiteY6" fmla="*/ 3135086 h 3512457"/>
              <a:gd name="connsiteX7" fmla="*/ 1088571 w 2293257"/>
              <a:gd name="connsiteY7" fmla="*/ 3149600 h 3512457"/>
              <a:gd name="connsiteX8" fmla="*/ 1088571 w 2293257"/>
              <a:gd name="connsiteY8" fmla="*/ 1465943 h 3512457"/>
              <a:gd name="connsiteX9" fmla="*/ 0 w 2293257"/>
              <a:gd name="connsiteY9" fmla="*/ 1465943 h 3512457"/>
              <a:gd name="connsiteX10" fmla="*/ 14514 w 2293257"/>
              <a:gd name="connsiteY10" fmla="*/ 1756229 h 3512457"/>
              <a:gd name="connsiteX0" fmla="*/ 14514 w 2293257"/>
              <a:gd name="connsiteY0" fmla="*/ 1756229 h 3512457"/>
              <a:gd name="connsiteX1" fmla="*/ 785818 w 2293257"/>
              <a:gd name="connsiteY1" fmla="*/ 2357454 h 3512457"/>
              <a:gd name="connsiteX2" fmla="*/ 798286 w 2293257"/>
              <a:gd name="connsiteY2" fmla="*/ 3512457 h 3512457"/>
              <a:gd name="connsiteX3" fmla="*/ 2278743 w 2293257"/>
              <a:gd name="connsiteY3" fmla="*/ 3512457 h 3512457"/>
              <a:gd name="connsiteX4" fmla="*/ 2293257 w 2293257"/>
              <a:gd name="connsiteY4" fmla="*/ 0 h 3512457"/>
              <a:gd name="connsiteX5" fmla="*/ 1959428 w 2293257"/>
              <a:gd name="connsiteY5" fmla="*/ 0 h 3512457"/>
              <a:gd name="connsiteX6" fmla="*/ 1988457 w 2293257"/>
              <a:gd name="connsiteY6" fmla="*/ 3135086 h 3512457"/>
              <a:gd name="connsiteX7" fmla="*/ 1088571 w 2293257"/>
              <a:gd name="connsiteY7" fmla="*/ 3149600 h 3512457"/>
              <a:gd name="connsiteX8" fmla="*/ 0 w 2293257"/>
              <a:gd name="connsiteY8" fmla="*/ 1465943 h 3512457"/>
              <a:gd name="connsiteX9" fmla="*/ 14514 w 2293257"/>
              <a:gd name="connsiteY9" fmla="*/ 1756229 h 3512457"/>
              <a:gd name="connsiteX0" fmla="*/ 0 w 2278743"/>
              <a:gd name="connsiteY0" fmla="*/ 1756229 h 3512457"/>
              <a:gd name="connsiteX1" fmla="*/ 771304 w 2278743"/>
              <a:gd name="connsiteY1" fmla="*/ 2357454 h 3512457"/>
              <a:gd name="connsiteX2" fmla="*/ 783772 w 2278743"/>
              <a:gd name="connsiteY2" fmla="*/ 3512457 h 3512457"/>
              <a:gd name="connsiteX3" fmla="*/ 2264229 w 2278743"/>
              <a:gd name="connsiteY3" fmla="*/ 3512457 h 3512457"/>
              <a:gd name="connsiteX4" fmla="*/ 2278743 w 2278743"/>
              <a:gd name="connsiteY4" fmla="*/ 0 h 3512457"/>
              <a:gd name="connsiteX5" fmla="*/ 1944914 w 2278743"/>
              <a:gd name="connsiteY5" fmla="*/ 0 h 3512457"/>
              <a:gd name="connsiteX6" fmla="*/ 1973943 w 2278743"/>
              <a:gd name="connsiteY6" fmla="*/ 3135086 h 3512457"/>
              <a:gd name="connsiteX7" fmla="*/ 1074057 w 2278743"/>
              <a:gd name="connsiteY7" fmla="*/ 3149600 h 3512457"/>
              <a:gd name="connsiteX8" fmla="*/ 1057056 w 2278743"/>
              <a:gd name="connsiteY8" fmla="*/ 2143140 h 3512457"/>
              <a:gd name="connsiteX9" fmla="*/ 0 w 2278743"/>
              <a:gd name="connsiteY9" fmla="*/ 1756229 h 3512457"/>
              <a:gd name="connsiteX0" fmla="*/ 285752 w 1507439"/>
              <a:gd name="connsiteY0" fmla="*/ 2143140 h 3512457"/>
              <a:gd name="connsiteX1" fmla="*/ 0 w 1507439"/>
              <a:gd name="connsiteY1" fmla="*/ 2357454 h 3512457"/>
              <a:gd name="connsiteX2" fmla="*/ 12468 w 1507439"/>
              <a:gd name="connsiteY2" fmla="*/ 3512457 h 3512457"/>
              <a:gd name="connsiteX3" fmla="*/ 1492925 w 1507439"/>
              <a:gd name="connsiteY3" fmla="*/ 3512457 h 3512457"/>
              <a:gd name="connsiteX4" fmla="*/ 1507439 w 1507439"/>
              <a:gd name="connsiteY4" fmla="*/ 0 h 3512457"/>
              <a:gd name="connsiteX5" fmla="*/ 1173610 w 1507439"/>
              <a:gd name="connsiteY5" fmla="*/ 0 h 3512457"/>
              <a:gd name="connsiteX6" fmla="*/ 1202639 w 1507439"/>
              <a:gd name="connsiteY6" fmla="*/ 3135086 h 3512457"/>
              <a:gd name="connsiteX7" fmla="*/ 302753 w 1507439"/>
              <a:gd name="connsiteY7" fmla="*/ 3149600 h 3512457"/>
              <a:gd name="connsiteX8" fmla="*/ 285752 w 1507439"/>
              <a:gd name="connsiteY8" fmla="*/ 2143140 h 3512457"/>
              <a:gd name="connsiteX0" fmla="*/ 285752 w 1507439"/>
              <a:gd name="connsiteY0" fmla="*/ 2286016 h 3512457"/>
              <a:gd name="connsiteX1" fmla="*/ 0 w 1507439"/>
              <a:gd name="connsiteY1" fmla="*/ 2357454 h 3512457"/>
              <a:gd name="connsiteX2" fmla="*/ 12468 w 1507439"/>
              <a:gd name="connsiteY2" fmla="*/ 3512457 h 3512457"/>
              <a:gd name="connsiteX3" fmla="*/ 1492925 w 1507439"/>
              <a:gd name="connsiteY3" fmla="*/ 3512457 h 3512457"/>
              <a:gd name="connsiteX4" fmla="*/ 1507439 w 1507439"/>
              <a:gd name="connsiteY4" fmla="*/ 0 h 3512457"/>
              <a:gd name="connsiteX5" fmla="*/ 1173610 w 1507439"/>
              <a:gd name="connsiteY5" fmla="*/ 0 h 3512457"/>
              <a:gd name="connsiteX6" fmla="*/ 1202639 w 1507439"/>
              <a:gd name="connsiteY6" fmla="*/ 3135086 h 3512457"/>
              <a:gd name="connsiteX7" fmla="*/ 302753 w 1507439"/>
              <a:gd name="connsiteY7" fmla="*/ 3149600 h 3512457"/>
              <a:gd name="connsiteX8" fmla="*/ 285752 w 1507439"/>
              <a:gd name="connsiteY8" fmla="*/ 2286016 h 3512457"/>
              <a:gd name="connsiteX0" fmla="*/ 285752 w 1507439"/>
              <a:gd name="connsiteY0" fmla="*/ 2357454 h 3512457"/>
              <a:gd name="connsiteX1" fmla="*/ 0 w 1507439"/>
              <a:gd name="connsiteY1" fmla="*/ 2357454 h 3512457"/>
              <a:gd name="connsiteX2" fmla="*/ 12468 w 1507439"/>
              <a:gd name="connsiteY2" fmla="*/ 3512457 h 3512457"/>
              <a:gd name="connsiteX3" fmla="*/ 1492925 w 1507439"/>
              <a:gd name="connsiteY3" fmla="*/ 3512457 h 3512457"/>
              <a:gd name="connsiteX4" fmla="*/ 1507439 w 1507439"/>
              <a:gd name="connsiteY4" fmla="*/ 0 h 3512457"/>
              <a:gd name="connsiteX5" fmla="*/ 1173610 w 1507439"/>
              <a:gd name="connsiteY5" fmla="*/ 0 h 3512457"/>
              <a:gd name="connsiteX6" fmla="*/ 1202639 w 1507439"/>
              <a:gd name="connsiteY6" fmla="*/ 3135086 h 3512457"/>
              <a:gd name="connsiteX7" fmla="*/ 302753 w 1507439"/>
              <a:gd name="connsiteY7" fmla="*/ 3149600 h 3512457"/>
              <a:gd name="connsiteX8" fmla="*/ 285752 w 1507439"/>
              <a:gd name="connsiteY8" fmla="*/ 2357454 h 3512457"/>
              <a:gd name="connsiteX0" fmla="*/ 285752 w 1507439"/>
              <a:gd name="connsiteY0" fmla="*/ 2428892 h 3512457"/>
              <a:gd name="connsiteX1" fmla="*/ 0 w 1507439"/>
              <a:gd name="connsiteY1" fmla="*/ 2357454 h 3512457"/>
              <a:gd name="connsiteX2" fmla="*/ 12468 w 1507439"/>
              <a:gd name="connsiteY2" fmla="*/ 3512457 h 3512457"/>
              <a:gd name="connsiteX3" fmla="*/ 1492925 w 1507439"/>
              <a:gd name="connsiteY3" fmla="*/ 3512457 h 3512457"/>
              <a:gd name="connsiteX4" fmla="*/ 1507439 w 1507439"/>
              <a:gd name="connsiteY4" fmla="*/ 0 h 3512457"/>
              <a:gd name="connsiteX5" fmla="*/ 1173610 w 1507439"/>
              <a:gd name="connsiteY5" fmla="*/ 0 h 3512457"/>
              <a:gd name="connsiteX6" fmla="*/ 1202639 w 1507439"/>
              <a:gd name="connsiteY6" fmla="*/ 3135086 h 3512457"/>
              <a:gd name="connsiteX7" fmla="*/ 302753 w 1507439"/>
              <a:gd name="connsiteY7" fmla="*/ 3149600 h 3512457"/>
              <a:gd name="connsiteX8" fmla="*/ 285752 w 1507439"/>
              <a:gd name="connsiteY8" fmla="*/ 2428892 h 3512457"/>
              <a:gd name="connsiteX0" fmla="*/ 285752 w 1507439"/>
              <a:gd name="connsiteY0" fmla="*/ 2428892 h 3512457"/>
              <a:gd name="connsiteX1" fmla="*/ 0 w 1507439"/>
              <a:gd name="connsiteY1" fmla="*/ 2357454 h 3512457"/>
              <a:gd name="connsiteX2" fmla="*/ 12468 w 1507439"/>
              <a:gd name="connsiteY2" fmla="*/ 3512457 h 3512457"/>
              <a:gd name="connsiteX3" fmla="*/ 1492925 w 1507439"/>
              <a:gd name="connsiteY3" fmla="*/ 3512457 h 3512457"/>
              <a:gd name="connsiteX4" fmla="*/ 1507439 w 1507439"/>
              <a:gd name="connsiteY4" fmla="*/ 0 h 3512457"/>
              <a:gd name="connsiteX5" fmla="*/ 1143008 w 1507439"/>
              <a:gd name="connsiteY5" fmla="*/ 1500198 h 3512457"/>
              <a:gd name="connsiteX6" fmla="*/ 1202639 w 1507439"/>
              <a:gd name="connsiteY6" fmla="*/ 3135086 h 3512457"/>
              <a:gd name="connsiteX7" fmla="*/ 302753 w 1507439"/>
              <a:gd name="connsiteY7" fmla="*/ 3149600 h 3512457"/>
              <a:gd name="connsiteX8" fmla="*/ 285752 w 1507439"/>
              <a:gd name="connsiteY8" fmla="*/ 2428892 h 3512457"/>
              <a:gd name="connsiteX0" fmla="*/ 285752 w 1500198"/>
              <a:gd name="connsiteY0" fmla="*/ 928694 h 2012259"/>
              <a:gd name="connsiteX1" fmla="*/ 0 w 1500198"/>
              <a:gd name="connsiteY1" fmla="*/ 857256 h 2012259"/>
              <a:gd name="connsiteX2" fmla="*/ 12468 w 1500198"/>
              <a:gd name="connsiteY2" fmla="*/ 2012259 h 2012259"/>
              <a:gd name="connsiteX3" fmla="*/ 1492925 w 1500198"/>
              <a:gd name="connsiteY3" fmla="*/ 2012259 h 2012259"/>
              <a:gd name="connsiteX4" fmla="*/ 1500198 w 1500198"/>
              <a:gd name="connsiteY4" fmla="*/ 0 h 2012259"/>
              <a:gd name="connsiteX5" fmla="*/ 1143008 w 1500198"/>
              <a:gd name="connsiteY5" fmla="*/ 0 h 2012259"/>
              <a:gd name="connsiteX6" fmla="*/ 1202639 w 1500198"/>
              <a:gd name="connsiteY6" fmla="*/ 1634888 h 2012259"/>
              <a:gd name="connsiteX7" fmla="*/ 302753 w 1500198"/>
              <a:gd name="connsiteY7" fmla="*/ 1649402 h 2012259"/>
              <a:gd name="connsiteX8" fmla="*/ 285752 w 1500198"/>
              <a:gd name="connsiteY8" fmla="*/ 928694 h 2012259"/>
              <a:gd name="connsiteX0" fmla="*/ 285752 w 1500198"/>
              <a:gd name="connsiteY0" fmla="*/ 928694 h 2012259"/>
              <a:gd name="connsiteX1" fmla="*/ 0 w 1500198"/>
              <a:gd name="connsiteY1" fmla="*/ 928694 h 2012259"/>
              <a:gd name="connsiteX2" fmla="*/ 12468 w 1500198"/>
              <a:gd name="connsiteY2" fmla="*/ 2012259 h 2012259"/>
              <a:gd name="connsiteX3" fmla="*/ 1492925 w 1500198"/>
              <a:gd name="connsiteY3" fmla="*/ 2012259 h 2012259"/>
              <a:gd name="connsiteX4" fmla="*/ 1500198 w 1500198"/>
              <a:gd name="connsiteY4" fmla="*/ 0 h 2012259"/>
              <a:gd name="connsiteX5" fmla="*/ 1143008 w 1500198"/>
              <a:gd name="connsiteY5" fmla="*/ 0 h 2012259"/>
              <a:gd name="connsiteX6" fmla="*/ 1202639 w 1500198"/>
              <a:gd name="connsiteY6" fmla="*/ 1634888 h 2012259"/>
              <a:gd name="connsiteX7" fmla="*/ 302753 w 1500198"/>
              <a:gd name="connsiteY7" fmla="*/ 1649402 h 2012259"/>
              <a:gd name="connsiteX8" fmla="*/ 285752 w 1500198"/>
              <a:gd name="connsiteY8" fmla="*/ 928694 h 2012259"/>
              <a:gd name="connsiteX0" fmla="*/ 357190 w 1571636"/>
              <a:gd name="connsiteY0" fmla="*/ 928694 h 2012259"/>
              <a:gd name="connsiteX1" fmla="*/ 71438 w 1571636"/>
              <a:gd name="connsiteY1" fmla="*/ 928694 h 2012259"/>
              <a:gd name="connsiteX2" fmla="*/ 0 w 1571636"/>
              <a:gd name="connsiteY2" fmla="*/ 2000264 h 2012259"/>
              <a:gd name="connsiteX3" fmla="*/ 1564363 w 1571636"/>
              <a:gd name="connsiteY3" fmla="*/ 2012259 h 2012259"/>
              <a:gd name="connsiteX4" fmla="*/ 1571636 w 1571636"/>
              <a:gd name="connsiteY4" fmla="*/ 0 h 2012259"/>
              <a:gd name="connsiteX5" fmla="*/ 1214446 w 1571636"/>
              <a:gd name="connsiteY5" fmla="*/ 0 h 2012259"/>
              <a:gd name="connsiteX6" fmla="*/ 1274077 w 1571636"/>
              <a:gd name="connsiteY6" fmla="*/ 1634888 h 2012259"/>
              <a:gd name="connsiteX7" fmla="*/ 374191 w 1571636"/>
              <a:gd name="connsiteY7" fmla="*/ 1649402 h 2012259"/>
              <a:gd name="connsiteX8" fmla="*/ 357190 w 1571636"/>
              <a:gd name="connsiteY8" fmla="*/ 928694 h 2012259"/>
              <a:gd name="connsiteX0" fmla="*/ 357190 w 1571636"/>
              <a:gd name="connsiteY0" fmla="*/ 928694 h 2012259"/>
              <a:gd name="connsiteX1" fmla="*/ 71438 w 1571636"/>
              <a:gd name="connsiteY1" fmla="*/ 928694 h 2012259"/>
              <a:gd name="connsiteX2" fmla="*/ 0 w 1571636"/>
              <a:gd name="connsiteY2" fmla="*/ 2000264 h 2012259"/>
              <a:gd name="connsiteX3" fmla="*/ 1564363 w 1571636"/>
              <a:gd name="connsiteY3" fmla="*/ 2012259 h 2012259"/>
              <a:gd name="connsiteX4" fmla="*/ 1571636 w 1571636"/>
              <a:gd name="connsiteY4" fmla="*/ 0 h 2012259"/>
              <a:gd name="connsiteX5" fmla="*/ 1214446 w 1571636"/>
              <a:gd name="connsiteY5" fmla="*/ 0 h 2012259"/>
              <a:gd name="connsiteX6" fmla="*/ 1274077 w 1571636"/>
              <a:gd name="connsiteY6" fmla="*/ 1634888 h 2012259"/>
              <a:gd name="connsiteX7" fmla="*/ 374191 w 1571636"/>
              <a:gd name="connsiteY7" fmla="*/ 1649402 h 2012259"/>
              <a:gd name="connsiteX8" fmla="*/ 357190 w 1571636"/>
              <a:gd name="connsiteY8" fmla="*/ 928694 h 2012259"/>
              <a:gd name="connsiteX0" fmla="*/ 285752 w 1500198"/>
              <a:gd name="connsiteY0" fmla="*/ 928694 h 2012259"/>
              <a:gd name="connsiteX1" fmla="*/ 0 w 1500198"/>
              <a:gd name="connsiteY1" fmla="*/ 928694 h 2012259"/>
              <a:gd name="connsiteX2" fmla="*/ 0 w 1500198"/>
              <a:gd name="connsiteY2" fmla="*/ 2000264 h 2012259"/>
              <a:gd name="connsiteX3" fmla="*/ 1492925 w 1500198"/>
              <a:gd name="connsiteY3" fmla="*/ 2012259 h 2012259"/>
              <a:gd name="connsiteX4" fmla="*/ 1500198 w 1500198"/>
              <a:gd name="connsiteY4" fmla="*/ 0 h 2012259"/>
              <a:gd name="connsiteX5" fmla="*/ 1143008 w 1500198"/>
              <a:gd name="connsiteY5" fmla="*/ 0 h 2012259"/>
              <a:gd name="connsiteX6" fmla="*/ 1202639 w 1500198"/>
              <a:gd name="connsiteY6" fmla="*/ 1634888 h 2012259"/>
              <a:gd name="connsiteX7" fmla="*/ 302753 w 1500198"/>
              <a:gd name="connsiteY7" fmla="*/ 1649402 h 2012259"/>
              <a:gd name="connsiteX8" fmla="*/ 285752 w 1500198"/>
              <a:gd name="connsiteY8" fmla="*/ 928694 h 2012259"/>
              <a:gd name="connsiteX0" fmla="*/ 307760 w 1522206"/>
              <a:gd name="connsiteY0" fmla="*/ 928694 h 2012259"/>
              <a:gd name="connsiteX1" fmla="*/ 22008 w 1522206"/>
              <a:gd name="connsiteY1" fmla="*/ 928694 h 2012259"/>
              <a:gd name="connsiteX2" fmla="*/ 22008 w 1522206"/>
              <a:gd name="connsiteY2" fmla="*/ 2000264 h 2012259"/>
              <a:gd name="connsiteX3" fmla="*/ 1514933 w 1522206"/>
              <a:gd name="connsiteY3" fmla="*/ 2012259 h 2012259"/>
              <a:gd name="connsiteX4" fmla="*/ 1522206 w 1522206"/>
              <a:gd name="connsiteY4" fmla="*/ 0 h 2012259"/>
              <a:gd name="connsiteX5" fmla="*/ 1165016 w 1522206"/>
              <a:gd name="connsiteY5" fmla="*/ 0 h 2012259"/>
              <a:gd name="connsiteX6" fmla="*/ 1224647 w 1522206"/>
              <a:gd name="connsiteY6" fmla="*/ 1634888 h 2012259"/>
              <a:gd name="connsiteX7" fmla="*/ 324761 w 1522206"/>
              <a:gd name="connsiteY7" fmla="*/ 1649402 h 2012259"/>
              <a:gd name="connsiteX8" fmla="*/ 307760 w 1522206"/>
              <a:gd name="connsiteY8" fmla="*/ 928694 h 2012259"/>
              <a:gd name="connsiteX0" fmla="*/ 307760 w 1522206"/>
              <a:gd name="connsiteY0" fmla="*/ 928694 h 2012259"/>
              <a:gd name="connsiteX1" fmla="*/ 22008 w 1522206"/>
              <a:gd name="connsiteY1" fmla="*/ 928694 h 2012259"/>
              <a:gd name="connsiteX2" fmla="*/ 22008 w 1522206"/>
              <a:gd name="connsiteY2" fmla="*/ 2000264 h 2012259"/>
              <a:gd name="connsiteX3" fmla="*/ 1514933 w 1522206"/>
              <a:gd name="connsiteY3" fmla="*/ 2012259 h 2012259"/>
              <a:gd name="connsiteX4" fmla="*/ 1522206 w 1522206"/>
              <a:gd name="connsiteY4" fmla="*/ 0 h 2012259"/>
              <a:gd name="connsiteX5" fmla="*/ 1165016 w 1522206"/>
              <a:gd name="connsiteY5" fmla="*/ 0 h 2012259"/>
              <a:gd name="connsiteX6" fmla="*/ 1224647 w 1522206"/>
              <a:gd name="connsiteY6" fmla="*/ 1634888 h 2012259"/>
              <a:gd name="connsiteX7" fmla="*/ 324761 w 1522206"/>
              <a:gd name="connsiteY7" fmla="*/ 1649402 h 2012259"/>
              <a:gd name="connsiteX8" fmla="*/ 307760 w 1522206"/>
              <a:gd name="connsiteY8" fmla="*/ 928694 h 2012259"/>
              <a:gd name="connsiteX0" fmla="*/ 307760 w 1522206"/>
              <a:gd name="connsiteY0" fmla="*/ 928694 h 2012259"/>
              <a:gd name="connsiteX1" fmla="*/ 14514 w 1522206"/>
              <a:gd name="connsiteY1" fmla="*/ 497162 h 2012259"/>
              <a:gd name="connsiteX2" fmla="*/ 22008 w 1522206"/>
              <a:gd name="connsiteY2" fmla="*/ 2000264 h 2012259"/>
              <a:gd name="connsiteX3" fmla="*/ 1514933 w 1522206"/>
              <a:gd name="connsiteY3" fmla="*/ 2012259 h 2012259"/>
              <a:gd name="connsiteX4" fmla="*/ 1522206 w 1522206"/>
              <a:gd name="connsiteY4" fmla="*/ 0 h 2012259"/>
              <a:gd name="connsiteX5" fmla="*/ 1165016 w 1522206"/>
              <a:gd name="connsiteY5" fmla="*/ 0 h 2012259"/>
              <a:gd name="connsiteX6" fmla="*/ 1224647 w 1522206"/>
              <a:gd name="connsiteY6" fmla="*/ 1634888 h 2012259"/>
              <a:gd name="connsiteX7" fmla="*/ 324761 w 1522206"/>
              <a:gd name="connsiteY7" fmla="*/ 1649402 h 2012259"/>
              <a:gd name="connsiteX8" fmla="*/ 307760 w 1522206"/>
              <a:gd name="connsiteY8" fmla="*/ 928694 h 2012259"/>
              <a:gd name="connsiteX0" fmla="*/ 300266 w 1522206"/>
              <a:gd name="connsiteY0" fmla="*/ 497162 h 2012259"/>
              <a:gd name="connsiteX1" fmla="*/ 14514 w 1522206"/>
              <a:gd name="connsiteY1" fmla="*/ 497162 h 2012259"/>
              <a:gd name="connsiteX2" fmla="*/ 22008 w 1522206"/>
              <a:gd name="connsiteY2" fmla="*/ 2000264 h 2012259"/>
              <a:gd name="connsiteX3" fmla="*/ 1514933 w 1522206"/>
              <a:gd name="connsiteY3" fmla="*/ 2012259 h 2012259"/>
              <a:gd name="connsiteX4" fmla="*/ 1522206 w 1522206"/>
              <a:gd name="connsiteY4" fmla="*/ 0 h 2012259"/>
              <a:gd name="connsiteX5" fmla="*/ 1165016 w 1522206"/>
              <a:gd name="connsiteY5" fmla="*/ 0 h 2012259"/>
              <a:gd name="connsiteX6" fmla="*/ 1224647 w 1522206"/>
              <a:gd name="connsiteY6" fmla="*/ 1634888 h 2012259"/>
              <a:gd name="connsiteX7" fmla="*/ 324761 w 1522206"/>
              <a:gd name="connsiteY7" fmla="*/ 1649402 h 2012259"/>
              <a:gd name="connsiteX8" fmla="*/ 300266 w 1522206"/>
              <a:gd name="connsiteY8" fmla="*/ 497162 h 2012259"/>
              <a:gd name="connsiteX0" fmla="*/ 300266 w 1522206"/>
              <a:gd name="connsiteY0" fmla="*/ 497162 h 2012259"/>
              <a:gd name="connsiteX1" fmla="*/ 14514 w 1522206"/>
              <a:gd name="connsiteY1" fmla="*/ 497162 h 2012259"/>
              <a:gd name="connsiteX2" fmla="*/ 22008 w 1522206"/>
              <a:gd name="connsiteY2" fmla="*/ 2000264 h 2012259"/>
              <a:gd name="connsiteX3" fmla="*/ 1514933 w 1522206"/>
              <a:gd name="connsiteY3" fmla="*/ 2012259 h 2012259"/>
              <a:gd name="connsiteX4" fmla="*/ 1522206 w 1522206"/>
              <a:gd name="connsiteY4" fmla="*/ 0 h 2012259"/>
              <a:gd name="connsiteX5" fmla="*/ 1157522 w 1522206"/>
              <a:gd name="connsiteY5" fmla="*/ 221689 h 2012259"/>
              <a:gd name="connsiteX6" fmla="*/ 1224647 w 1522206"/>
              <a:gd name="connsiteY6" fmla="*/ 1634888 h 2012259"/>
              <a:gd name="connsiteX7" fmla="*/ 324761 w 1522206"/>
              <a:gd name="connsiteY7" fmla="*/ 1649402 h 2012259"/>
              <a:gd name="connsiteX8" fmla="*/ 300266 w 1522206"/>
              <a:gd name="connsiteY8" fmla="*/ 497162 h 2012259"/>
              <a:gd name="connsiteX0" fmla="*/ 300266 w 1517357"/>
              <a:gd name="connsiteY0" fmla="*/ 275473 h 1790570"/>
              <a:gd name="connsiteX1" fmla="*/ 14514 w 1517357"/>
              <a:gd name="connsiteY1" fmla="*/ 275473 h 1790570"/>
              <a:gd name="connsiteX2" fmla="*/ 22008 w 1517357"/>
              <a:gd name="connsiteY2" fmla="*/ 1778575 h 1790570"/>
              <a:gd name="connsiteX3" fmla="*/ 1514933 w 1517357"/>
              <a:gd name="connsiteY3" fmla="*/ 1790570 h 1790570"/>
              <a:gd name="connsiteX4" fmla="*/ 1514712 w 1517357"/>
              <a:gd name="connsiteY4" fmla="*/ 0 h 1790570"/>
              <a:gd name="connsiteX5" fmla="*/ 1157522 w 1517357"/>
              <a:gd name="connsiteY5" fmla="*/ 0 h 1790570"/>
              <a:gd name="connsiteX6" fmla="*/ 1224647 w 1517357"/>
              <a:gd name="connsiteY6" fmla="*/ 1413199 h 1790570"/>
              <a:gd name="connsiteX7" fmla="*/ 324761 w 1517357"/>
              <a:gd name="connsiteY7" fmla="*/ 1427713 h 1790570"/>
              <a:gd name="connsiteX8" fmla="*/ 300266 w 1517357"/>
              <a:gd name="connsiteY8" fmla="*/ 275473 h 1790570"/>
              <a:gd name="connsiteX0" fmla="*/ 300266 w 1517357"/>
              <a:gd name="connsiteY0" fmla="*/ 289465 h 1804562"/>
              <a:gd name="connsiteX1" fmla="*/ 14514 w 1517357"/>
              <a:gd name="connsiteY1" fmla="*/ 289465 h 1804562"/>
              <a:gd name="connsiteX2" fmla="*/ 22008 w 1517357"/>
              <a:gd name="connsiteY2" fmla="*/ 1792567 h 1804562"/>
              <a:gd name="connsiteX3" fmla="*/ 1514933 w 1517357"/>
              <a:gd name="connsiteY3" fmla="*/ 1804562 h 1804562"/>
              <a:gd name="connsiteX4" fmla="*/ 1514712 w 1517357"/>
              <a:gd name="connsiteY4" fmla="*/ 13992 h 1804562"/>
              <a:gd name="connsiteX5" fmla="*/ 1186551 w 1517357"/>
              <a:gd name="connsiteY5" fmla="*/ 0 h 1804562"/>
              <a:gd name="connsiteX6" fmla="*/ 1224647 w 1517357"/>
              <a:gd name="connsiteY6" fmla="*/ 1427191 h 1804562"/>
              <a:gd name="connsiteX7" fmla="*/ 324761 w 1517357"/>
              <a:gd name="connsiteY7" fmla="*/ 1441705 h 1804562"/>
              <a:gd name="connsiteX8" fmla="*/ 300266 w 1517357"/>
              <a:gd name="connsiteY8" fmla="*/ 289465 h 1804562"/>
              <a:gd name="connsiteX0" fmla="*/ 300266 w 1517357"/>
              <a:gd name="connsiteY0" fmla="*/ 296811 h 1811908"/>
              <a:gd name="connsiteX1" fmla="*/ 14514 w 1517357"/>
              <a:gd name="connsiteY1" fmla="*/ 296811 h 1811908"/>
              <a:gd name="connsiteX2" fmla="*/ 22008 w 1517357"/>
              <a:gd name="connsiteY2" fmla="*/ 1799913 h 1811908"/>
              <a:gd name="connsiteX3" fmla="*/ 1514933 w 1517357"/>
              <a:gd name="connsiteY3" fmla="*/ 1811908 h 1811908"/>
              <a:gd name="connsiteX4" fmla="*/ 1514712 w 1517357"/>
              <a:gd name="connsiteY4" fmla="*/ 21338 h 1811908"/>
              <a:gd name="connsiteX5" fmla="*/ 1217031 w 1517357"/>
              <a:gd name="connsiteY5" fmla="*/ 0 h 1811908"/>
              <a:gd name="connsiteX6" fmla="*/ 1224647 w 1517357"/>
              <a:gd name="connsiteY6" fmla="*/ 1434537 h 1811908"/>
              <a:gd name="connsiteX7" fmla="*/ 324761 w 1517357"/>
              <a:gd name="connsiteY7" fmla="*/ 1449051 h 1811908"/>
              <a:gd name="connsiteX8" fmla="*/ 300266 w 1517357"/>
              <a:gd name="connsiteY8" fmla="*/ 296811 h 1811908"/>
              <a:gd name="connsiteX0" fmla="*/ 285026 w 1517357"/>
              <a:gd name="connsiteY0" fmla="*/ 289465 h 1811908"/>
              <a:gd name="connsiteX1" fmla="*/ 14514 w 1517357"/>
              <a:gd name="connsiteY1" fmla="*/ 296811 h 1811908"/>
              <a:gd name="connsiteX2" fmla="*/ 22008 w 1517357"/>
              <a:gd name="connsiteY2" fmla="*/ 1799913 h 1811908"/>
              <a:gd name="connsiteX3" fmla="*/ 1514933 w 1517357"/>
              <a:gd name="connsiteY3" fmla="*/ 1811908 h 1811908"/>
              <a:gd name="connsiteX4" fmla="*/ 1514712 w 1517357"/>
              <a:gd name="connsiteY4" fmla="*/ 21338 h 1811908"/>
              <a:gd name="connsiteX5" fmla="*/ 1217031 w 1517357"/>
              <a:gd name="connsiteY5" fmla="*/ 0 h 1811908"/>
              <a:gd name="connsiteX6" fmla="*/ 1224647 w 1517357"/>
              <a:gd name="connsiteY6" fmla="*/ 1434537 h 1811908"/>
              <a:gd name="connsiteX7" fmla="*/ 324761 w 1517357"/>
              <a:gd name="connsiteY7" fmla="*/ 1449051 h 1811908"/>
              <a:gd name="connsiteX8" fmla="*/ 285026 w 1517357"/>
              <a:gd name="connsiteY8" fmla="*/ 289465 h 1811908"/>
              <a:gd name="connsiteX0" fmla="*/ 285026 w 1517357"/>
              <a:gd name="connsiteY0" fmla="*/ 289465 h 1811908"/>
              <a:gd name="connsiteX1" fmla="*/ 14514 w 1517357"/>
              <a:gd name="connsiteY1" fmla="*/ 296811 h 1811908"/>
              <a:gd name="connsiteX2" fmla="*/ 22008 w 1517357"/>
              <a:gd name="connsiteY2" fmla="*/ 1799913 h 1811908"/>
              <a:gd name="connsiteX3" fmla="*/ 1514933 w 1517357"/>
              <a:gd name="connsiteY3" fmla="*/ 1811908 h 1811908"/>
              <a:gd name="connsiteX4" fmla="*/ 1514712 w 1517357"/>
              <a:gd name="connsiteY4" fmla="*/ 21338 h 1811908"/>
              <a:gd name="connsiteX5" fmla="*/ 1217031 w 1517357"/>
              <a:gd name="connsiteY5" fmla="*/ 0 h 1811908"/>
              <a:gd name="connsiteX6" fmla="*/ 1224647 w 1517357"/>
              <a:gd name="connsiteY6" fmla="*/ 1434537 h 1811908"/>
              <a:gd name="connsiteX7" fmla="*/ 296174 w 1517357"/>
              <a:gd name="connsiteY7" fmla="*/ 1453628 h 1811908"/>
              <a:gd name="connsiteX8" fmla="*/ 285026 w 1517357"/>
              <a:gd name="connsiteY8" fmla="*/ 289465 h 1811908"/>
              <a:gd name="connsiteX0" fmla="*/ 285026 w 1517357"/>
              <a:gd name="connsiteY0" fmla="*/ 289465 h 1811908"/>
              <a:gd name="connsiteX1" fmla="*/ 14514 w 1517357"/>
              <a:gd name="connsiteY1" fmla="*/ 296811 h 1811908"/>
              <a:gd name="connsiteX2" fmla="*/ 22008 w 1517357"/>
              <a:gd name="connsiteY2" fmla="*/ 1799913 h 1811908"/>
              <a:gd name="connsiteX3" fmla="*/ 1514933 w 1517357"/>
              <a:gd name="connsiteY3" fmla="*/ 1811908 h 1811908"/>
              <a:gd name="connsiteX4" fmla="*/ 1514712 w 1517357"/>
              <a:gd name="connsiteY4" fmla="*/ 21338 h 1811908"/>
              <a:gd name="connsiteX5" fmla="*/ 1217031 w 1517357"/>
              <a:gd name="connsiteY5" fmla="*/ 0 h 1811908"/>
              <a:gd name="connsiteX6" fmla="*/ 1234172 w 1517357"/>
              <a:gd name="connsiteY6" fmla="*/ 1452902 h 1811908"/>
              <a:gd name="connsiteX7" fmla="*/ 296174 w 1517357"/>
              <a:gd name="connsiteY7" fmla="*/ 1453628 h 1811908"/>
              <a:gd name="connsiteX8" fmla="*/ 285026 w 1517357"/>
              <a:gd name="connsiteY8" fmla="*/ 289465 h 181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357" h="1811908">
                <a:moveTo>
                  <a:pt x="285026" y="289465"/>
                </a:moveTo>
                <a:lnTo>
                  <a:pt x="14514" y="296811"/>
                </a:lnTo>
                <a:cubicBezTo>
                  <a:pt x="14514" y="654001"/>
                  <a:pt x="0" y="796593"/>
                  <a:pt x="22008" y="1799913"/>
                </a:cubicBezTo>
                <a:lnTo>
                  <a:pt x="1514933" y="1811908"/>
                </a:lnTo>
                <a:cubicBezTo>
                  <a:pt x="1517357" y="1141155"/>
                  <a:pt x="1512288" y="692091"/>
                  <a:pt x="1514712" y="21338"/>
                </a:cubicBezTo>
                <a:lnTo>
                  <a:pt x="1217031" y="0"/>
                </a:lnTo>
                <a:cubicBezTo>
                  <a:pt x="1219570" y="478179"/>
                  <a:pt x="1231633" y="974723"/>
                  <a:pt x="1234172" y="1452902"/>
                </a:cubicBezTo>
                <a:lnTo>
                  <a:pt x="296174" y="1453628"/>
                </a:lnTo>
                <a:lnTo>
                  <a:pt x="285026" y="289465"/>
                </a:lnTo>
                <a:close/>
              </a:path>
            </a:pathLst>
          </a:custGeom>
          <a:solidFill>
            <a:srgbClr val="BA122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5956507" y="3340084"/>
            <a:ext cx="1533495" cy="2644565"/>
          </a:xfrm>
          <a:custGeom>
            <a:avLst/>
            <a:gdLst>
              <a:gd name="connsiteX0" fmla="*/ 14514 w 2293257"/>
              <a:gd name="connsiteY0" fmla="*/ 1756229 h 3512457"/>
              <a:gd name="connsiteX1" fmla="*/ 812800 w 2293257"/>
              <a:gd name="connsiteY1" fmla="*/ 1756229 h 3512457"/>
              <a:gd name="connsiteX2" fmla="*/ 798286 w 2293257"/>
              <a:gd name="connsiteY2" fmla="*/ 3512457 h 3512457"/>
              <a:gd name="connsiteX3" fmla="*/ 2278743 w 2293257"/>
              <a:gd name="connsiteY3" fmla="*/ 3512457 h 3512457"/>
              <a:gd name="connsiteX4" fmla="*/ 2293257 w 2293257"/>
              <a:gd name="connsiteY4" fmla="*/ 0 h 3512457"/>
              <a:gd name="connsiteX5" fmla="*/ 1959428 w 2293257"/>
              <a:gd name="connsiteY5" fmla="*/ 0 h 3512457"/>
              <a:gd name="connsiteX6" fmla="*/ 1988457 w 2293257"/>
              <a:gd name="connsiteY6" fmla="*/ 3135086 h 3512457"/>
              <a:gd name="connsiteX7" fmla="*/ 1088571 w 2293257"/>
              <a:gd name="connsiteY7" fmla="*/ 3149600 h 3512457"/>
              <a:gd name="connsiteX8" fmla="*/ 1088571 w 2293257"/>
              <a:gd name="connsiteY8" fmla="*/ 1465943 h 3512457"/>
              <a:gd name="connsiteX9" fmla="*/ 0 w 2293257"/>
              <a:gd name="connsiteY9" fmla="*/ 1465943 h 3512457"/>
              <a:gd name="connsiteX10" fmla="*/ 14514 w 2293257"/>
              <a:gd name="connsiteY10" fmla="*/ 1756229 h 3512457"/>
              <a:gd name="connsiteX0" fmla="*/ 14514 w 2293257"/>
              <a:gd name="connsiteY0" fmla="*/ 1756229 h 3512457"/>
              <a:gd name="connsiteX1" fmla="*/ 785818 w 2293257"/>
              <a:gd name="connsiteY1" fmla="*/ 2357454 h 3512457"/>
              <a:gd name="connsiteX2" fmla="*/ 798286 w 2293257"/>
              <a:gd name="connsiteY2" fmla="*/ 3512457 h 3512457"/>
              <a:gd name="connsiteX3" fmla="*/ 2278743 w 2293257"/>
              <a:gd name="connsiteY3" fmla="*/ 3512457 h 3512457"/>
              <a:gd name="connsiteX4" fmla="*/ 2293257 w 2293257"/>
              <a:gd name="connsiteY4" fmla="*/ 0 h 3512457"/>
              <a:gd name="connsiteX5" fmla="*/ 1959428 w 2293257"/>
              <a:gd name="connsiteY5" fmla="*/ 0 h 3512457"/>
              <a:gd name="connsiteX6" fmla="*/ 1988457 w 2293257"/>
              <a:gd name="connsiteY6" fmla="*/ 3135086 h 3512457"/>
              <a:gd name="connsiteX7" fmla="*/ 1088571 w 2293257"/>
              <a:gd name="connsiteY7" fmla="*/ 3149600 h 3512457"/>
              <a:gd name="connsiteX8" fmla="*/ 1088571 w 2293257"/>
              <a:gd name="connsiteY8" fmla="*/ 1465943 h 3512457"/>
              <a:gd name="connsiteX9" fmla="*/ 0 w 2293257"/>
              <a:gd name="connsiteY9" fmla="*/ 1465943 h 3512457"/>
              <a:gd name="connsiteX10" fmla="*/ 14514 w 2293257"/>
              <a:gd name="connsiteY10" fmla="*/ 1756229 h 3512457"/>
              <a:gd name="connsiteX0" fmla="*/ 14514 w 2293257"/>
              <a:gd name="connsiteY0" fmla="*/ 1756229 h 3512457"/>
              <a:gd name="connsiteX1" fmla="*/ 785818 w 2293257"/>
              <a:gd name="connsiteY1" fmla="*/ 2357454 h 3512457"/>
              <a:gd name="connsiteX2" fmla="*/ 798286 w 2293257"/>
              <a:gd name="connsiteY2" fmla="*/ 3512457 h 3512457"/>
              <a:gd name="connsiteX3" fmla="*/ 2278743 w 2293257"/>
              <a:gd name="connsiteY3" fmla="*/ 3512457 h 3512457"/>
              <a:gd name="connsiteX4" fmla="*/ 2293257 w 2293257"/>
              <a:gd name="connsiteY4" fmla="*/ 0 h 3512457"/>
              <a:gd name="connsiteX5" fmla="*/ 1959428 w 2293257"/>
              <a:gd name="connsiteY5" fmla="*/ 0 h 3512457"/>
              <a:gd name="connsiteX6" fmla="*/ 1988457 w 2293257"/>
              <a:gd name="connsiteY6" fmla="*/ 3135086 h 3512457"/>
              <a:gd name="connsiteX7" fmla="*/ 1088571 w 2293257"/>
              <a:gd name="connsiteY7" fmla="*/ 3149600 h 3512457"/>
              <a:gd name="connsiteX8" fmla="*/ 0 w 2293257"/>
              <a:gd name="connsiteY8" fmla="*/ 1465943 h 3512457"/>
              <a:gd name="connsiteX9" fmla="*/ 14514 w 2293257"/>
              <a:gd name="connsiteY9" fmla="*/ 1756229 h 3512457"/>
              <a:gd name="connsiteX0" fmla="*/ 0 w 2278743"/>
              <a:gd name="connsiteY0" fmla="*/ 1756229 h 3512457"/>
              <a:gd name="connsiteX1" fmla="*/ 771304 w 2278743"/>
              <a:gd name="connsiteY1" fmla="*/ 2357454 h 3512457"/>
              <a:gd name="connsiteX2" fmla="*/ 783772 w 2278743"/>
              <a:gd name="connsiteY2" fmla="*/ 3512457 h 3512457"/>
              <a:gd name="connsiteX3" fmla="*/ 2264229 w 2278743"/>
              <a:gd name="connsiteY3" fmla="*/ 3512457 h 3512457"/>
              <a:gd name="connsiteX4" fmla="*/ 2278743 w 2278743"/>
              <a:gd name="connsiteY4" fmla="*/ 0 h 3512457"/>
              <a:gd name="connsiteX5" fmla="*/ 1944914 w 2278743"/>
              <a:gd name="connsiteY5" fmla="*/ 0 h 3512457"/>
              <a:gd name="connsiteX6" fmla="*/ 1973943 w 2278743"/>
              <a:gd name="connsiteY6" fmla="*/ 3135086 h 3512457"/>
              <a:gd name="connsiteX7" fmla="*/ 1074057 w 2278743"/>
              <a:gd name="connsiteY7" fmla="*/ 3149600 h 3512457"/>
              <a:gd name="connsiteX8" fmla="*/ 1057056 w 2278743"/>
              <a:gd name="connsiteY8" fmla="*/ 2143140 h 3512457"/>
              <a:gd name="connsiteX9" fmla="*/ 0 w 2278743"/>
              <a:gd name="connsiteY9" fmla="*/ 1756229 h 3512457"/>
              <a:gd name="connsiteX0" fmla="*/ 285752 w 1507439"/>
              <a:gd name="connsiteY0" fmla="*/ 2143140 h 3512457"/>
              <a:gd name="connsiteX1" fmla="*/ 0 w 1507439"/>
              <a:gd name="connsiteY1" fmla="*/ 2357454 h 3512457"/>
              <a:gd name="connsiteX2" fmla="*/ 12468 w 1507439"/>
              <a:gd name="connsiteY2" fmla="*/ 3512457 h 3512457"/>
              <a:gd name="connsiteX3" fmla="*/ 1492925 w 1507439"/>
              <a:gd name="connsiteY3" fmla="*/ 3512457 h 3512457"/>
              <a:gd name="connsiteX4" fmla="*/ 1507439 w 1507439"/>
              <a:gd name="connsiteY4" fmla="*/ 0 h 3512457"/>
              <a:gd name="connsiteX5" fmla="*/ 1173610 w 1507439"/>
              <a:gd name="connsiteY5" fmla="*/ 0 h 3512457"/>
              <a:gd name="connsiteX6" fmla="*/ 1202639 w 1507439"/>
              <a:gd name="connsiteY6" fmla="*/ 3135086 h 3512457"/>
              <a:gd name="connsiteX7" fmla="*/ 302753 w 1507439"/>
              <a:gd name="connsiteY7" fmla="*/ 3149600 h 3512457"/>
              <a:gd name="connsiteX8" fmla="*/ 285752 w 1507439"/>
              <a:gd name="connsiteY8" fmla="*/ 2143140 h 3512457"/>
              <a:gd name="connsiteX0" fmla="*/ 285752 w 1507439"/>
              <a:gd name="connsiteY0" fmla="*/ 2286016 h 3512457"/>
              <a:gd name="connsiteX1" fmla="*/ 0 w 1507439"/>
              <a:gd name="connsiteY1" fmla="*/ 2357454 h 3512457"/>
              <a:gd name="connsiteX2" fmla="*/ 12468 w 1507439"/>
              <a:gd name="connsiteY2" fmla="*/ 3512457 h 3512457"/>
              <a:gd name="connsiteX3" fmla="*/ 1492925 w 1507439"/>
              <a:gd name="connsiteY3" fmla="*/ 3512457 h 3512457"/>
              <a:gd name="connsiteX4" fmla="*/ 1507439 w 1507439"/>
              <a:gd name="connsiteY4" fmla="*/ 0 h 3512457"/>
              <a:gd name="connsiteX5" fmla="*/ 1173610 w 1507439"/>
              <a:gd name="connsiteY5" fmla="*/ 0 h 3512457"/>
              <a:gd name="connsiteX6" fmla="*/ 1202639 w 1507439"/>
              <a:gd name="connsiteY6" fmla="*/ 3135086 h 3512457"/>
              <a:gd name="connsiteX7" fmla="*/ 302753 w 1507439"/>
              <a:gd name="connsiteY7" fmla="*/ 3149600 h 3512457"/>
              <a:gd name="connsiteX8" fmla="*/ 285752 w 1507439"/>
              <a:gd name="connsiteY8" fmla="*/ 2286016 h 3512457"/>
              <a:gd name="connsiteX0" fmla="*/ 285752 w 1507439"/>
              <a:gd name="connsiteY0" fmla="*/ 2357454 h 3512457"/>
              <a:gd name="connsiteX1" fmla="*/ 0 w 1507439"/>
              <a:gd name="connsiteY1" fmla="*/ 2357454 h 3512457"/>
              <a:gd name="connsiteX2" fmla="*/ 12468 w 1507439"/>
              <a:gd name="connsiteY2" fmla="*/ 3512457 h 3512457"/>
              <a:gd name="connsiteX3" fmla="*/ 1492925 w 1507439"/>
              <a:gd name="connsiteY3" fmla="*/ 3512457 h 3512457"/>
              <a:gd name="connsiteX4" fmla="*/ 1507439 w 1507439"/>
              <a:gd name="connsiteY4" fmla="*/ 0 h 3512457"/>
              <a:gd name="connsiteX5" fmla="*/ 1173610 w 1507439"/>
              <a:gd name="connsiteY5" fmla="*/ 0 h 3512457"/>
              <a:gd name="connsiteX6" fmla="*/ 1202639 w 1507439"/>
              <a:gd name="connsiteY6" fmla="*/ 3135086 h 3512457"/>
              <a:gd name="connsiteX7" fmla="*/ 302753 w 1507439"/>
              <a:gd name="connsiteY7" fmla="*/ 3149600 h 3512457"/>
              <a:gd name="connsiteX8" fmla="*/ 285752 w 1507439"/>
              <a:gd name="connsiteY8" fmla="*/ 2357454 h 3512457"/>
              <a:gd name="connsiteX0" fmla="*/ 285752 w 1507439"/>
              <a:gd name="connsiteY0" fmla="*/ 2428892 h 3512457"/>
              <a:gd name="connsiteX1" fmla="*/ 0 w 1507439"/>
              <a:gd name="connsiteY1" fmla="*/ 2357454 h 3512457"/>
              <a:gd name="connsiteX2" fmla="*/ 12468 w 1507439"/>
              <a:gd name="connsiteY2" fmla="*/ 3512457 h 3512457"/>
              <a:gd name="connsiteX3" fmla="*/ 1492925 w 1507439"/>
              <a:gd name="connsiteY3" fmla="*/ 3512457 h 3512457"/>
              <a:gd name="connsiteX4" fmla="*/ 1507439 w 1507439"/>
              <a:gd name="connsiteY4" fmla="*/ 0 h 3512457"/>
              <a:gd name="connsiteX5" fmla="*/ 1173610 w 1507439"/>
              <a:gd name="connsiteY5" fmla="*/ 0 h 3512457"/>
              <a:gd name="connsiteX6" fmla="*/ 1202639 w 1507439"/>
              <a:gd name="connsiteY6" fmla="*/ 3135086 h 3512457"/>
              <a:gd name="connsiteX7" fmla="*/ 302753 w 1507439"/>
              <a:gd name="connsiteY7" fmla="*/ 3149600 h 3512457"/>
              <a:gd name="connsiteX8" fmla="*/ 285752 w 1507439"/>
              <a:gd name="connsiteY8" fmla="*/ 2428892 h 3512457"/>
              <a:gd name="connsiteX0" fmla="*/ 285752 w 1507439"/>
              <a:gd name="connsiteY0" fmla="*/ 2428892 h 3512457"/>
              <a:gd name="connsiteX1" fmla="*/ 0 w 1507439"/>
              <a:gd name="connsiteY1" fmla="*/ 2357454 h 3512457"/>
              <a:gd name="connsiteX2" fmla="*/ 12468 w 1507439"/>
              <a:gd name="connsiteY2" fmla="*/ 3512457 h 3512457"/>
              <a:gd name="connsiteX3" fmla="*/ 1492925 w 1507439"/>
              <a:gd name="connsiteY3" fmla="*/ 3512457 h 3512457"/>
              <a:gd name="connsiteX4" fmla="*/ 1507439 w 1507439"/>
              <a:gd name="connsiteY4" fmla="*/ 0 h 3512457"/>
              <a:gd name="connsiteX5" fmla="*/ 1143008 w 1507439"/>
              <a:gd name="connsiteY5" fmla="*/ 1500198 h 3512457"/>
              <a:gd name="connsiteX6" fmla="*/ 1202639 w 1507439"/>
              <a:gd name="connsiteY6" fmla="*/ 3135086 h 3512457"/>
              <a:gd name="connsiteX7" fmla="*/ 302753 w 1507439"/>
              <a:gd name="connsiteY7" fmla="*/ 3149600 h 3512457"/>
              <a:gd name="connsiteX8" fmla="*/ 285752 w 1507439"/>
              <a:gd name="connsiteY8" fmla="*/ 2428892 h 3512457"/>
              <a:gd name="connsiteX0" fmla="*/ 285752 w 1500198"/>
              <a:gd name="connsiteY0" fmla="*/ 928694 h 2012259"/>
              <a:gd name="connsiteX1" fmla="*/ 0 w 1500198"/>
              <a:gd name="connsiteY1" fmla="*/ 857256 h 2012259"/>
              <a:gd name="connsiteX2" fmla="*/ 12468 w 1500198"/>
              <a:gd name="connsiteY2" fmla="*/ 2012259 h 2012259"/>
              <a:gd name="connsiteX3" fmla="*/ 1492925 w 1500198"/>
              <a:gd name="connsiteY3" fmla="*/ 2012259 h 2012259"/>
              <a:gd name="connsiteX4" fmla="*/ 1500198 w 1500198"/>
              <a:gd name="connsiteY4" fmla="*/ 0 h 2012259"/>
              <a:gd name="connsiteX5" fmla="*/ 1143008 w 1500198"/>
              <a:gd name="connsiteY5" fmla="*/ 0 h 2012259"/>
              <a:gd name="connsiteX6" fmla="*/ 1202639 w 1500198"/>
              <a:gd name="connsiteY6" fmla="*/ 1634888 h 2012259"/>
              <a:gd name="connsiteX7" fmla="*/ 302753 w 1500198"/>
              <a:gd name="connsiteY7" fmla="*/ 1649402 h 2012259"/>
              <a:gd name="connsiteX8" fmla="*/ 285752 w 1500198"/>
              <a:gd name="connsiteY8" fmla="*/ 928694 h 2012259"/>
              <a:gd name="connsiteX0" fmla="*/ 285752 w 1500198"/>
              <a:gd name="connsiteY0" fmla="*/ 928694 h 2012259"/>
              <a:gd name="connsiteX1" fmla="*/ 0 w 1500198"/>
              <a:gd name="connsiteY1" fmla="*/ 928694 h 2012259"/>
              <a:gd name="connsiteX2" fmla="*/ 12468 w 1500198"/>
              <a:gd name="connsiteY2" fmla="*/ 2012259 h 2012259"/>
              <a:gd name="connsiteX3" fmla="*/ 1492925 w 1500198"/>
              <a:gd name="connsiteY3" fmla="*/ 2012259 h 2012259"/>
              <a:gd name="connsiteX4" fmla="*/ 1500198 w 1500198"/>
              <a:gd name="connsiteY4" fmla="*/ 0 h 2012259"/>
              <a:gd name="connsiteX5" fmla="*/ 1143008 w 1500198"/>
              <a:gd name="connsiteY5" fmla="*/ 0 h 2012259"/>
              <a:gd name="connsiteX6" fmla="*/ 1202639 w 1500198"/>
              <a:gd name="connsiteY6" fmla="*/ 1634888 h 2012259"/>
              <a:gd name="connsiteX7" fmla="*/ 302753 w 1500198"/>
              <a:gd name="connsiteY7" fmla="*/ 1649402 h 2012259"/>
              <a:gd name="connsiteX8" fmla="*/ 285752 w 1500198"/>
              <a:gd name="connsiteY8" fmla="*/ 928694 h 2012259"/>
              <a:gd name="connsiteX0" fmla="*/ 357190 w 1571636"/>
              <a:gd name="connsiteY0" fmla="*/ 928694 h 2012259"/>
              <a:gd name="connsiteX1" fmla="*/ 71438 w 1571636"/>
              <a:gd name="connsiteY1" fmla="*/ 928694 h 2012259"/>
              <a:gd name="connsiteX2" fmla="*/ 0 w 1571636"/>
              <a:gd name="connsiteY2" fmla="*/ 2000264 h 2012259"/>
              <a:gd name="connsiteX3" fmla="*/ 1564363 w 1571636"/>
              <a:gd name="connsiteY3" fmla="*/ 2012259 h 2012259"/>
              <a:gd name="connsiteX4" fmla="*/ 1571636 w 1571636"/>
              <a:gd name="connsiteY4" fmla="*/ 0 h 2012259"/>
              <a:gd name="connsiteX5" fmla="*/ 1214446 w 1571636"/>
              <a:gd name="connsiteY5" fmla="*/ 0 h 2012259"/>
              <a:gd name="connsiteX6" fmla="*/ 1274077 w 1571636"/>
              <a:gd name="connsiteY6" fmla="*/ 1634888 h 2012259"/>
              <a:gd name="connsiteX7" fmla="*/ 374191 w 1571636"/>
              <a:gd name="connsiteY7" fmla="*/ 1649402 h 2012259"/>
              <a:gd name="connsiteX8" fmla="*/ 357190 w 1571636"/>
              <a:gd name="connsiteY8" fmla="*/ 928694 h 2012259"/>
              <a:gd name="connsiteX0" fmla="*/ 357190 w 1571636"/>
              <a:gd name="connsiteY0" fmla="*/ 928694 h 2012259"/>
              <a:gd name="connsiteX1" fmla="*/ 71438 w 1571636"/>
              <a:gd name="connsiteY1" fmla="*/ 928694 h 2012259"/>
              <a:gd name="connsiteX2" fmla="*/ 0 w 1571636"/>
              <a:gd name="connsiteY2" fmla="*/ 2000264 h 2012259"/>
              <a:gd name="connsiteX3" fmla="*/ 1564363 w 1571636"/>
              <a:gd name="connsiteY3" fmla="*/ 2012259 h 2012259"/>
              <a:gd name="connsiteX4" fmla="*/ 1571636 w 1571636"/>
              <a:gd name="connsiteY4" fmla="*/ 0 h 2012259"/>
              <a:gd name="connsiteX5" fmla="*/ 1214446 w 1571636"/>
              <a:gd name="connsiteY5" fmla="*/ 0 h 2012259"/>
              <a:gd name="connsiteX6" fmla="*/ 1274077 w 1571636"/>
              <a:gd name="connsiteY6" fmla="*/ 1634888 h 2012259"/>
              <a:gd name="connsiteX7" fmla="*/ 374191 w 1571636"/>
              <a:gd name="connsiteY7" fmla="*/ 1649402 h 2012259"/>
              <a:gd name="connsiteX8" fmla="*/ 357190 w 1571636"/>
              <a:gd name="connsiteY8" fmla="*/ 928694 h 2012259"/>
              <a:gd name="connsiteX0" fmla="*/ 285752 w 1500198"/>
              <a:gd name="connsiteY0" fmla="*/ 928694 h 2012259"/>
              <a:gd name="connsiteX1" fmla="*/ 0 w 1500198"/>
              <a:gd name="connsiteY1" fmla="*/ 928694 h 2012259"/>
              <a:gd name="connsiteX2" fmla="*/ 0 w 1500198"/>
              <a:gd name="connsiteY2" fmla="*/ 2000264 h 2012259"/>
              <a:gd name="connsiteX3" fmla="*/ 1492925 w 1500198"/>
              <a:gd name="connsiteY3" fmla="*/ 2012259 h 2012259"/>
              <a:gd name="connsiteX4" fmla="*/ 1500198 w 1500198"/>
              <a:gd name="connsiteY4" fmla="*/ 0 h 2012259"/>
              <a:gd name="connsiteX5" fmla="*/ 1143008 w 1500198"/>
              <a:gd name="connsiteY5" fmla="*/ 0 h 2012259"/>
              <a:gd name="connsiteX6" fmla="*/ 1202639 w 1500198"/>
              <a:gd name="connsiteY6" fmla="*/ 1634888 h 2012259"/>
              <a:gd name="connsiteX7" fmla="*/ 302753 w 1500198"/>
              <a:gd name="connsiteY7" fmla="*/ 1649402 h 2012259"/>
              <a:gd name="connsiteX8" fmla="*/ 285752 w 1500198"/>
              <a:gd name="connsiteY8" fmla="*/ 928694 h 2012259"/>
              <a:gd name="connsiteX0" fmla="*/ 307760 w 1522206"/>
              <a:gd name="connsiteY0" fmla="*/ 928694 h 2012259"/>
              <a:gd name="connsiteX1" fmla="*/ 22008 w 1522206"/>
              <a:gd name="connsiteY1" fmla="*/ 928694 h 2012259"/>
              <a:gd name="connsiteX2" fmla="*/ 22008 w 1522206"/>
              <a:gd name="connsiteY2" fmla="*/ 2000264 h 2012259"/>
              <a:gd name="connsiteX3" fmla="*/ 1514933 w 1522206"/>
              <a:gd name="connsiteY3" fmla="*/ 2012259 h 2012259"/>
              <a:gd name="connsiteX4" fmla="*/ 1522206 w 1522206"/>
              <a:gd name="connsiteY4" fmla="*/ 0 h 2012259"/>
              <a:gd name="connsiteX5" fmla="*/ 1165016 w 1522206"/>
              <a:gd name="connsiteY5" fmla="*/ 0 h 2012259"/>
              <a:gd name="connsiteX6" fmla="*/ 1224647 w 1522206"/>
              <a:gd name="connsiteY6" fmla="*/ 1634888 h 2012259"/>
              <a:gd name="connsiteX7" fmla="*/ 324761 w 1522206"/>
              <a:gd name="connsiteY7" fmla="*/ 1649402 h 2012259"/>
              <a:gd name="connsiteX8" fmla="*/ 307760 w 1522206"/>
              <a:gd name="connsiteY8" fmla="*/ 928694 h 2012259"/>
              <a:gd name="connsiteX0" fmla="*/ 307760 w 1522206"/>
              <a:gd name="connsiteY0" fmla="*/ 928694 h 2012259"/>
              <a:gd name="connsiteX1" fmla="*/ 22008 w 1522206"/>
              <a:gd name="connsiteY1" fmla="*/ 928694 h 2012259"/>
              <a:gd name="connsiteX2" fmla="*/ 22008 w 1522206"/>
              <a:gd name="connsiteY2" fmla="*/ 2000264 h 2012259"/>
              <a:gd name="connsiteX3" fmla="*/ 1514933 w 1522206"/>
              <a:gd name="connsiteY3" fmla="*/ 2012259 h 2012259"/>
              <a:gd name="connsiteX4" fmla="*/ 1522206 w 1522206"/>
              <a:gd name="connsiteY4" fmla="*/ 0 h 2012259"/>
              <a:gd name="connsiteX5" fmla="*/ 1165016 w 1522206"/>
              <a:gd name="connsiteY5" fmla="*/ 0 h 2012259"/>
              <a:gd name="connsiteX6" fmla="*/ 1224647 w 1522206"/>
              <a:gd name="connsiteY6" fmla="*/ 1634888 h 2012259"/>
              <a:gd name="connsiteX7" fmla="*/ 324761 w 1522206"/>
              <a:gd name="connsiteY7" fmla="*/ 1649402 h 2012259"/>
              <a:gd name="connsiteX8" fmla="*/ 307760 w 1522206"/>
              <a:gd name="connsiteY8" fmla="*/ 928694 h 2012259"/>
              <a:gd name="connsiteX0" fmla="*/ 307760 w 1522206"/>
              <a:gd name="connsiteY0" fmla="*/ 1479639 h 2563204"/>
              <a:gd name="connsiteX1" fmla="*/ 22008 w 1522206"/>
              <a:gd name="connsiteY1" fmla="*/ 1479639 h 2563204"/>
              <a:gd name="connsiteX2" fmla="*/ 22008 w 1522206"/>
              <a:gd name="connsiteY2" fmla="*/ 2551209 h 2563204"/>
              <a:gd name="connsiteX3" fmla="*/ 1514933 w 1522206"/>
              <a:gd name="connsiteY3" fmla="*/ 2563204 h 2563204"/>
              <a:gd name="connsiteX4" fmla="*/ 1522206 w 1522206"/>
              <a:gd name="connsiteY4" fmla="*/ 550945 h 2563204"/>
              <a:gd name="connsiteX5" fmla="*/ 1143008 w 1522206"/>
              <a:gd name="connsiteY5" fmla="*/ 0 h 2563204"/>
              <a:gd name="connsiteX6" fmla="*/ 1224647 w 1522206"/>
              <a:gd name="connsiteY6" fmla="*/ 2185833 h 2563204"/>
              <a:gd name="connsiteX7" fmla="*/ 324761 w 1522206"/>
              <a:gd name="connsiteY7" fmla="*/ 2200347 h 2563204"/>
              <a:gd name="connsiteX8" fmla="*/ 307760 w 1522206"/>
              <a:gd name="connsiteY8" fmla="*/ 1479639 h 2563204"/>
              <a:gd name="connsiteX0" fmla="*/ 307760 w 1571636"/>
              <a:gd name="connsiteY0" fmla="*/ 1479639 h 2563204"/>
              <a:gd name="connsiteX1" fmla="*/ 22008 w 1571636"/>
              <a:gd name="connsiteY1" fmla="*/ 1479639 h 2563204"/>
              <a:gd name="connsiteX2" fmla="*/ 22008 w 1571636"/>
              <a:gd name="connsiteY2" fmla="*/ 2551209 h 2563204"/>
              <a:gd name="connsiteX3" fmla="*/ 1514933 w 1571636"/>
              <a:gd name="connsiteY3" fmla="*/ 2563204 h 2563204"/>
              <a:gd name="connsiteX4" fmla="*/ 1571636 w 1571636"/>
              <a:gd name="connsiteY4" fmla="*/ 0 h 2563204"/>
              <a:gd name="connsiteX5" fmla="*/ 1143008 w 1571636"/>
              <a:gd name="connsiteY5" fmla="*/ 0 h 2563204"/>
              <a:gd name="connsiteX6" fmla="*/ 1224647 w 1571636"/>
              <a:gd name="connsiteY6" fmla="*/ 2185833 h 2563204"/>
              <a:gd name="connsiteX7" fmla="*/ 324761 w 1571636"/>
              <a:gd name="connsiteY7" fmla="*/ 2200347 h 2563204"/>
              <a:gd name="connsiteX8" fmla="*/ 307760 w 1571636"/>
              <a:gd name="connsiteY8" fmla="*/ 1479639 h 2563204"/>
              <a:gd name="connsiteX0" fmla="*/ 307760 w 1571636"/>
              <a:gd name="connsiteY0" fmla="*/ 1479639 h 2563204"/>
              <a:gd name="connsiteX1" fmla="*/ 22008 w 1571636"/>
              <a:gd name="connsiteY1" fmla="*/ 1479639 h 2563204"/>
              <a:gd name="connsiteX2" fmla="*/ 22008 w 1571636"/>
              <a:gd name="connsiteY2" fmla="*/ 2551209 h 2563204"/>
              <a:gd name="connsiteX3" fmla="*/ 1514933 w 1571636"/>
              <a:gd name="connsiteY3" fmla="*/ 2563204 h 2563204"/>
              <a:gd name="connsiteX4" fmla="*/ 1571636 w 1571636"/>
              <a:gd name="connsiteY4" fmla="*/ 0 h 2563204"/>
              <a:gd name="connsiteX5" fmla="*/ 1195378 w 1571636"/>
              <a:gd name="connsiteY5" fmla="*/ 3062 h 2563204"/>
              <a:gd name="connsiteX6" fmla="*/ 1224647 w 1571636"/>
              <a:gd name="connsiteY6" fmla="*/ 2185833 h 2563204"/>
              <a:gd name="connsiteX7" fmla="*/ 324761 w 1571636"/>
              <a:gd name="connsiteY7" fmla="*/ 2200347 h 2563204"/>
              <a:gd name="connsiteX8" fmla="*/ 307760 w 1571636"/>
              <a:gd name="connsiteY8" fmla="*/ 1479639 h 2563204"/>
              <a:gd name="connsiteX0" fmla="*/ 307760 w 1517357"/>
              <a:gd name="connsiteY0" fmla="*/ 1491882 h 2575447"/>
              <a:gd name="connsiteX1" fmla="*/ 22008 w 1517357"/>
              <a:gd name="connsiteY1" fmla="*/ 1491882 h 2575447"/>
              <a:gd name="connsiteX2" fmla="*/ 22008 w 1517357"/>
              <a:gd name="connsiteY2" fmla="*/ 2563452 h 2575447"/>
              <a:gd name="connsiteX3" fmla="*/ 1514933 w 1517357"/>
              <a:gd name="connsiteY3" fmla="*/ 2575447 h 2575447"/>
              <a:gd name="connsiteX4" fmla="*/ 1514486 w 1517357"/>
              <a:gd name="connsiteY4" fmla="*/ 0 h 2575447"/>
              <a:gd name="connsiteX5" fmla="*/ 1195378 w 1517357"/>
              <a:gd name="connsiteY5" fmla="*/ 15305 h 2575447"/>
              <a:gd name="connsiteX6" fmla="*/ 1224647 w 1517357"/>
              <a:gd name="connsiteY6" fmla="*/ 2198076 h 2575447"/>
              <a:gd name="connsiteX7" fmla="*/ 324761 w 1517357"/>
              <a:gd name="connsiteY7" fmla="*/ 2212590 h 2575447"/>
              <a:gd name="connsiteX8" fmla="*/ 307760 w 1517357"/>
              <a:gd name="connsiteY8" fmla="*/ 1491882 h 2575447"/>
              <a:gd name="connsiteX0" fmla="*/ 307760 w 1517357"/>
              <a:gd name="connsiteY0" fmla="*/ 1476577 h 2560142"/>
              <a:gd name="connsiteX1" fmla="*/ 22008 w 1517357"/>
              <a:gd name="connsiteY1" fmla="*/ 1476577 h 2560142"/>
              <a:gd name="connsiteX2" fmla="*/ 22008 w 1517357"/>
              <a:gd name="connsiteY2" fmla="*/ 2548147 h 2560142"/>
              <a:gd name="connsiteX3" fmla="*/ 1514933 w 1517357"/>
              <a:gd name="connsiteY3" fmla="*/ 2560142 h 2560142"/>
              <a:gd name="connsiteX4" fmla="*/ 1514486 w 1517357"/>
              <a:gd name="connsiteY4" fmla="*/ 3060 h 2560142"/>
              <a:gd name="connsiteX5" fmla="*/ 1195378 w 1517357"/>
              <a:gd name="connsiteY5" fmla="*/ 0 h 2560142"/>
              <a:gd name="connsiteX6" fmla="*/ 1224647 w 1517357"/>
              <a:gd name="connsiteY6" fmla="*/ 2182771 h 2560142"/>
              <a:gd name="connsiteX7" fmla="*/ 324761 w 1517357"/>
              <a:gd name="connsiteY7" fmla="*/ 2197285 h 2560142"/>
              <a:gd name="connsiteX8" fmla="*/ 307760 w 1517357"/>
              <a:gd name="connsiteY8" fmla="*/ 1476577 h 2560142"/>
              <a:gd name="connsiteX0" fmla="*/ 288710 w 1517357"/>
              <a:gd name="connsiteY0" fmla="*/ 1476577 h 2560142"/>
              <a:gd name="connsiteX1" fmla="*/ 22008 w 1517357"/>
              <a:gd name="connsiteY1" fmla="*/ 1476577 h 2560142"/>
              <a:gd name="connsiteX2" fmla="*/ 22008 w 1517357"/>
              <a:gd name="connsiteY2" fmla="*/ 2548147 h 2560142"/>
              <a:gd name="connsiteX3" fmla="*/ 1514933 w 1517357"/>
              <a:gd name="connsiteY3" fmla="*/ 2560142 h 2560142"/>
              <a:gd name="connsiteX4" fmla="*/ 1514486 w 1517357"/>
              <a:gd name="connsiteY4" fmla="*/ 3060 h 2560142"/>
              <a:gd name="connsiteX5" fmla="*/ 1195378 w 1517357"/>
              <a:gd name="connsiteY5" fmla="*/ 0 h 2560142"/>
              <a:gd name="connsiteX6" fmla="*/ 1224647 w 1517357"/>
              <a:gd name="connsiteY6" fmla="*/ 2182771 h 2560142"/>
              <a:gd name="connsiteX7" fmla="*/ 324761 w 1517357"/>
              <a:gd name="connsiteY7" fmla="*/ 2197285 h 2560142"/>
              <a:gd name="connsiteX8" fmla="*/ 288710 w 1517357"/>
              <a:gd name="connsiteY8" fmla="*/ 1476577 h 2560142"/>
              <a:gd name="connsiteX0" fmla="*/ 292102 w 1520749"/>
              <a:gd name="connsiteY0" fmla="*/ 1476577 h 2560142"/>
              <a:gd name="connsiteX1" fmla="*/ 0 w 1520749"/>
              <a:gd name="connsiteY1" fmla="*/ 1476577 h 2560142"/>
              <a:gd name="connsiteX2" fmla="*/ 25400 w 1520749"/>
              <a:gd name="connsiteY2" fmla="*/ 2548147 h 2560142"/>
              <a:gd name="connsiteX3" fmla="*/ 1518325 w 1520749"/>
              <a:gd name="connsiteY3" fmla="*/ 2560142 h 2560142"/>
              <a:gd name="connsiteX4" fmla="*/ 1517878 w 1520749"/>
              <a:gd name="connsiteY4" fmla="*/ 3060 h 2560142"/>
              <a:gd name="connsiteX5" fmla="*/ 1198770 w 1520749"/>
              <a:gd name="connsiteY5" fmla="*/ 0 h 2560142"/>
              <a:gd name="connsiteX6" fmla="*/ 1228039 w 1520749"/>
              <a:gd name="connsiteY6" fmla="*/ 2182771 h 2560142"/>
              <a:gd name="connsiteX7" fmla="*/ 328153 w 1520749"/>
              <a:gd name="connsiteY7" fmla="*/ 2197285 h 2560142"/>
              <a:gd name="connsiteX8" fmla="*/ 292102 w 1520749"/>
              <a:gd name="connsiteY8" fmla="*/ 1476577 h 2560142"/>
              <a:gd name="connsiteX0" fmla="*/ 292102 w 1520749"/>
              <a:gd name="connsiteY0" fmla="*/ 1476577 h 2560142"/>
              <a:gd name="connsiteX1" fmla="*/ 0 w 1520749"/>
              <a:gd name="connsiteY1" fmla="*/ 1476577 h 2560142"/>
              <a:gd name="connsiteX2" fmla="*/ 25400 w 1520749"/>
              <a:gd name="connsiteY2" fmla="*/ 2548147 h 2560142"/>
              <a:gd name="connsiteX3" fmla="*/ 1518325 w 1520749"/>
              <a:gd name="connsiteY3" fmla="*/ 2560142 h 2560142"/>
              <a:gd name="connsiteX4" fmla="*/ 1517878 w 1520749"/>
              <a:gd name="connsiteY4" fmla="*/ 3060 h 2560142"/>
              <a:gd name="connsiteX5" fmla="*/ 1198770 w 1520749"/>
              <a:gd name="connsiteY5" fmla="*/ 0 h 2560142"/>
              <a:gd name="connsiteX6" fmla="*/ 1228039 w 1520749"/>
              <a:gd name="connsiteY6" fmla="*/ 2182771 h 2560142"/>
              <a:gd name="connsiteX7" fmla="*/ 328141 w 1520749"/>
              <a:gd name="connsiteY7" fmla="*/ 2220227 h 2560142"/>
              <a:gd name="connsiteX8" fmla="*/ 292102 w 1520749"/>
              <a:gd name="connsiteY8" fmla="*/ 1476577 h 2560142"/>
              <a:gd name="connsiteX0" fmla="*/ 292102 w 1520749"/>
              <a:gd name="connsiteY0" fmla="*/ 1476577 h 2560142"/>
              <a:gd name="connsiteX1" fmla="*/ 0 w 1520749"/>
              <a:gd name="connsiteY1" fmla="*/ 1476577 h 2560142"/>
              <a:gd name="connsiteX2" fmla="*/ 25400 w 1520749"/>
              <a:gd name="connsiteY2" fmla="*/ 2548147 h 2560142"/>
              <a:gd name="connsiteX3" fmla="*/ 1518325 w 1520749"/>
              <a:gd name="connsiteY3" fmla="*/ 2560142 h 2560142"/>
              <a:gd name="connsiteX4" fmla="*/ 1517878 w 1520749"/>
              <a:gd name="connsiteY4" fmla="*/ 3060 h 2560142"/>
              <a:gd name="connsiteX5" fmla="*/ 1198770 w 1520749"/>
              <a:gd name="connsiteY5" fmla="*/ 0 h 2560142"/>
              <a:gd name="connsiteX6" fmla="*/ 1228039 w 1520749"/>
              <a:gd name="connsiteY6" fmla="*/ 2182771 h 2560142"/>
              <a:gd name="connsiteX7" fmla="*/ 309079 w 1520749"/>
              <a:gd name="connsiteY7" fmla="*/ 2252351 h 2560142"/>
              <a:gd name="connsiteX8" fmla="*/ 292102 w 1520749"/>
              <a:gd name="connsiteY8" fmla="*/ 1476577 h 2560142"/>
              <a:gd name="connsiteX0" fmla="*/ 288710 w 1517357"/>
              <a:gd name="connsiteY0" fmla="*/ 1476577 h 2560142"/>
              <a:gd name="connsiteX1" fmla="*/ 25183 w 1517357"/>
              <a:gd name="connsiteY1" fmla="*/ 1467395 h 2560142"/>
              <a:gd name="connsiteX2" fmla="*/ 22008 w 1517357"/>
              <a:gd name="connsiteY2" fmla="*/ 2548147 h 2560142"/>
              <a:gd name="connsiteX3" fmla="*/ 1514933 w 1517357"/>
              <a:gd name="connsiteY3" fmla="*/ 2560142 h 2560142"/>
              <a:gd name="connsiteX4" fmla="*/ 1514486 w 1517357"/>
              <a:gd name="connsiteY4" fmla="*/ 3060 h 2560142"/>
              <a:gd name="connsiteX5" fmla="*/ 1195378 w 1517357"/>
              <a:gd name="connsiteY5" fmla="*/ 0 h 2560142"/>
              <a:gd name="connsiteX6" fmla="*/ 1224647 w 1517357"/>
              <a:gd name="connsiteY6" fmla="*/ 2182771 h 2560142"/>
              <a:gd name="connsiteX7" fmla="*/ 305687 w 1517357"/>
              <a:gd name="connsiteY7" fmla="*/ 2252351 h 2560142"/>
              <a:gd name="connsiteX8" fmla="*/ 288710 w 1517357"/>
              <a:gd name="connsiteY8" fmla="*/ 1476577 h 2560142"/>
              <a:gd name="connsiteX0" fmla="*/ 288710 w 1517357"/>
              <a:gd name="connsiteY0" fmla="*/ 1476577 h 2560142"/>
              <a:gd name="connsiteX1" fmla="*/ 25183 w 1517357"/>
              <a:gd name="connsiteY1" fmla="*/ 1467395 h 2560142"/>
              <a:gd name="connsiteX2" fmla="*/ 22008 w 1517357"/>
              <a:gd name="connsiteY2" fmla="*/ 2548147 h 2560142"/>
              <a:gd name="connsiteX3" fmla="*/ 1514933 w 1517357"/>
              <a:gd name="connsiteY3" fmla="*/ 2560142 h 2560142"/>
              <a:gd name="connsiteX4" fmla="*/ 1514486 w 1517357"/>
              <a:gd name="connsiteY4" fmla="*/ 3060 h 2560142"/>
              <a:gd name="connsiteX5" fmla="*/ 1195378 w 1517357"/>
              <a:gd name="connsiteY5" fmla="*/ 0 h 2560142"/>
              <a:gd name="connsiteX6" fmla="*/ 1224647 w 1517357"/>
              <a:gd name="connsiteY6" fmla="*/ 2228683 h 2560142"/>
              <a:gd name="connsiteX7" fmla="*/ 305687 w 1517357"/>
              <a:gd name="connsiteY7" fmla="*/ 2252351 h 2560142"/>
              <a:gd name="connsiteX8" fmla="*/ 288710 w 1517357"/>
              <a:gd name="connsiteY8" fmla="*/ 1476577 h 2560142"/>
              <a:gd name="connsiteX0" fmla="*/ 288710 w 1517357"/>
              <a:gd name="connsiteY0" fmla="*/ 1476577 h 2560142"/>
              <a:gd name="connsiteX1" fmla="*/ 25183 w 1517357"/>
              <a:gd name="connsiteY1" fmla="*/ 1467395 h 2560142"/>
              <a:gd name="connsiteX2" fmla="*/ 22008 w 1517357"/>
              <a:gd name="connsiteY2" fmla="*/ 2548147 h 2560142"/>
              <a:gd name="connsiteX3" fmla="*/ 1514933 w 1517357"/>
              <a:gd name="connsiteY3" fmla="*/ 2560142 h 2560142"/>
              <a:gd name="connsiteX4" fmla="*/ 1514486 w 1517357"/>
              <a:gd name="connsiteY4" fmla="*/ 3060 h 2560142"/>
              <a:gd name="connsiteX5" fmla="*/ 1195378 w 1517357"/>
              <a:gd name="connsiteY5" fmla="*/ 0 h 2560142"/>
              <a:gd name="connsiteX6" fmla="*/ 1224647 w 1517357"/>
              <a:gd name="connsiteY6" fmla="*/ 2228683 h 2560142"/>
              <a:gd name="connsiteX7" fmla="*/ 305687 w 1517357"/>
              <a:gd name="connsiteY7" fmla="*/ 2224804 h 2560142"/>
              <a:gd name="connsiteX8" fmla="*/ 288710 w 1517357"/>
              <a:gd name="connsiteY8" fmla="*/ 1476577 h 2560142"/>
              <a:gd name="connsiteX0" fmla="*/ 288710 w 1517357"/>
              <a:gd name="connsiteY0" fmla="*/ 1473517 h 2557082"/>
              <a:gd name="connsiteX1" fmla="*/ 25183 w 1517357"/>
              <a:gd name="connsiteY1" fmla="*/ 1464335 h 2557082"/>
              <a:gd name="connsiteX2" fmla="*/ 22008 w 1517357"/>
              <a:gd name="connsiteY2" fmla="*/ 2545087 h 2557082"/>
              <a:gd name="connsiteX3" fmla="*/ 1514933 w 1517357"/>
              <a:gd name="connsiteY3" fmla="*/ 2557082 h 2557082"/>
              <a:gd name="connsiteX4" fmla="*/ 1514486 w 1517357"/>
              <a:gd name="connsiteY4" fmla="*/ 0 h 2557082"/>
              <a:gd name="connsiteX5" fmla="*/ 1214428 w 1517357"/>
              <a:gd name="connsiteY5" fmla="*/ 24487 h 2557082"/>
              <a:gd name="connsiteX6" fmla="*/ 1224647 w 1517357"/>
              <a:gd name="connsiteY6" fmla="*/ 2225623 h 2557082"/>
              <a:gd name="connsiteX7" fmla="*/ 305687 w 1517357"/>
              <a:gd name="connsiteY7" fmla="*/ 2221744 h 2557082"/>
              <a:gd name="connsiteX8" fmla="*/ 288710 w 1517357"/>
              <a:gd name="connsiteY8" fmla="*/ 1473517 h 2557082"/>
              <a:gd name="connsiteX0" fmla="*/ 288710 w 1543061"/>
              <a:gd name="connsiteY0" fmla="*/ 1449030 h 2532595"/>
              <a:gd name="connsiteX1" fmla="*/ 25183 w 1543061"/>
              <a:gd name="connsiteY1" fmla="*/ 1439848 h 2532595"/>
              <a:gd name="connsiteX2" fmla="*/ 22008 w 1543061"/>
              <a:gd name="connsiteY2" fmla="*/ 2520600 h 2532595"/>
              <a:gd name="connsiteX3" fmla="*/ 1514933 w 1543061"/>
              <a:gd name="connsiteY3" fmla="*/ 2532595 h 2532595"/>
              <a:gd name="connsiteX4" fmla="*/ 1543061 w 1543061"/>
              <a:gd name="connsiteY4" fmla="*/ 12242 h 2532595"/>
              <a:gd name="connsiteX5" fmla="*/ 1214428 w 1543061"/>
              <a:gd name="connsiteY5" fmla="*/ 0 h 2532595"/>
              <a:gd name="connsiteX6" fmla="*/ 1224647 w 1543061"/>
              <a:gd name="connsiteY6" fmla="*/ 2201136 h 2532595"/>
              <a:gd name="connsiteX7" fmla="*/ 305687 w 1543061"/>
              <a:gd name="connsiteY7" fmla="*/ 2197257 h 2532595"/>
              <a:gd name="connsiteX8" fmla="*/ 288710 w 1543061"/>
              <a:gd name="connsiteY8" fmla="*/ 1449030 h 2532595"/>
              <a:gd name="connsiteX0" fmla="*/ 288710 w 1541453"/>
              <a:gd name="connsiteY0" fmla="*/ 1449030 h 2532595"/>
              <a:gd name="connsiteX1" fmla="*/ 25183 w 1541453"/>
              <a:gd name="connsiteY1" fmla="*/ 1439848 h 2532595"/>
              <a:gd name="connsiteX2" fmla="*/ 22008 w 1541453"/>
              <a:gd name="connsiteY2" fmla="*/ 2520600 h 2532595"/>
              <a:gd name="connsiteX3" fmla="*/ 1514933 w 1541453"/>
              <a:gd name="connsiteY3" fmla="*/ 2532595 h 2532595"/>
              <a:gd name="connsiteX4" fmla="*/ 1541453 w 1541453"/>
              <a:gd name="connsiteY4" fmla="*/ 1530 h 2532595"/>
              <a:gd name="connsiteX5" fmla="*/ 1214428 w 1541453"/>
              <a:gd name="connsiteY5" fmla="*/ 0 h 2532595"/>
              <a:gd name="connsiteX6" fmla="*/ 1224647 w 1541453"/>
              <a:gd name="connsiteY6" fmla="*/ 2201136 h 2532595"/>
              <a:gd name="connsiteX7" fmla="*/ 305687 w 1541453"/>
              <a:gd name="connsiteY7" fmla="*/ 2197257 h 2532595"/>
              <a:gd name="connsiteX8" fmla="*/ 288710 w 1541453"/>
              <a:gd name="connsiteY8" fmla="*/ 1449030 h 2532595"/>
              <a:gd name="connsiteX0" fmla="*/ 288710 w 1541453"/>
              <a:gd name="connsiteY0" fmla="*/ 1449030 h 2532595"/>
              <a:gd name="connsiteX1" fmla="*/ 25183 w 1541453"/>
              <a:gd name="connsiteY1" fmla="*/ 1439848 h 2532595"/>
              <a:gd name="connsiteX2" fmla="*/ 22008 w 1541453"/>
              <a:gd name="connsiteY2" fmla="*/ 2520600 h 2532595"/>
              <a:gd name="connsiteX3" fmla="*/ 1514933 w 1541453"/>
              <a:gd name="connsiteY3" fmla="*/ 2532595 h 2532595"/>
              <a:gd name="connsiteX4" fmla="*/ 1541453 w 1541453"/>
              <a:gd name="connsiteY4" fmla="*/ 1530 h 2532595"/>
              <a:gd name="connsiteX5" fmla="*/ 1214428 w 1541453"/>
              <a:gd name="connsiteY5" fmla="*/ 0 h 2532595"/>
              <a:gd name="connsiteX6" fmla="*/ 1224647 w 1541453"/>
              <a:gd name="connsiteY6" fmla="*/ 2201136 h 2532595"/>
              <a:gd name="connsiteX7" fmla="*/ 299325 w 1541453"/>
              <a:gd name="connsiteY7" fmla="*/ 2174286 h 2532595"/>
              <a:gd name="connsiteX8" fmla="*/ 288710 w 1541453"/>
              <a:gd name="connsiteY8" fmla="*/ 1449030 h 2532595"/>
              <a:gd name="connsiteX0" fmla="*/ 288710 w 1541453"/>
              <a:gd name="connsiteY0" fmla="*/ 1449030 h 2532595"/>
              <a:gd name="connsiteX1" fmla="*/ 25183 w 1541453"/>
              <a:gd name="connsiteY1" fmla="*/ 1439848 h 2532595"/>
              <a:gd name="connsiteX2" fmla="*/ 22008 w 1541453"/>
              <a:gd name="connsiteY2" fmla="*/ 2520600 h 2532595"/>
              <a:gd name="connsiteX3" fmla="*/ 1514933 w 1541453"/>
              <a:gd name="connsiteY3" fmla="*/ 2532595 h 2532595"/>
              <a:gd name="connsiteX4" fmla="*/ 1541453 w 1541453"/>
              <a:gd name="connsiteY4" fmla="*/ 1530 h 2532595"/>
              <a:gd name="connsiteX5" fmla="*/ 1214428 w 1541453"/>
              <a:gd name="connsiteY5" fmla="*/ 0 h 2532595"/>
              <a:gd name="connsiteX6" fmla="*/ 1224647 w 1541453"/>
              <a:gd name="connsiteY6" fmla="*/ 2176650 h 2532595"/>
              <a:gd name="connsiteX7" fmla="*/ 299325 w 1541453"/>
              <a:gd name="connsiteY7" fmla="*/ 2174286 h 2532595"/>
              <a:gd name="connsiteX8" fmla="*/ 288710 w 1541453"/>
              <a:gd name="connsiteY8" fmla="*/ 1449030 h 2532595"/>
              <a:gd name="connsiteX0" fmla="*/ 288710 w 1541453"/>
              <a:gd name="connsiteY0" fmla="*/ 1462803 h 2546368"/>
              <a:gd name="connsiteX1" fmla="*/ 25183 w 1541453"/>
              <a:gd name="connsiteY1" fmla="*/ 1453621 h 2546368"/>
              <a:gd name="connsiteX2" fmla="*/ 22008 w 1541453"/>
              <a:gd name="connsiteY2" fmla="*/ 2534373 h 2546368"/>
              <a:gd name="connsiteX3" fmla="*/ 1514933 w 1541453"/>
              <a:gd name="connsiteY3" fmla="*/ 2546368 h 2546368"/>
              <a:gd name="connsiteX4" fmla="*/ 1541453 w 1541453"/>
              <a:gd name="connsiteY4" fmla="*/ 15303 h 2546368"/>
              <a:gd name="connsiteX5" fmla="*/ 1227110 w 1541453"/>
              <a:gd name="connsiteY5" fmla="*/ 0 h 2546368"/>
              <a:gd name="connsiteX6" fmla="*/ 1224647 w 1541453"/>
              <a:gd name="connsiteY6" fmla="*/ 2190423 h 2546368"/>
              <a:gd name="connsiteX7" fmla="*/ 299325 w 1541453"/>
              <a:gd name="connsiteY7" fmla="*/ 2188059 h 2546368"/>
              <a:gd name="connsiteX8" fmla="*/ 288710 w 1541453"/>
              <a:gd name="connsiteY8" fmla="*/ 1462803 h 2546368"/>
              <a:gd name="connsiteX0" fmla="*/ 288710 w 1533495"/>
              <a:gd name="connsiteY0" fmla="*/ 1462803 h 2546368"/>
              <a:gd name="connsiteX1" fmla="*/ 25183 w 1533495"/>
              <a:gd name="connsiteY1" fmla="*/ 1453621 h 2546368"/>
              <a:gd name="connsiteX2" fmla="*/ 22008 w 1533495"/>
              <a:gd name="connsiteY2" fmla="*/ 2534373 h 2546368"/>
              <a:gd name="connsiteX3" fmla="*/ 1514933 w 1533495"/>
              <a:gd name="connsiteY3" fmla="*/ 2546368 h 2546368"/>
              <a:gd name="connsiteX4" fmla="*/ 1533495 w 1533495"/>
              <a:gd name="connsiteY4" fmla="*/ 1530 h 2546368"/>
              <a:gd name="connsiteX5" fmla="*/ 1227110 w 1533495"/>
              <a:gd name="connsiteY5" fmla="*/ 0 h 2546368"/>
              <a:gd name="connsiteX6" fmla="*/ 1224647 w 1533495"/>
              <a:gd name="connsiteY6" fmla="*/ 2190423 h 2546368"/>
              <a:gd name="connsiteX7" fmla="*/ 299325 w 1533495"/>
              <a:gd name="connsiteY7" fmla="*/ 2188059 h 2546368"/>
              <a:gd name="connsiteX8" fmla="*/ 288710 w 1533495"/>
              <a:gd name="connsiteY8" fmla="*/ 1462803 h 2546368"/>
              <a:gd name="connsiteX0" fmla="*/ 288710 w 1533495"/>
              <a:gd name="connsiteY0" fmla="*/ 1465864 h 2549429"/>
              <a:gd name="connsiteX1" fmla="*/ 25183 w 1533495"/>
              <a:gd name="connsiteY1" fmla="*/ 1456682 h 2549429"/>
              <a:gd name="connsiteX2" fmla="*/ 22008 w 1533495"/>
              <a:gd name="connsiteY2" fmla="*/ 2537434 h 2549429"/>
              <a:gd name="connsiteX3" fmla="*/ 1514933 w 1533495"/>
              <a:gd name="connsiteY3" fmla="*/ 2549429 h 2549429"/>
              <a:gd name="connsiteX4" fmla="*/ 1533495 w 1533495"/>
              <a:gd name="connsiteY4" fmla="*/ 4591 h 2549429"/>
              <a:gd name="connsiteX5" fmla="*/ 1217585 w 1533495"/>
              <a:gd name="connsiteY5" fmla="*/ 0 h 2549429"/>
              <a:gd name="connsiteX6" fmla="*/ 1224647 w 1533495"/>
              <a:gd name="connsiteY6" fmla="*/ 2193484 h 2549429"/>
              <a:gd name="connsiteX7" fmla="*/ 299325 w 1533495"/>
              <a:gd name="connsiteY7" fmla="*/ 2191120 h 2549429"/>
              <a:gd name="connsiteX8" fmla="*/ 288710 w 1533495"/>
              <a:gd name="connsiteY8" fmla="*/ 1465864 h 254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3495" h="2549429">
                <a:moveTo>
                  <a:pt x="288710" y="1465864"/>
                </a:moveTo>
                <a:lnTo>
                  <a:pt x="25183" y="1456682"/>
                </a:lnTo>
                <a:cubicBezTo>
                  <a:pt x="25183" y="1813872"/>
                  <a:pt x="0" y="1534114"/>
                  <a:pt x="22008" y="2537434"/>
                </a:cubicBezTo>
                <a:lnTo>
                  <a:pt x="1514933" y="2549429"/>
                </a:lnTo>
                <a:cubicBezTo>
                  <a:pt x="1517357" y="1878676"/>
                  <a:pt x="1531071" y="675344"/>
                  <a:pt x="1533495" y="4591"/>
                </a:cubicBezTo>
                <a:lnTo>
                  <a:pt x="1217585" y="0"/>
                </a:lnTo>
                <a:cubicBezTo>
                  <a:pt x="1220991" y="733712"/>
                  <a:pt x="1221241" y="1459772"/>
                  <a:pt x="1224647" y="2193484"/>
                </a:cubicBezTo>
                <a:lnTo>
                  <a:pt x="299325" y="2191120"/>
                </a:lnTo>
                <a:lnTo>
                  <a:pt x="288710" y="1465864"/>
                </a:lnTo>
                <a:close/>
              </a:path>
            </a:pathLst>
          </a:custGeom>
          <a:solidFill>
            <a:srgbClr val="BA122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6245081" y="4408389"/>
            <a:ext cx="2398885" cy="207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7000892" y="1071546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 smtClean="0"/>
              <a:t>p</a:t>
            </a:r>
            <a:r>
              <a:rPr lang="cs-CZ" sz="4000" b="1" baseline="-25000" dirty="0" err="1" smtClean="0"/>
              <a:t>a</a:t>
            </a:r>
            <a:endParaRPr lang="cs-CZ" sz="4000" b="1" baseline="-25000" dirty="0" smtClean="0"/>
          </a:p>
          <a:p>
            <a:pPr algn="ctr"/>
            <a:r>
              <a:rPr lang="cs-CZ" sz="4000" b="1" baseline="-25000" dirty="0" smtClean="0"/>
              <a:t>↓</a:t>
            </a:r>
            <a:endParaRPr lang="cs-CZ" sz="4000" b="1" dirty="0"/>
          </a:p>
        </p:txBody>
      </p:sp>
      <p:sp>
        <p:nvSpPr>
          <p:cNvPr id="25" name="Zástupný symbol pro číslo snímku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282008" y="487680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∆h</a:t>
            </a:r>
            <a:endParaRPr lang="cs-CZ" sz="2800" b="1" dirty="0"/>
          </a:p>
        </p:txBody>
      </p:sp>
      <p:cxnSp>
        <p:nvCxnSpPr>
          <p:cNvPr id="31" name="Přímá spojovací šipka 30"/>
          <p:cNvCxnSpPr/>
          <p:nvPr/>
        </p:nvCxnSpPr>
        <p:spPr>
          <a:xfrm rot="16200000" flipH="1">
            <a:off x="7886714" y="4114814"/>
            <a:ext cx="1519238" cy="473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9 -0.00324 -0.02864 -0.00023 -0.01146 -0.00439 C 0.01337 -0.0104 0.04132 -0.01225 -0.03455 -0.00878 C -0.02222 -0.00324 -0.01146 0.00046 0.00156 0.00231 C 0.00486 0.0037 0.01493 0.00694 0.01146 0.00648 C 0.0066 0.00578 0.00122 0.00694 -0.0033 0.00439 C -0.00469 0.0037 -0.00104 0.00139 0 0 Z " pathEditMode="relative" ptsTypes="fffffff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219 -0.00324 -0.02864 -0.00023 -0.01146 -0.00439 C 0.01337 -0.0104 0.04132 -0.01225 -0.03455 -0.00878 C -0.02222 -0.00324 -0.01146 0.00046 0.00156 0.00231 C 0.00486 0.0037 0.01493 0.00694 0.01146 0.00648 C 0.0066 0.00578 0.00122 0.00694 -0.0033 0.00439 C -0.00469 0.0037 -0.00104 0.00139 0 0 Z " pathEditMode="relative" ptsTypes="fffffff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04046E-6 L 0.07153 -0.08439 L 0.20312 0.04231 C 0.05573 0.28786 0.10208 0.21642 0.05712 0.27699 C 0.00399 0.20624 -0.04913 0.13549 -0.04913 0.13572 L 0.00955 -0.00416 " pathEditMode="relative" rAng="0" ptsTypes="AAffAA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1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9.24855E-7 L -0.11892 0.08023 L -0.05399 0.19653 L 0.12865 0.06751 L 0.04289 -0.16278 L 6.38889E-6 9.24855E-7 Z " pathEditMode="relative" ptsTypes="AAAAAA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5.78035E-7 L -0.01891 0.09942 L -0.16181 -0.2726 L -0.22847 -0.15214 L 6.38889E-6 5.78035E-7 Z " pathEditMode="relative" ptsTypes="AAAAA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35838E-7 L 0.07448 0.09086 L 0.19201 -0.09734 L 0.05555 -0.28532 L -0.06354 -0.12255 L 4.44444E-6 -6.35838E-7 Z " pathEditMode="relative" ptsTypes="AAAAAA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00121 -0.1157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4.44444E-6 0.0629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8" grpId="0" animBg="1"/>
      <p:bldP spid="27" grpId="0" animBg="1"/>
      <p:bldP spid="2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1. 1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. KINETICKÁ TEORIE LÁTEK </a:t>
            </a:r>
            <a:endParaRPr lang="cs-CZ" sz="3400" dirty="0">
              <a:solidFill>
                <a:schemeClr val="bg2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BA122A"/>
                </a:solidFill>
              </a:rPr>
              <a:t>Důkazy pohybu:</a:t>
            </a:r>
          </a:p>
          <a:p>
            <a:endParaRPr lang="cs-CZ" sz="2000" dirty="0" smtClean="0"/>
          </a:p>
          <a:p>
            <a:pPr marL="514350" indent="-514350">
              <a:buFont typeface="+mj-lt"/>
              <a:buAutoNum type="alphaLcParenR" startAt="3"/>
            </a:pPr>
            <a:r>
              <a:rPr lang="cs-CZ" sz="2800" b="1" dirty="0" smtClean="0"/>
              <a:t>Brownův pohyb</a:t>
            </a:r>
            <a:r>
              <a:rPr lang="cs-CZ" sz="2800" dirty="0" smtClean="0"/>
              <a:t> – nepravidelný neustálý pohyb částic</a:t>
            </a:r>
          </a:p>
          <a:p>
            <a:pPr marL="269875" indent="-269875"/>
            <a:r>
              <a:rPr lang="cs-CZ" sz="2800" dirty="0" smtClean="0"/>
              <a:t>   (molekuly v roztoku se vlivem tepelného pohybu neustále srážejí, přičemž směr a síla těchto srážek jsou náhodné, </a:t>
            </a:r>
            <a:br>
              <a:rPr lang="cs-CZ" sz="2800" dirty="0" smtClean="0"/>
            </a:br>
            <a:r>
              <a:rPr lang="cs-CZ" sz="2800" dirty="0" smtClean="0"/>
              <a:t>díky čemuž je i okamžitá poloha částice náhodná)</a:t>
            </a:r>
            <a:br>
              <a:rPr lang="cs-CZ" sz="2800" dirty="0" smtClean="0"/>
            </a:br>
            <a:endParaRPr lang="cs-CZ" sz="2800" dirty="0" smtClean="0"/>
          </a:p>
          <a:p>
            <a:pPr marL="269875"/>
            <a:r>
              <a:rPr lang="cs-CZ" sz="2000" dirty="0" smtClean="0"/>
              <a:t>V roce 1827 biolog </a:t>
            </a:r>
            <a:r>
              <a:rPr lang="cs-CZ" sz="2800" b="1" dirty="0" smtClean="0">
                <a:solidFill>
                  <a:srgbClr val="BA122A"/>
                </a:solidFill>
              </a:rPr>
              <a:t>Robert Brown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pozoroval chování pylových zrnek </a:t>
            </a:r>
            <a:br>
              <a:rPr lang="cs-CZ" sz="2000" dirty="0" smtClean="0"/>
            </a:br>
            <a:r>
              <a:rPr lang="cs-CZ" sz="2000" dirty="0" smtClean="0"/>
              <a:t>ve vodě. (1μm)</a:t>
            </a:r>
          </a:p>
          <a:p>
            <a:pPr marL="269875"/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Aby vyloučil možnost, že pohyb </a:t>
            </a:r>
            <a:br>
              <a:rPr lang="cs-CZ" sz="2000" dirty="0" smtClean="0"/>
            </a:br>
            <a:r>
              <a:rPr lang="cs-CZ" sz="2000" dirty="0" smtClean="0"/>
              <a:t>je projevem případného života, </a:t>
            </a:r>
            <a:br>
              <a:rPr lang="cs-CZ" sz="2000" dirty="0" smtClean="0"/>
            </a:br>
            <a:r>
              <a:rPr lang="cs-CZ" sz="2000" dirty="0" smtClean="0"/>
              <a:t>opakoval experiment s částicemi </a:t>
            </a:r>
            <a:br>
              <a:rPr lang="cs-CZ" sz="2000" dirty="0" smtClean="0"/>
            </a:br>
            <a:r>
              <a:rPr lang="cs-CZ" sz="2000" dirty="0" smtClean="0"/>
              <a:t>prachu.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3183481"/>
            <a:ext cx="2434077" cy="367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ovéPole 42"/>
          <p:cNvSpPr txBox="1"/>
          <p:nvPr/>
        </p:nvSpPr>
        <p:spPr>
          <a:xfrm>
            <a:off x="7643834" y="62150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1. 1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. KINETICKÁ TEORIE LÁTEK </a:t>
            </a:r>
            <a:endParaRPr lang="cs-CZ" sz="3400" dirty="0">
              <a:solidFill>
                <a:schemeClr val="bg2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BA122A"/>
                </a:solidFill>
              </a:rPr>
              <a:t>Důkazy pohybu:</a:t>
            </a:r>
          </a:p>
          <a:p>
            <a:endParaRPr lang="cs-CZ" sz="2000" dirty="0" smtClean="0"/>
          </a:p>
          <a:p>
            <a:pPr marL="514350" indent="-514350">
              <a:buFont typeface="+mj-lt"/>
              <a:buAutoNum type="alphaLcParenR" startAt="3"/>
            </a:pPr>
            <a:r>
              <a:rPr lang="cs-CZ" sz="2800" b="1" dirty="0" smtClean="0"/>
              <a:t>Brownův pohyb</a:t>
            </a:r>
            <a:r>
              <a:rPr lang="cs-CZ" sz="2800" dirty="0" smtClean="0"/>
              <a:t> – nepravidelný neustálý pohyb částic</a:t>
            </a:r>
          </a:p>
          <a:p>
            <a:pPr marL="269875" indent="-269875"/>
            <a:r>
              <a:rPr lang="cs-CZ" sz="2800" dirty="0" smtClean="0"/>
              <a:t>   (molekuly v roztoku se vlivem tepelného pohybu neustále srážejí, přičemž směr a síla těchto srážek jsou náhodné, </a:t>
            </a:r>
            <a:br>
              <a:rPr lang="cs-CZ" sz="2800" dirty="0" smtClean="0"/>
            </a:br>
            <a:r>
              <a:rPr lang="cs-CZ" sz="2800" dirty="0" smtClean="0"/>
              <a:t>díky čemuž je i okamžitá poloha částice náhodná).</a:t>
            </a:r>
            <a:br>
              <a:rPr lang="cs-CZ" sz="2800" dirty="0" smtClean="0"/>
            </a:br>
            <a:endParaRPr lang="cs-CZ" sz="2800" dirty="0" smtClean="0"/>
          </a:p>
          <a:p>
            <a:pPr marL="269875"/>
            <a:r>
              <a:rPr lang="cs-CZ" sz="2000" dirty="0" smtClean="0"/>
              <a:t>V roce 1827 biolog Robert Brown </a:t>
            </a:r>
            <a:br>
              <a:rPr lang="cs-CZ" sz="2000" dirty="0" smtClean="0"/>
            </a:br>
            <a:r>
              <a:rPr lang="cs-CZ" sz="2000" dirty="0" smtClean="0"/>
              <a:t>pozoroval chování pylových zrnek </a:t>
            </a:r>
            <a:br>
              <a:rPr lang="cs-CZ" sz="2000" dirty="0" smtClean="0"/>
            </a:br>
            <a:r>
              <a:rPr lang="cs-CZ" sz="2000" dirty="0" smtClean="0"/>
              <a:t>ve vodě. (1μm)</a:t>
            </a:r>
          </a:p>
          <a:p>
            <a:pPr marL="269875"/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Aby vyloučil možnost, že pohyb </a:t>
            </a:r>
            <a:br>
              <a:rPr lang="cs-CZ" sz="2000" dirty="0" smtClean="0"/>
            </a:br>
            <a:r>
              <a:rPr lang="cs-CZ" sz="2000" dirty="0" smtClean="0"/>
              <a:t>je projevem případného života, </a:t>
            </a:r>
            <a:br>
              <a:rPr lang="cs-CZ" sz="2000" dirty="0" smtClean="0"/>
            </a:br>
            <a:r>
              <a:rPr lang="cs-CZ" sz="2000" dirty="0" smtClean="0"/>
              <a:t>opakoval experiment s částicemi </a:t>
            </a:r>
            <a:br>
              <a:rPr lang="cs-CZ" sz="2000" dirty="0" smtClean="0"/>
            </a:br>
            <a:r>
              <a:rPr lang="cs-CZ" sz="2000" dirty="0" smtClean="0"/>
              <a:t>prachu.</a:t>
            </a: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786314" y="3429000"/>
            <a:ext cx="3071834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čára 8"/>
          <p:cNvCxnSpPr/>
          <p:nvPr/>
        </p:nvCxnSpPr>
        <p:spPr>
          <a:xfrm rot="5400000" flipH="1" flipV="1">
            <a:off x="5072066" y="3929066"/>
            <a:ext cx="357190" cy="2143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flipV="1">
            <a:off x="5357818" y="3786190"/>
            <a:ext cx="428628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flipV="1">
            <a:off x="5429256" y="3786190"/>
            <a:ext cx="357190" cy="2857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10800000">
            <a:off x="5429256" y="4071942"/>
            <a:ext cx="642942" cy="1428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5400000" flipH="1" flipV="1">
            <a:off x="5607851" y="4321975"/>
            <a:ext cx="571504" cy="3571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10800000" flipV="1">
            <a:off x="5357818" y="4500570"/>
            <a:ext cx="857256" cy="2143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5400000" flipH="1" flipV="1">
            <a:off x="5929322" y="4572008"/>
            <a:ext cx="357190" cy="2143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5286380" y="4429132"/>
            <a:ext cx="357190" cy="2143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16200000" flipH="1">
            <a:off x="5429256" y="4500570"/>
            <a:ext cx="428628" cy="1428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5400000" flipH="1" flipV="1">
            <a:off x="5429256" y="6000768"/>
            <a:ext cx="571504" cy="1428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 flipV="1">
            <a:off x="5786446" y="5715016"/>
            <a:ext cx="500066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 rot="16200000" flipV="1">
            <a:off x="5893603" y="5322107"/>
            <a:ext cx="571504" cy="2143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rot="5400000" flipH="1" flipV="1">
            <a:off x="6286512" y="4929198"/>
            <a:ext cx="357190" cy="2143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 flipV="1">
            <a:off x="5072066" y="4857760"/>
            <a:ext cx="928694" cy="1428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 rot="10800000">
            <a:off x="5072066" y="5000636"/>
            <a:ext cx="642942" cy="4286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 rot="5400000" flipH="1" flipV="1">
            <a:off x="5429256" y="5500702"/>
            <a:ext cx="357190" cy="2143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/>
          <p:nvPr/>
        </p:nvCxnSpPr>
        <p:spPr>
          <a:xfrm rot="16200000" flipH="1">
            <a:off x="5286380" y="6000768"/>
            <a:ext cx="571504" cy="1428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 flipV="1">
            <a:off x="6072198" y="4857760"/>
            <a:ext cx="500066" cy="2857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 rot="16200000" flipV="1">
            <a:off x="6072198" y="4071942"/>
            <a:ext cx="714380" cy="2857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 flipV="1">
            <a:off x="5715008" y="4572008"/>
            <a:ext cx="857256" cy="6429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>
            <a:off x="5715008" y="5214950"/>
            <a:ext cx="6429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/>
          <p:nvPr/>
        </p:nvCxnSpPr>
        <p:spPr>
          <a:xfrm flipV="1">
            <a:off x="6286512" y="3786190"/>
            <a:ext cx="428628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>
            <a:off x="6715140" y="3786190"/>
            <a:ext cx="500066" cy="2857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čára 55"/>
          <p:cNvCxnSpPr/>
          <p:nvPr/>
        </p:nvCxnSpPr>
        <p:spPr>
          <a:xfrm rot="5400000" flipH="1" flipV="1">
            <a:off x="7143768" y="3714752"/>
            <a:ext cx="428628" cy="2857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 flipV="1">
            <a:off x="7072330" y="3643314"/>
            <a:ext cx="428628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rot="5400000" flipH="1" flipV="1">
            <a:off x="6429388" y="4000504"/>
            <a:ext cx="928694" cy="3571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 flipV="1">
            <a:off x="6715140" y="4286256"/>
            <a:ext cx="857256" cy="3571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/>
          <p:nvPr/>
        </p:nvCxnSpPr>
        <p:spPr>
          <a:xfrm rot="5400000" flipH="1" flipV="1">
            <a:off x="7000892" y="4286256"/>
            <a:ext cx="571504" cy="5715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>
            <a:off x="7000892" y="4857760"/>
            <a:ext cx="642942" cy="2857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čára 67"/>
          <p:cNvCxnSpPr/>
          <p:nvPr/>
        </p:nvCxnSpPr>
        <p:spPr>
          <a:xfrm flipV="1">
            <a:off x="6858016" y="5143512"/>
            <a:ext cx="785818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 rot="16200000" flipH="1">
            <a:off x="6679421" y="5393545"/>
            <a:ext cx="1000132" cy="6429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ovací čára 74"/>
          <p:cNvCxnSpPr/>
          <p:nvPr/>
        </p:nvCxnSpPr>
        <p:spPr>
          <a:xfrm>
            <a:off x="6500826" y="5929330"/>
            <a:ext cx="1000132" cy="2857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čára 75"/>
          <p:cNvCxnSpPr/>
          <p:nvPr/>
        </p:nvCxnSpPr>
        <p:spPr>
          <a:xfrm flipV="1">
            <a:off x="6500826" y="5643578"/>
            <a:ext cx="857256" cy="2857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ovéPole 96"/>
          <p:cNvSpPr txBox="1"/>
          <p:nvPr/>
        </p:nvSpPr>
        <p:spPr>
          <a:xfrm>
            <a:off x="4000496" y="614364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0 </a:t>
            </a:r>
            <a:r>
              <a:rPr lang="el-GR" dirty="0" smtClean="0"/>
              <a:t>μ</a:t>
            </a:r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98" name="TextovéPole 97"/>
          <p:cNvSpPr txBox="1"/>
          <p:nvPr/>
        </p:nvSpPr>
        <p:spPr>
          <a:xfrm>
            <a:off x="7929586" y="60722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60 </a:t>
            </a:r>
            <a:r>
              <a:rPr lang="el-GR" dirty="0" smtClean="0"/>
              <a:t>μ</a:t>
            </a:r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99" name="Elipsa 98"/>
          <p:cNvSpPr/>
          <p:nvPr/>
        </p:nvSpPr>
        <p:spPr>
          <a:xfrm>
            <a:off x="5072066" y="4143380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Zástupný symbol pro číslo snímku 42"/>
          <p:cNvSpPr>
            <a:spLocks noGrp="1"/>
          </p:cNvSpPr>
          <p:nvPr>
            <p:ph type="sldNum" sz="quarter" idx="12"/>
          </p:nvPr>
        </p:nvSpPr>
        <p:spPr>
          <a:xfrm>
            <a:off x="6786578" y="6286520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25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25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75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250"/>
                            </p:stCondLst>
                            <p:childTnLst>
                              <p:par>
                                <p:cTn id="137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250"/>
                            </p:stCondLst>
                            <p:childTnLst>
                              <p:par>
                                <p:cTn id="143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6 L 0.02344 -0.05347 L 0.0684 -0.06018 L 0.03663 -0.02129 L 0.1033 0.00093 L 0.06511 0.08334 L 0.04844 0.02431 L 0.02761 0.07223 L 0.11927 0.04445 L 0.09254 0.10001 L -0.00833 0.11667 L 0.0658 0.17987 L 0.04254 0.23218 L 0.05504 0.3088 L 0.07257 0.23334 L 0.12761 0.2176 L 0.10417 0.13658 L 0.1559 0.09653 L 0.13594 0.14769 L 0.06511 0.14653 L 0.15747 0.05093 L 0.12761 -0.05347 L 0.17084 -0.06111 L 0.22674 -0.01898 L 0.25677 -0.07893 L 0.20747 -0.06898 L 0.17587 0.0632 L 0.26667 0.01112 L 0.20417 0.09538 L 0.27587 0.13658 L 0.1908 0.14769 L 0.25834 0.29329 L 0.15174 0.25209 L 0.24497 0.21112 " pathEditMode="relative" ptsTypes="AAAAAAAAAAAAAAAAAAAAAAAAAAAAAAAAAA">
                                      <p:cBhvr>
                                        <p:cTn id="144" dur="1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1. 1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. KINETICKÁ TEORIE LÁTEK </a:t>
            </a:r>
            <a:endParaRPr lang="cs-CZ" sz="3400" dirty="0">
              <a:solidFill>
                <a:schemeClr val="bg2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BA122A"/>
                </a:solidFill>
              </a:rPr>
              <a:t>Důkazy pohybu:</a:t>
            </a:r>
          </a:p>
          <a:p>
            <a:endParaRPr lang="cs-CZ" sz="28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cs-CZ" sz="2800" b="1" dirty="0" smtClean="0"/>
              <a:t>Částice na sebe navzájem působí silami.</a:t>
            </a:r>
            <a:br>
              <a:rPr lang="cs-CZ" sz="2800" b="1" dirty="0" smtClean="0"/>
            </a:br>
            <a:r>
              <a:rPr lang="cs-CZ" sz="2800" b="1" dirty="0" smtClean="0"/>
              <a:t>(původ sil je v elektrických jevech)</a:t>
            </a:r>
          </a:p>
          <a:p>
            <a:pPr marL="514350" indent="-514350"/>
            <a:endParaRPr lang="cs-CZ" sz="2800" b="1" dirty="0" smtClean="0"/>
          </a:p>
          <a:p>
            <a:pPr marL="269875"/>
            <a:r>
              <a:rPr lang="cs-CZ" sz="2800" dirty="0" smtClean="0"/>
              <a:t>Při malých vzdálenostech silami odpudivými.</a:t>
            </a:r>
          </a:p>
          <a:p>
            <a:pPr marL="2147888" indent="-174625">
              <a:buFont typeface="Arial" pitchFamily="34" charset="0"/>
              <a:buChar char="•"/>
            </a:pPr>
            <a:r>
              <a:rPr lang="cs-CZ" sz="2800" dirty="0" smtClean="0"/>
              <a:t>malá stlačitelnost</a:t>
            </a:r>
          </a:p>
          <a:p>
            <a:pPr marL="2147888" indent="-174625">
              <a:buFont typeface="Arial" pitchFamily="34" charset="0"/>
              <a:buChar char="•"/>
            </a:pPr>
            <a:r>
              <a:rPr lang="cs-CZ" sz="2800" dirty="0" smtClean="0"/>
              <a:t>změna hybnosti při pružné srážce…</a:t>
            </a:r>
          </a:p>
          <a:p>
            <a:pPr marL="269875"/>
            <a:endParaRPr lang="cs-CZ" sz="2800" dirty="0" smtClean="0"/>
          </a:p>
          <a:p>
            <a:pPr marL="269875"/>
            <a:r>
              <a:rPr lang="cs-CZ" sz="2800" dirty="0" smtClean="0"/>
              <a:t>Při velkých vzdálenostech silami přitažlivými.</a:t>
            </a:r>
          </a:p>
          <a:p>
            <a:pPr marL="2147888" indent="-174625">
              <a:buFont typeface="Arial" pitchFamily="34" charset="0"/>
              <a:buChar char="•"/>
            </a:pPr>
            <a:r>
              <a:rPr lang="cs-CZ" sz="2800" dirty="0" smtClean="0"/>
              <a:t>pevnost</a:t>
            </a:r>
          </a:p>
          <a:p>
            <a:pPr marL="2147888" indent="-174625">
              <a:buFont typeface="Arial" pitchFamily="34" charset="0"/>
              <a:buChar char="•"/>
            </a:pPr>
            <a:r>
              <a:rPr lang="cs-CZ" sz="2800" dirty="0" smtClean="0"/>
              <a:t>přilnavost </a:t>
            </a:r>
          </a:p>
          <a:p>
            <a:pPr marL="2147888" indent="-174625">
              <a:buFont typeface="Arial" pitchFamily="34" charset="0"/>
              <a:buChar char="•"/>
            </a:pPr>
            <a:r>
              <a:rPr lang="cs-CZ" sz="2800" dirty="0" smtClean="0"/>
              <a:t>soudržnost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004643"/>
                </a:solidFill>
                <a:cs typeface="Arial" charset="0"/>
              </a:rPr>
              <a:t>1. 2.  VZÁJEMNÉ PŮSOBENÍ ČÁSTIC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/>
              <a:t>Pro zjednodušení se zaměříme jen na dvě částice, jejichž kladně nabitá jádra jsou obklopena záporně nabitými elektrony. </a:t>
            </a:r>
            <a:br>
              <a:rPr lang="cs-CZ" sz="2600" dirty="0" smtClean="0"/>
            </a:br>
            <a:endParaRPr lang="cs-CZ" sz="2600" dirty="0" smtClean="0"/>
          </a:p>
          <a:p>
            <a:r>
              <a:rPr lang="cs-CZ" sz="2600" dirty="0" smtClean="0"/>
              <a:t>Při vzájemném přibližování </a:t>
            </a:r>
            <a:br>
              <a:rPr lang="cs-CZ" sz="2600" dirty="0" smtClean="0"/>
            </a:br>
            <a:r>
              <a:rPr lang="cs-CZ" sz="2600" dirty="0" smtClean="0"/>
              <a:t>těchto částic interagují </a:t>
            </a:r>
            <a:br>
              <a:rPr lang="cs-CZ" sz="2600" dirty="0" smtClean="0"/>
            </a:br>
            <a:r>
              <a:rPr lang="cs-CZ" sz="2600" dirty="0" smtClean="0"/>
              <a:t>mezi sebou </a:t>
            </a:r>
            <a:br>
              <a:rPr lang="cs-CZ" sz="2600" dirty="0" smtClean="0"/>
            </a:br>
            <a:r>
              <a:rPr lang="cs-CZ" sz="2600" dirty="0" smtClean="0">
                <a:solidFill>
                  <a:srgbClr val="005A9E"/>
                </a:solidFill>
              </a:rPr>
              <a:t>elektronové obaly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a </a:t>
            </a:r>
            <a:r>
              <a:rPr lang="cs-CZ" sz="2600" dirty="0" smtClean="0">
                <a:solidFill>
                  <a:srgbClr val="FF0000"/>
                </a:solidFill>
              </a:rPr>
              <a:t>kladně nabitá jádra</a:t>
            </a:r>
            <a:r>
              <a:rPr lang="cs-CZ" sz="2600" dirty="0" smtClean="0"/>
              <a:t>. </a:t>
            </a:r>
          </a:p>
          <a:p>
            <a:endParaRPr lang="cs-CZ" sz="2600" dirty="0" smtClean="0"/>
          </a:p>
          <a:p>
            <a:r>
              <a:rPr lang="cs-CZ" sz="2600" dirty="0" smtClean="0"/>
              <a:t>Při malých vzdálenostech</a:t>
            </a:r>
          </a:p>
          <a:p>
            <a:endParaRPr lang="cs-CZ" sz="2600" dirty="0" smtClean="0"/>
          </a:p>
          <a:p>
            <a:endParaRPr lang="cs-CZ" sz="2600" dirty="0" smtClean="0"/>
          </a:p>
        </p:txBody>
      </p:sp>
      <p:grpSp>
        <p:nvGrpSpPr>
          <p:cNvPr id="11" name="Skupina 10"/>
          <p:cNvGrpSpPr/>
          <p:nvPr/>
        </p:nvGrpSpPr>
        <p:grpSpPr>
          <a:xfrm>
            <a:off x="6786578" y="2357430"/>
            <a:ext cx="1285884" cy="1285884"/>
            <a:chOff x="5786446" y="2428868"/>
            <a:chExt cx="1285884" cy="1285884"/>
          </a:xfrm>
        </p:grpSpPr>
        <p:sp>
          <p:nvSpPr>
            <p:cNvPr id="4" name="Elipsa 3"/>
            <p:cNvSpPr/>
            <p:nvPr/>
          </p:nvSpPr>
          <p:spPr>
            <a:xfrm>
              <a:off x="5786446" y="2428868"/>
              <a:ext cx="1285884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Elipsa 4"/>
            <p:cNvSpPr/>
            <p:nvPr/>
          </p:nvSpPr>
          <p:spPr>
            <a:xfrm flipH="1">
              <a:off x="6177867" y="2839637"/>
              <a:ext cx="503043" cy="4643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4000" b="1" dirty="0" smtClean="0"/>
                <a:t>+</a:t>
              </a:r>
              <a:endParaRPr lang="cs-CZ" sz="4000" b="1" dirty="0"/>
            </a:p>
          </p:txBody>
        </p:sp>
        <p:sp>
          <p:nvSpPr>
            <p:cNvPr id="6" name="Elipsa 5"/>
            <p:cNvSpPr/>
            <p:nvPr/>
          </p:nvSpPr>
          <p:spPr>
            <a:xfrm>
              <a:off x="6000760" y="2643182"/>
              <a:ext cx="285752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7" name="Elipsa 6"/>
            <p:cNvSpPr/>
            <p:nvPr/>
          </p:nvSpPr>
          <p:spPr>
            <a:xfrm>
              <a:off x="6500826" y="2500306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8" name="Elipsa 7"/>
            <p:cNvSpPr/>
            <p:nvPr/>
          </p:nvSpPr>
          <p:spPr>
            <a:xfrm>
              <a:off x="6786578" y="3071810"/>
              <a:ext cx="214314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9" name="Elipsa 8"/>
            <p:cNvSpPr/>
            <p:nvPr/>
          </p:nvSpPr>
          <p:spPr>
            <a:xfrm>
              <a:off x="6215074" y="3357562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Elipsa 9"/>
            <p:cNvSpPr/>
            <p:nvPr/>
          </p:nvSpPr>
          <p:spPr>
            <a:xfrm>
              <a:off x="5929322" y="3071810"/>
              <a:ext cx="214314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714876" y="2357430"/>
            <a:ext cx="1285884" cy="1285884"/>
            <a:chOff x="5786446" y="2428868"/>
            <a:chExt cx="1285884" cy="1285884"/>
          </a:xfrm>
        </p:grpSpPr>
        <p:sp>
          <p:nvSpPr>
            <p:cNvPr id="13" name="Elipsa 12"/>
            <p:cNvSpPr/>
            <p:nvPr/>
          </p:nvSpPr>
          <p:spPr>
            <a:xfrm>
              <a:off x="5786446" y="2428868"/>
              <a:ext cx="1285884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Elipsa 13"/>
            <p:cNvSpPr/>
            <p:nvPr/>
          </p:nvSpPr>
          <p:spPr>
            <a:xfrm flipH="1">
              <a:off x="6177867" y="2839637"/>
              <a:ext cx="503043" cy="4643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4000" b="1" dirty="0" smtClean="0"/>
                <a:t>+</a:t>
              </a:r>
              <a:endParaRPr lang="cs-CZ" sz="4000" b="1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6000760" y="2643182"/>
              <a:ext cx="285752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6" name="Elipsa 15"/>
            <p:cNvSpPr/>
            <p:nvPr/>
          </p:nvSpPr>
          <p:spPr>
            <a:xfrm>
              <a:off x="6500826" y="2500306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7" name="Elipsa 16"/>
            <p:cNvSpPr/>
            <p:nvPr/>
          </p:nvSpPr>
          <p:spPr>
            <a:xfrm>
              <a:off x="6786578" y="3071810"/>
              <a:ext cx="214314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8" name="Elipsa 17"/>
            <p:cNvSpPr/>
            <p:nvPr/>
          </p:nvSpPr>
          <p:spPr>
            <a:xfrm>
              <a:off x="6215074" y="3357562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9" name="Elipsa 18"/>
            <p:cNvSpPr/>
            <p:nvPr/>
          </p:nvSpPr>
          <p:spPr>
            <a:xfrm>
              <a:off x="5929322" y="3071810"/>
              <a:ext cx="214314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0.11059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004643"/>
                </a:solidFill>
                <a:cs typeface="Arial" charset="0"/>
              </a:rPr>
              <a:t>1. MOLEKULOVÁ </a:t>
            </a:r>
            <a:r>
              <a:rPr lang="cs-CZ" sz="3400" b="1" dirty="0">
                <a:solidFill>
                  <a:srgbClr val="004643"/>
                </a:solidFill>
                <a:cs typeface="Arial" charset="0"/>
              </a:rPr>
              <a:t>FYZIKA A TERMIKA</a:t>
            </a:r>
            <a:endParaRPr lang="cs-CZ" sz="3400" dirty="0">
              <a:solidFill>
                <a:srgbClr val="004643"/>
              </a:solidFill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000108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261938"/>
            <a:r>
              <a:rPr lang="cs-CZ" sz="2800" b="1" dirty="0">
                <a:solidFill>
                  <a:srgbClr val="BA122A"/>
                </a:solidFill>
              </a:rPr>
              <a:t>Molekulová fyzika</a:t>
            </a:r>
            <a:r>
              <a:rPr lang="cs-CZ" sz="2800" dirty="0">
                <a:solidFill>
                  <a:srgbClr val="BA122A"/>
                </a:solidFill>
              </a:rPr>
              <a:t> </a:t>
            </a:r>
            <a:r>
              <a:rPr lang="cs-CZ" sz="2800" dirty="0" smtClean="0">
                <a:solidFill>
                  <a:srgbClr val="BA122A"/>
                </a:solidFill>
              </a:rPr>
              <a:t/>
            </a:r>
            <a:br>
              <a:rPr lang="cs-CZ" sz="2800" dirty="0" smtClean="0">
                <a:solidFill>
                  <a:srgbClr val="BA122A"/>
                </a:solidFill>
              </a:rPr>
            </a:br>
            <a:r>
              <a:rPr lang="cs-CZ" sz="2800" dirty="0" smtClean="0"/>
              <a:t>je </a:t>
            </a:r>
            <a:r>
              <a:rPr lang="cs-CZ" sz="2800" dirty="0"/>
              <a:t>část fyziky, která </a:t>
            </a:r>
            <a:r>
              <a:rPr lang="cs-CZ" sz="2800" dirty="0" smtClean="0"/>
              <a:t>zkoumá:</a:t>
            </a:r>
          </a:p>
          <a:p>
            <a:pPr marL="179388"/>
            <a:endParaRPr lang="cs-CZ" sz="2800" dirty="0"/>
          </a:p>
          <a:p>
            <a:pPr marL="449263" lvl="0" indent="-358775">
              <a:buFont typeface="Arial" pitchFamily="34" charset="0"/>
              <a:buChar char="•"/>
            </a:pPr>
            <a:r>
              <a:rPr lang="cs-CZ" sz="2800" dirty="0"/>
              <a:t>látky na úrovni atomů a </a:t>
            </a:r>
            <a:r>
              <a:rPr lang="cs-CZ" sz="2800" dirty="0" smtClean="0"/>
              <a:t>molekul,</a:t>
            </a:r>
            <a:endParaRPr lang="cs-CZ" sz="2800" dirty="0"/>
          </a:p>
          <a:p>
            <a:pPr marL="449263" lvl="0" indent="-358775">
              <a:buFont typeface="Arial" pitchFamily="34" charset="0"/>
              <a:buChar char="•"/>
            </a:pPr>
            <a:r>
              <a:rPr lang="cs-CZ" sz="2800" dirty="0"/>
              <a:t>vlastnosti </a:t>
            </a:r>
            <a:r>
              <a:rPr lang="cs-CZ" sz="2800" dirty="0" smtClean="0"/>
              <a:t>látek </a:t>
            </a:r>
            <a:r>
              <a:rPr lang="cs-CZ" sz="2800" dirty="0"/>
              <a:t>bezprostředně vycházející </a:t>
            </a:r>
            <a:r>
              <a:rPr lang="cs-CZ" sz="2800" dirty="0" smtClean="0"/>
              <a:t>z </a:t>
            </a:r>
            <a:r>
              <a:rPr lang="cs-CZ" sz="2800" dirty="0"/>
              <a:t>jejich </a:t>
            </a:r>
            <a:r>
              <a:rPr lang="cs-CZ" sz="2800" dirty="0" smtClean="0"/>
              <a:t>struktury.</a:t>
            </a:r>
            <a:br>
              <a:rPr lang="cs-CZ" sz="2800" dirty="0" smtClean="0"/>
            </a:br>
            <a:endParaRPr lang="cs-CZ" sz="2800" dirty="0"/>
          </a:p>
          <a:p>
            <a:pPr marL="449263" indent="-358775">
              <a:buFont typeface="Arial" pitchFamily="34" charset="0"/>
              <a:buChar char="•"/>
            </a:pPr>
            <a:endParaRPr lang="cs-CZ" sz="2800" dirty="0" smtClean="0"/>
          </a:p>
          <a:p>
            <a:pPr marL="449263" indent="-358775"/>
            <a:r>
              <a:rPr lang="cs-CZ" sz="2800" b="1" dirty="0" smtClean="0">
                <a:solidFill>
                  <a:srgbClr val="BA122A"/>
                </a:solidFill>
              </a:rPr>
              <a:t>Termika</a:t>
            </a:r>
          </a:p>
          <a:p>
            <a:pPr marL="449263" indent="-358775"/>
            <a:r>
              <a:rPr lang="cs-CZ" sz="2800" dirty="0" smtClean="0"/>
              <a:t>	je nauka o teple,</a:t>
            </a:r>
          </a:p>
          <a:p>
            <a:pPr marL="449263" indent="-358775"/>
            <a:endParaRPr lang="cs-CZ" sz="2800" dirty="0" smtClean="0"/>
          </a:p>
          <a:p>
            <a:pPr marL="449263" indent="-358775">
              <a:buFont typeface="Arial" pitchFamily="34" charset="0"/>
              <a:buChar char="•"/>
            </a:pPr>
            <a:r>
              <a:rPr lang="cs-CZ" sz="2800" dirty="0" smtClean="0"/>
              <a:t>zabývá se vlastnostmi látek a jejich změn souvisejících </a:t>
            </a:r>
            <a:br>
              <a:rPr lang="cs-CZ" sz="2800" dirty="0" smtClean="0"/>
            </a:br>
            <a:r>
              <a:rPr lang="cs-CZ" sz="2800" dirty="0" smtClean="0"/>
              <a:t>s teplotou.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2.  VZÁJEMNÉ PŮSOBENÍ ČÁSTIC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/>
              <a:t>Pro zjednodušení se zaměříme jen na dvě částice, jejichž kladně nabitá jádra jsou obklopena záporně nabitými elektrony. </a:t>
            </a:r>
            <a:br>
              <a:rPr lang="cs-CZ" sz="2600" dirty="0" smtClean="0"/>
            </a:br>
            <a:endParaRPr lang="cs-CZ" sz="2600" dirty="0" smtClean="0"/>
          </a:p>
          <a:p>
            <a:r>
              <a:rPr lang="cs-CZ" sz="2600" dirty="0" smtClean="0"/>
              <a:t>Při vzájemném přibližování </a:t>
            </a:r>
            <a:br>
              <a:rPr lang="cs-CZ" sz="2600" dirty="0" smtClean="0"/>
            </a:br>
            <a:r>
              <a:rPr lang="cs-CZ" sz="2600" dirty="0" smtClean="0"/>
              <a:t>těchto částic interagují </a:t>
            </a:r>
            <a:br>
              <a:rPr lang="cs-CZ" sz="2600" dirty="0" smtClean="0"/>
            </a:br>
            <a:r>
              <a:rPr lang="cs-CZ" sz="2600" dirty="0" smtClean="0"/>
              <a:t>mezi sebou </a:t>
            </a:r>
            <a:br>
              <a:rPr lang="cs-CZ" sz="2600" dirty="0" smtClean="0"/>
            </a:br>
            <a:r>
              <a:rPr lang="cs-CZ" sz="2600" dirty="0" smtClean="0"/>
              <a:t>elektronové obaly </a:t>
            </a:r>
            <a:br>
              <a:rPr lang="cs-CZ" sz="2600" dirty="0" smtClean="0"/>
            </a:br>
            <a:r>
              <a:rPr lang="cs-CZ" sz="2600" dirty="0" smtClean="0"/>
              <a:t>a kladně nabitá jádra. </a:t>
            </a:r>
          </a:p>
          <a:p>
            <a:endParaRPr lang="cs-CZ" sz="2600" dirty="0" smtClean="0"/>
          </a:p>
          <a:p>
            <a:r>
              <a:rPr lang="cs-CZ" sz="2600" dirty="0" smtClean="0"/>
              <a:t>Při malých vzdálenostech </a:t>
            </a:r>
            <a:r>
              <a:rPr lang="cs-CZ" sz="2600" b="1" dirty="0" smtClean="0">
                <a:solidFill>
                  <a:srgbClr val="BA122A"/>
                </a:solidFill>
              </a:rPr>
              <a:t>silou odpudivou,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				(která brání dalšímu stlačování),</a:t>
            </a:r>
            <a:br>
              <a:rPr lang="cs-CZ" sz="2600" dirty="0" smtClean="0"/>
            </a:br>
            <a:endParaRPr lang="cs-CZ" sz="2600" dirty="0" smtClean="0"/>
          </a:p>
          <a:p>
            <a:endParaRPr lang="cs-CZ" sz="2600" dirty="0" smtClean="0"/>
          </a:p>
        </p:txBody>
      </p:sp>
      <p:grpSp>
        <p:nvGrpSpPr>
          <p:cNvPr id="2" name="Skupina 10"/>
          <p:cNvGrpSpPr/>
          <p:nvPr/>
        </p:nvGrpSpPr>
        <p:grpSpPr>
          <a:xfrm>
            <a:off x="6786578" y="2357430"/>
            <a:ext cx="1285884" cy="1285884"/>
            <a:chOff x="5786446" y="2428868"/>
            <a:chExt cx="1285884" cy="1285884"/>
          </a:xfrm>
        </p:grpSpPr>
        <p:sp>
          <p:nvSpPr>
            <p:cNvPr id="4" name="Elipsa 3"/>
            <p:cNvSpPr/>
            <p:nvPr/>
          </p:nvSpPr>
          <p:spPr>
            <a:xfrm>
              <a:off x="5786446" y="2428868"/>
              <a:ext cx="1285884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Elipsa 4"/>
            <p:cNvSpPr/>
            <p:nvPr/>
          </p:nvSpPr>
          <p:spPr>
            <a:xfrm flipH="1">
              <a:off x="6177867" y="2839637"/>
              <a:ext cx="503043" cy="4643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4000" b="1" dirty="0" smtClean="0"/>
                <a:t>+</a:t>
              </a:r>
              <a:endParaRPr lang="cs-CZ" sz="4000" b="1" dirty="0"/>
            </a:p>
          </p:txBody>
        </p:sp>
        <p:sp>
          <p:nvSpPr>
            <p:cNvPr id="6" name="Elipsa 5"/>
            <p:cNvSpPr/>
            <p:nvPr/>
          </p:nvSpPr>
          <p:spPr>
            <a:xfrm>
              <a:off x="6000760" y="2643182"/>
              <a:ext cx="285752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7" name="Elipsa 6"/>
            <p:cNvSpPr/>
            <p:nvPr/>
          </p:nvSpPr>
          <p:spPr>
            <a:xfrm>
              <a:off x="6500826" y="2500306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8" name="Elipsa 7"/>
            <p:cNvSpPr/>
            <p:nvPr/>
          </p:nvSpPr>
          <p:spPr>
            <a:xfrm>
              <a:off x="6786578" y="3071810"/>
              <a:ext cx="214314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9" name="Elipsa 8"/>
            <p:cNvSpPr/>
            <p:nvPr/>
          </p:nvSpPr>
          <p:spPr>
            <a:xfrm>
              <a:off x="6215074" y="3357562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Elipsa 9"/>
            <p:cNvSpPr/>
            <p:nvPr/>
          </p:nvSpPr>
          <p:spPr>
            <a:xfrm>
              <a:off x="5929322" y="3071810"/>
              <a:ext cx="214314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Skupina 11"/>
          <p:cNvGrpSpPr/>
          <p:nvPr/>
        </p:nvGrpSpPr>
        <p:grpSpPr>
          <a:xfrm>
            <a:off x="5715008" y="2357430"/>
            <a:ext cx="1285884" cy="1285884"/>
            <a:chOff x="5786446" y="2428868"/>
            <a:chExt cx="1285884" cy="1285884"/>
          </a:xfrm>
        </p:grpSpPr>
        <p:sp>
          <p:nvSpPr>
            <p:cNvPr id="13" name="Elipsa 12"/>
            <p:cNvSpPr/>
            <p:nvPr/>
          </p:nvSpPr>
          <p:spPr>
            <a:xfrm>
              <a:off x="5786446" y="2428868"/>
              <a:ext cx="1285884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Elipsa 13"/>
            <p:cNvSpPr/>
            <p:nvPr/>
          </p:nvSpPr>
          <p:spPr>
            <a:xfrm flipH="1">
              <a:off x="6177867" y="2839637"/>
              <a:ext cx="503043" cy="4643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4000" b="1" dirty="0" smtClean="0"/>
                <a:t>+</a:t>
              </a:r>
              <a:endParaRPr lang="cs-CZ" sz="4000" b="1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6000760" y="2643182"/>
              <a:ext cx="285752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6" name="Elipsa 15"/>
            <p:cNvSpPr/>
            <p:nvPr/>
          </p:nvSpPr>
          <p:spPr>
            <a:xfrm>
              <a:off x="6500826" y="2500306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7" name="Elipsa 16"/>
            <p:cNvSpPr/>
            <p:nvPr/>
          </p:nvSpPr>
          <p:spPr>
            <a:xfrm>
              <a:off x="6786578" y="3071810"/>
              <a:ext cx="214314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8" name="Elipsa 17"/>
            <p:cNvSpPr/>
            <p:nvPr/>
          </p:nvSpPr>
          <p:spPr>
            <a:xfrm>
              <a:off x="6215074" y="3357562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9" name="Elipsa 18"/>
            <p:cNvSpPr/>
            <p:nvPr/>
          </p:nvSpPr>
          <p:spPr>
            <a:xfrm>
              <a:off x="5929322" y="3071810"/>
              <a:ext cx="214314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Přímá spojovací šipka 20"/>
          <p:cNvCxnSpPr>
            <a:stCxn id="4" idx="6"/>
          </p:cNvCxnSpPr>
          <p:nvPr/>
        </p:nvCxnSpPr>
        <p:spPr>
          <a:xfrm>
            <a:off x="8072462" y="3000372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13" idx="2"/>
          </p:cNvCxnSpPr>
          <p:nvPr/>
        </p:nvCxnSpPr>
        <p:spPr>
          <a:xfrm rot="10800000" flipV="1">
            <a:off x="4857752" y="3000372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2.  VZÁJEMNÉ PŮSOBENÍ ČÁSTIC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/>
              <a:t>Pro zjednodušení se zaměříme jen na dvě částice, jejichž kladně nabitá jádra jsou obklopena záporně nabitými elektrony. </a:t>
            </a:r>
            <a:br>
              <a:rPr lang="cs-CZ" sz="2600" dirty="0" smtClean="0"/>
            </a:br>
            <a:endParaRPr lang="cs-CZ" sz="2600" dirty="0" smtClean="0"/>
          </a:p>
          <a:p>
            <a:r>
              <a:rPr lang="cs-CZ" sz="2600" dirty="0" smtClean="0"/>
              <a:t>Při vzájemném přibližování </a:t>
            </a:r>
            <a:br>
              <a:rPr lang="cs-CZ" sz="2600" dirty="0" smtClean="0"/>
            </a:br>
            <a:r>
              <a:rPr lang="cs-CZ" sz="2600" dirty="0" smtClean="0"/>
              <a:t>těchto částic interagují </a:t>
            </a:r>
            <a:br>
              <a:rPr lang="cs-CZ" sz="2600" dirty="0" smtClean="0"/>
            </a:br>
            <a:r>
              <a:rPr lang="cs-CZ" sz="2600" dirty="0" smtClean="0"/>
              <a:t>mezi sebou </a:t>
            </a:r>
            <a:br>
              <a:rPr lang="cs-CZ" sz="2600" dirty="0" smtClean="0"/>
            </a:br>
            <a:r>
              <a:rPr lang="cs-CZ" sz="2600" dirty="0" smtClean="0"/>
              <a:t>elektronové obaly </a:t>
            </a:r>
            <a:br>
              <a:rPr lang="cs-CZ" sz="2600" dirty="0" smtClean="0"/>
            </a:br>
            <a:r>
              <a:rPr lang="cs-CZ" sz="2600" dirty="0" smtClean="0"/>
              <a:t>a kladně nabitá jádra. </a:t>
            </a:r>
          </a:p>
          <a:p>
            <a:endParaRPr lang="cs-CZ" sz="2600" dirty="0" smtClean="0"/>
          </a:p>
          <a:p>
            <a:r>
              <a:rPr lang="cs-CZ" sz="2600" dirty="0" smtClean="0"/>
              <a:t>Při malých vzdálenostech silou odpudivou,</a:t>
            </a:r>
            <a:br>
              <a:rPr lang="cs-CZ" sz="2600" dirty="0" smtClean="0"/>
            </a:br>
            <a:r>
              <a:rPr lang="cs-CZ" sz="2600" dirty="0" smtClean="0"/>
              <a:t> 				(která brání dalšímu stlačování), </a:t>
            </a:r>
          </a:p>
          <a:p>
            <a:r>
              <a:rPr lang="cs-CZ" sz="2600" dirty="0" smtClean="0"/>
              <a:t>při větších vzdálenostech</a:t>
            </a:r>
          </a:p>
          <a:p>
            <a:endParaRPr lang="cs-CZ" sz="2600" dirty="0" smtClean="0"/>
          </a:p>
        </p:txBody>
      </p:sp>
      <p:grpSp>
        <p:nvGrpSpPr>
          <p:cNvPr id="2" name="Skupina 10"/>
          <p:cNvGrpSpPr/>
          <p:nvPr/>
        </p:nvGrpSpPr>
        <p:grpSpPr>
          <a:xfrm>
            <a:off x="6786578" y="2357430"/>
            <a:ext cx="1285884" cy="1285884"/>
            <a:chOff x="5786446" y="2428868"/>
            <a:chExt cx="1285884" cy="1285884"/>
          </a:xfrm>
        </p:grpSpPr>
        <p:sp>
          <p:nvSpPr>
            <p:cNvPr id="4" name="Elipsa 3"/>
            <p:cNvSpPr/>
            <p:nvPr/>
          </p:nvSpPr>
          <p:spPr>
            <a:xfrm>
              <a:off x="5786446" y="2428868"/>
              <a:ext cx="1285884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Elipsa 4"/>
            <p:cNvSpPr/>
            <p:nvPr/>
          </p:nvSpPr>
          <p:spPr>
            <a:xfrm flipH="1">
              <a:off x="6177867" y="2839637"/>
              <a:ext cx="503043" cy="4643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4000" b="1" dirty="0" smtClean="0"/>
                <a:t>+</a:t>
              </a:r>
              <a:endParaRPr lang="cs-CZ" sz="4000" b="1" dirty="0"/>
            </a:p>
          </p:txBody>
        </p:sp>
        <p:sp>
          <p:nvSpPr>
            <p:cNvPr id="6" name="Elipsa 5"/>
            <p:cNvSpPr/>
            <p:nvPr/>
          </p:nvSpPr>
          <p:spPr>
            <a:xfrm>
              <a:off x="6000760" y="2643182"/>
              <a:ext cx="285752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7" name="Elipsa 6"/>
            <p:cNvSpPr/>
            <p:nvPr/>
          </p:nvSpPr>
          <p:spPr>
            <a:xfrm>
              <a:off x="6500826" y="2500306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8" name="Elipsa 7"/>
            <p:cNvSpPr/>
            <p:nvPr/>
          </p:nvSpPr>
          <p:spPr>
            <a:xfrm>
              <a:off x="6786578" y="3071810"/>
              <a:ext cx="214314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9" name="Elipsa 8"/>
            <p:cNvSpPr/>
            <p:nvPr/>
          </p:nvSpPr>
          <p:spPr>
            <a:xfrm>
              <a:off x="6215074" y="3357562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Elipsa 9"/>
            <p:cNvSpPr/>
            <p:nvPr/>
          </p:nvSpPr>
          <p:spPr>
            <a:xfrm>
              <a:off x="5929322" y="3071810"/>
              <a:ext cx="214314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Skupina 11"/>
          <p:cNvGrpSpPr/>
          <p:nvPr/>
        </p:nvGrpSpPr>
        <p:grpSpPr>
          <a:xfrm>
            <a:off x="5715008" y="2357430"/>
            <a:ext cx="1285884" cy="1285884"/>
            <a:chOff x="5786446" y="2428868"/>
            <a:chExt cx="1285884" cy="1285884"/>
          </a:xfrm>
        </p:grpSpPr>
        <p:sp>
          <p:nvSpPr>
            <p:cNvPr id="13" name="Elipsa 12"/>
            <p:cNvSpPr/>
            <p:nvPr/>
          </p:nvSpPr>
          <p:spPr>
            <a:xfrm>
              <a:off x="5786446" y="2428868"/>
              <a:ext cx="1285884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Elipsa 13"/>
            <p:cNvSpPr/>
            <p:nvPr/>
          </p:nvSpPr>
          <p:spPr>
            <a:xfrm flipH="1">
              <a:off x="6177867" y="2839637"/>
              <a:ext cx="503043" cy="4643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4000" b="1" dirty="0" smtClean="0"/>
                <a:t>+</a:t>
              </a:r>
              <a:endParaRPr lang="cs-CZ" sz="4000" b="1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6000760" y="2643182"/>
              <a:ext cx="285752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6" name="Elipsa 15"/>
            <p:cNvSpPr/>
            <p:nvPr/>
          </p:nvSpPr>
          <p:spPr>
            <a:xfrm>
              <a:off x="6500826" y="2500306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7" name="Elipsa 16"/>
            <p:cNvSpPr/>
            <p:nvPr/>
          </p:nvSpPr>
          <p:spPr>
            <a:xfrm>
              <a:off x="6786578" y="3071810"/>
              <a:ext cx="214314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8" name="Elipsa 17"/>
            <p:cNvSpPr/>
            <p:nvPr/>
          </p:nvSpPr>
          <p:spPr>
            <a:xfrm>
              <a:off x="6215074" y="3357562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9" name="Elipsa 18"/>
            <p:cNvSpPr/>
            <p:nvPr/>
          </p:nvSpPr>
          <p:spPr>
            <a:xfrm>
              <a:off x="5929322" y="3071810"/>
              <a:ext cx="214314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21965E-6 L -0.21892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2.  VZÁJEMNÉ PŮSOBENÍ ČÁSTIC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/>
              <a:t>Pro zjednodušení se zaměříme jen na dvě částice, jejichž kladně nabitá jádra jsou obklopena záporně nabitými elektrony. </a:t>
            </a:r>
            <a:br>
              <a:rPr lang="cs-CZ" sz="2600" dirty="0" smtClean="0"/>
            </a:br>
            <a:endParaRPr lang="cs-CZ" sz="2600" dirty="0" smtClean="0"/>
          </a:p>
          <a:p>
            <a:r>
              <a:rPr lang="cs-CZ" sz="2600" dirty="0" smtClean="0"/>
              <a:t>Při vzájemném přibližování </a:t>
            </a:r>
            <a:br>
              <a:rPr lang="cs-CZ" sz="2600" dirty="0" smtClean="0"/>
            </a:br>
            <a:r>
              <a:rPr lang="cs-CZ" sz="2600" dirty="0" smtClean="0"/>
              <a:t>těchto částic interagují </a:t>
            </a:r>
            <a:br>
              <a:rPr lang="cs-CZ" sz="2600" dirty="0" smtClean="0"/>
            </a:br>
            <a:r>
              <a:rPr lang="cs-CZ" sz="2600" dirty="0" smtClean="0"/>
              <a:t>mezi sebou </a:t>
            </a:r>
            <a:br>
              <a:rPr lang="cs-CZ" sz="2600" dirty="0" smtClean="0"/>
            </a:br>
            <a:r>
              <a:rPr lang="cs-CZ" sz="2600" dirty="0" smtClean="0"/>
              <a:t>elektronové obaly </a:t>
            </a:r>
            <a:br>
              <a:rPr lang="cs-CZ" sz="2600" dirty="0" smtClean="0"/>
            </a:br>
            <a:r>
              <a:rPr lang="cs-CZ" sz="2600" dirty="0" smtClean="0"/>
              <a:t>a kladně nabitá jádra. </a:t>
            </a:r>
          </a:p>
          <a:p>
            <a:endParaRPr lang="cs-CZ" sz="2600" dirty="0" smtClean="0"/>
          </a:p>
          <a:p>
            <a:r>
              <a:rPr lang="cs-CZ" sz="2600" dirty="0" smtClean="0"/>
              <a:t>Při malých vzdálenostech silou odpudivou, </a:t>
            </a:r>
            <a:br>
              <a:rPr lang="cs-CZ" sz="2600" dirty="0" smtClean="0"/>
            </a:br>
            <a:r>
              <a:rPr lang="cs-CZ" sz="2600" dirty="0" smtClean="0"/>
              <a:t> 				(která brání dalšímu stlačování),</a:t>
            </a:r>
          </a:p>
          <a:p>
            <a:r>
              <a:rPr lang="cs-CZ" sz="2600" dirty="0" smtClean="0"/>
              <a:t>při větších vzdálenostech </a:t>
            </a:r>
            <a:r>
              <a:rPr lang="cs-CZ" sz="2600" b="1" dirty="0" smtClean="0">
                <a:solidFill>
                  <a:srgbClr val="BA122A"/>
                </a:solidFill>
              </a:rPr>
              <a:t>silou přitažlivou</a:t>
            </a:r>
            <a:r>
              <a:rPr lang="cs-CZ" sz="2600" b="1" dirty="0" smtClean="0"/>
              <a:t>,</a:t>
            </a:r>
          </a:p>
          <a:p>
            <a:endParaRPr lang="cs-CZ" sz="2600" dirty="0" smtClean="0"/>
          </a:p>
        </p:txBody>
      </p:sp>
      <p:grpSp>
        <p:nvGrpSpPr>
          <p:cNvPr id="2" name="Skupina 10"/>
          <p:cNvGrpSpPr/>
          <p:nvPr/>
        </p:nvGrpSpPr>
        <p:grpSpPr>
          <a:xfrm>
            <a:off x="6786578" y="2345981"/>
            <a:ext cx="1285884" cy="1285884"/>
            <a:chOff x="5786446" y="2428868"/>
            <a:chExt cx="1285884" cy="1285884"/>
          </a:xfrm>
        </p:grpSpPr>
        <p:sp>
          <p:nvSpPr>
            <p:cNvPr id="4" name="Elipsa 3"/>
            <p:cNvSpPr/>
            <p:nvPr/>
          </p:nvSpPr>
          <p:spPr>
            <a:xfrm>
              <a:off x="5786446" y="2428868"/>
              <a:ext cx="1285884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Elipsa 4"/>
            <p:cNvSpPr/>
            <p:nvPr/>
          </p:nvSpPr>
          <p:spPr>
            <a:xfrm flipH="1">
              <a:off x="6177867" y="2839637"/>
              <a:ext cx="503043" cy="4643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4000" b="1" dirty="0" smtClean="0"/>
                <a:t>+</a:t>
              </a:r>
              <a:endParaRPr lang="cs-CZ" sz="4000" b="1" dirty="0"/>
            </a:p>
          </p:txBody>
        </p:sp>
        <p:sp>
          <p:nvSpPr>
            <p:cNvPr id="6" name="Elipsa 5"/>
            <p:cNvSpPr/>
            <p:nvPr/>
          </p:nvSpPr>
          <p:spPr>
            <a:xfrm>
              <a:off x="6000760" y="2643182"/>
              <a:ext cx="285752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7" name="Elipsa 6"/>
            <p:cNvSpPr/>
            <p:nvPr/>
          </p:nvSpPr>
          <p:spPr>
            <a:xfrm>
              <a:off x="6500826" y="2500306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8" name="Elipsa 7"/>
            <p:cNvSpPr/>
            <p:nvPr/>
          </p:nvSpPr>
          <p:spPr>
            <a:xfrm>
              <a:off x="6786578" y="3071810"/>
              <a:ext cx="214314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9" name="Elipsa 8"/>
            <p:cNvSpPr/>
            <p:nvPr/>
          </p:nvSpPr>
          <p:spPr>
            <a:xfrm>
              <a:off x="6215074" y="3357562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Elipsa 9"/>
            <p:cNvSpPr/>
            <p:nvPr/>
          </p:nvSpPr>
          <p:spPr>
            <a:xfrm>
              <a:off x="5929322" y="3071810"/>
              <a:ext cx="214314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Skupina 11"/>
          <p:cNvGrpSpPr/>
          <p:nvPr/>
        </p:nvGrpSpPr>
        <p:grpSpPr>
          <a:xfrm>
            <a:off x="3747173" y="2345981"/>
            <a:ext cx="1285884" cy="1285884"/>
            <a:chOff x="5786446" y="2428868"/>
            <a:chExt cx="1285884" cy="1285884"/>
          </a:xfrm>
        </p:grpSpPr>
        <p:sp>
          <p:nvSpPr>
            <p:cNvPr id="13" name="Elipsa 12"/>
            <p:cNvSpPr/>
            <p:nvPr/>
          </p:nvSpPr>
          <p:spPr>
            <a:xfrm>
              <a:off x="5786446" y="2428868"/>
              <a:ext cx="1285884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Elipsa 13"/>
            <p:cNvSpPr/>
            <p:nvPr/>
          </p:nvSpPr>
          <p:spPr>
            <a:xfrm flipH="1">
              <a:off x="6177867" y="2839637"/>
              <a:ext cx="503043" cy="4643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4000" b="1" dirty="0" smtClean="0"/>
                <a:t>+</a:t>
              </a:r>
              <a:endParaRPr lang="cs-CZ" sz="4000" b="1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6000760" y="2643182"/>
              <a:ext cx="285752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6" name="Elipsa 15"/>
            <p:cNvSpPr/>
            <p:nvPr/>
          </p:nvSpPr>
          <p:spPr>
            <a:xfrm>
              <a:off x="6500826" y="2500306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7" name="Elipsa 16"/>
            <p:cNvSpPr/>
            <p:nvPr/>
          </p:nvSpPr>
          <p:spPr>
            <a:xfrm>
              <a:off x="6786578" y="3071810"/>
              <a:ext cx="214314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8" name="Elipsa 17"/>
            <p:cNvSpPr/>
            <p:nvPr/>
          </p:nvSpPr>
          <p:spPr>
            <a:xfrm>
              <a:off x="6215074" y="3357562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9" name="Elipsa 18"/>
            <p:cNvSpPr/>
            <p:nvPr/>
          </p:nvSpPr>
          <p:spPr>
            <a:xfrm>
              <a:off x="5929322" y="3071810"/>
              <a:ext cx="214314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Přímá spojovací šipka 20"/>
          <p:cNvCxnSpPr/>
          <p:nvPr/>
        </p:nvCxnSpPr>
        <p:spPr>
          <a:xfrm rot="10800000" flipV="1">
            <a:off x="5958792" y="2995613"/>
            <a:ext cx="827787" cy="171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5033057" y="2988923"/>
            <a:ext cx="828000" cy="3050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2.  VZÁJEMNÉ PŮSOBENÍ ČÁSTIC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/>
              <a:t>Pro zjednodušení se zaměříme jen na dvě částice, jejichž kladně nabitá jádra jsou obklopena záporně nabitými elektrony. </a:t>
            </a:r>
            <a:br>
              <a:rPr lang="cs-CZ" sz="2600" dirty="0" smtClean="0"/>
            </a:br>
            <a:endParaRPr lang="cs-CZ" sz="2600" dirty="0" smtClean="0"/>
          </a:p>
          <a:p>
            <a:r>
              <a:rPr lang="cs-CZ" sz="2600" dirty="0" smtClean="0"/>
              <a:t>Při vzájemném přibližování </a:t>
            </a:r>
            <a:br>
              <a:rPr lang="cs-CZ" sz="2600" dirty="0" smtClean="0"/>
            </a:br>
            <a:r>
              <a:rPr lang="cs-CZ" sz="2600" dirty="0" smtClean="0"/>
              <a:t>těchto částic interagují </a:t>
            </a:r>
            <a:br>
              <a:rPr lang="cs-CZ" sz="2600" dirty="0" smtClean="0"/>
            </a:br>
            <a:r>
              <a:rPr lang="cs-CZ" sz="2600" dirty="0" smtClean="0"/>
              <a:t>mezi sebou </a:t>
            </a:r>
            <a:br>
              <a:rPr lang="cs-CZ" sz="2600" dirty="0" smtClean="0"/>
            </a:br>
            <a:r>
              <a:rPr lang="cs-CZ" sz="2600" dirty="0" smtClean="0"/>
              <a:t>elektronové obaly </a:t>
            </a:r>
            <a:br>
              <a:rPr lang="cs-CZ" sz="2600" dirty="0" smtClean="0"/>
            </a:br>
            <a:r>
              <a:rPr lang="cs-CZ" sz="2600" dirty="0" smtClean="0"/>
              <a:t>a kladně nabitá jádra. </a:t>
            </a:r>
          </a:p>
          <a:p>
            <a:endParaRPr lang="cs-CZ" sz="2600" dirty="0" smtClean="0"/>
          </a:p>
          <a:p>
            <a:r>
              <a:rPr lang="cs-CZ" sz="2600" dirty="0" smtClean="0"/>
              <a:t>Při malých vzdálenostech silou odpudivou, </a:t>
            </a:r>
            <a:br>
              <a:rPr lang="cs-CZ" sz="2600" dirty="0" smtClean="0"/>
            </a:br>
            <a:r>
              <a:rPr lang="cs-CZ" sz="2600" dirty="0" smtClean="0"/>
              <a:t> 				(která brání dalšímu stlačování), </a:t>
            </a:r>
          </a:p>
          <a:p>
            <a:r>
              <a:rPr lang="cs-CZ" sz="2600" dirty="0" smtClean="0"/>
              <a:t>při větších vzdálenostech silou přitažlivou</a:t>
            </a:r>
            <a:r>
              <a:rPr lang="cs-CZ" sz="2600" b="1" dirty="0" smtClean="0"/>
              <a:t>,</a:t>
            </a:r>
          </a:p>
          <a:p>
            <a:r>
              <a:rPr lang="cs-CZ" sz="2600" dirty="0" smtClean="0"/>
              <a:t>				(která brání dalšímu oddalování).</a:t>
            </a:r>
          </a:p>
          <a:p>
            <a:endParaRPr lang="cs-CZ" sz="2600" dirty="0" smtClean="0"/>
          </a:p>
        </p:txBody>
      </p:sp>
      <p:grpSp>
        <p:nvGrpSpPr>
          <p:cNvPr id="2" name="Skupina 10"/>
          <p:cNvGrpSpPr/>
          <p:nvPr/>
        </p:nvGrpSpPr>
        <p:grpSpPr>
          <a:xfrm>
            <a:off x="6786578" y="2345981"/>
            <a:ext cx="1285884" cy="1285884"/>
            <a:chOff x="5786446" y="2428868"/>
            <a:chExt cx="1285884" cy="1285884"/>
          </a:xfrm>
        </p:grpSpPr>
        <p:sp>
          <p:nvSpPr>
            <p:cNvPr id="4" name="Elipsa 3"/>
            <p:cNvSpPr/>
            <p:nvPr/>
          </p:nvSpPr>
          <p:spPr>
            <a:xfrm>
              <a:off x="5786446" y="2428868"/>
              <a:ext cx="1285884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Elipsa 4"/>
            <p:cNvSpPr/>
            <p:nvPr/>
          </p:nvSpPr>
          <p:spPr>
            <a:xfrm flipH="1">
              <a:off x="6177867" y="2839637"/>
              <a:ext cx="503043" cy="4643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4000" b="1" dirty="0" smtClean="0"/>
                <a:t>+</a:t>
              </a:r>
              <a:endParaRPr lang="cs-CZ" sz="4000" b="1" dirty="0"/>
            </a:p>
          </p:txBody>
        </p:sp>
        <p:sp>
          <p:nvSpPr>
            <p:cNvPr id="6" name="Elipsa 5"/>
            <p:cNvSpPr/>
            <p:nvPr/>
          </p:nvSpPr>
          <p:spPr>
            <a:xfrm>
              <a:off x="6000760" y="2643182"/>
              <a:ext cx="285752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7" name="Elipsa 6"/>
            <p:cNvSpPr/>
            <p:nvPr/>
          </p:nvSpPr>
          <p:spPr>
            <a:xfrm>
              <a:off x="6500826" y="2500306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8" name="Elipsa 7"/>
            <p:cNvSpPr/>
            <p:nvPr/>
          </p:nvSpPr>
          <p:spPr>
            <a:xfrm>
              <a:off x="6786578" y="3071810"/>
              <a:ext cx="214314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9" name="Elipsa 8"/>
            <p:cNvSpPr/>
            <p:nvPr/>
          </p:nvSpPr>
          <p:spPr>
            <a:xfrm>
              <a:off x="6215074" y="3357562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Elipsa 9"/>
            <p:cNvSpPr/>
            <p:nvPr/>
          </p:nvSpPr>
          <p:spPr>
            <a:xfrm>
              <a:off x="5929322" y="3071810"/>
              <a:ext cx="214314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Skupina 11"/>
          <p:cNvGrpSpPr/>
          <p:nvPr/>
        </p:nvGrpSpPr>
        <p:grpSpPr>
          <a:xfrm>
            <a:off x="3747173" y="2345981"/>
            <a:ext cx="1285884" cy="1285884"/>
            <a:chOff x="5786446" y="2428868"/>
            <a:chExt cx="1285884" cy="1285884"/>
          </a:xfrm>
        </p:grpSpPr>
        <p:sp>
          <p:nvSpPr>
            <p:cNvPr id="13" name="Elipsa 12"/>
            <p:cNvSpPr/>
            <p:nvPr/>
          </p:nvSpPr>
          <p:spPr>
            <a:xfrm>
              <a:off x="5786446" y="2428868"/>
              <a:ext cx="1285884" cy="1285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Elipsa 13"/>
            <p:cNvSpPr/>
            <p:nvPr/>
          </p:nvSpPr>
          <p:spPr>
            <a:xfrm flipH="1">
              <a:off x="6177867" y="2839637"/>
              <a:ext cx="503043" cy="4643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4000" b="1" dirty="0" smtClean="0"/>
                <a:t>+</a:t>
              </a:r>
              <a:endParaRPr lang="cs-CZ" sz="4000" b="1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6000760" y="2643182"/>
              <a:ext cx="285752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6" name="Elipsa 15"/>
            <p:cNvSpPr/>
            <p:nvPr/>
          </p:nvSpPr>
          <p:spPr>
            <a:xfrm>
              <a:off x="6500826" y="2500306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7" name="Elipsa 16"/>
            <p:cNvSpPr/>
            <p:nvPr/>
          </p:nvSpPr>
          <p:spPr>
            <a:xfrm>
              <a:off x="6786578" y="3071810"/>
              <a:ext cx="214314" cy="2857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8" name="Elipsa 17"/>
            <p:cNvSpPr/>
            <p:nvPr/>
          </p:nvSpPr>
          <p:spPr>
            <a:xfrm>
              <a:off x="6215074" y="3357562"/>
              <a:ext cx="357190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  <p:sp>
          <p:nvSpPr>
            <p:cNvPr id="19" name="Elipsa 18"/>
            <p:cNvSpPr/>
            <p:nvPr/>
          </p:nvSpPr>
          <p:spPr>
            <a:xfrm>
              <a:off x="5929322" y="3071810"/>
              <a:ext cx="214314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dirty="0" smtClean="0">
                  <a:solidFill>
                    <a:schemeClr val="bg1"/>
                  </a:solidFill>
                </a:rPr>
                <a:t>-</a:t>
              </a:r>
              <a:endParaRPr lang="cs-CZ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4" name="Přímá spojovací šipka 23"/>
          <p:cNvCxnSpPr/>
          <p:nvPr/>
        </p:nvCxnSpPr>
        <p:spPr>
          <a:xfrm rot="10800000" flipV="1">
            <a:off x="5958792" y="2995613"/>
            <a:ext cx="827787" cy="171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5033057" y="2988923"/>
            <a:ext cx="828000" cy="3050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2.  VZÁJEMNÉ PŮSOBENÍ ČÁSTIC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931" y="642918"/>
            <a:ext cx="310974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Graf závislosti velikosti síly </a:t>
            </a:r>
            <a:r>
              <a:rPr lang="cs-CZ" sz="2800" i="1" dirty="0" smtClean="0"/>
              <a:t>F</a:t>
            </a:r>
            <a:r>
              <a:rPr lang="cs-CZ" sz="2800" dirty="0" smtClean="0"/>
              <a:t>, která působí mezi dvěma částicemi, na jejich vzájemné vzdálenosti </a:t>
            </a:r>
            <a:r>
              <a:rPr lang="cs-CZ" sz="2800" i="1" dirty="0" smtClean="0"/>
              <a:t>r</a:t>
            </a:r>
            <a:r>
              <a:rPr lang="cs-CZ" sz="2800" dirty="0" smtClean="0"/>
              <a:t>.  </a:t>
            </a:r>
          </a:p>
          <a:p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 Velikost </a:t>
            </a:r>
            <a:br>
              <a:rPr lang="cs-CZ" sz="2800" dirty="0" smtClean="0"/>
            </a:br>
            <a:r>
              <a:rPr lang="cs-CZ" sz="2800" b="1" dirty="0" smtClean="0"/>
              <a:t>odpudivé</a:t>
            </a:r>
            <a:r>
              <a:rPr lang="cs-CZ" sz="2800" dirty="0" smtClean="0"/>
              <a:t> síly  </a:t>
            </a:r>
            <a:br>
              <a:rPr lang="cs-CZ" sz="2800" dirty="0" smtClean="0"/>
            </a:br>
            <a:r>
              <a:rPr lang="cs-CZ" sz="2800" dirty="0" smtClean="0"/>
              <a:t>se nanáší </a:t>
            </a:r>
            <a:r>
              <a:rPr lang="cs-CZ" sz="2800" b="1" dirty="0" smtClean="0"/>
              <a:t>nad</a:t>
            </a:r>
            <a:r>
              <a:rPr lang="cs-CZ" sz="2800" dirty="0" smtClean="0"/>
              <a:t> osu r. </a:t>
            </a:r>
          </a:p>
          <a:p>
            <a:pPr>
              <a:buFont typeface="Arial" pitchFamily="34" charset="0"/>
              <a:buChar char="•"/>
            </a:pPr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 Velikost </a:t>
            </a:r>
            <a:br>
              <a:rPr lang="cs-CZ" sz="2800" dirty="0" smtClean="0"/>
            </a:br>
            <a:r>
              <a:rPr lang="cs-CZ" sz="2800" b="1" dirty="0" smtClean="0"/>
              <a:t>přitažlivé</a:t>
            </a:r>
            <a:r>
              <a:rPr lang="cs-CZ" sz="2800" dirty="0" smtClean="0"/>
              <a:t> síly </a:t>
            </a:r>
            <a:br>
              <a:rPr lang="cs-CZ" sz="2800" dirty="0" smtClean="0"/>
            </a:br>
            <a:r>
              <a:rPr lang="cs-CZ" sz="2800" dirty="0" smtClean="0"/>
              <a:t>se nanáší </a:t>
            </a:r>
            <a:r>
              <a:rPr lang="cs-CZ" sz="2800" b="1" dirty="0" smtClean="0"/>
              <a:t>pod</a:t>
            </a:r>
            <a:r>
              <a:rPr lang="cs-CZ" sz="2800" dirty="0" smtClean="0"/>
              <a:t> osu </a:t>
            </a:r>
            <a:r>
              <a:rPr lang="cs-CZ" sz="2800" i="1" dirty="0" smtClean="0"/>
              <a:t>r</a:t>
            </a:r>
            <a:r>
              <a:rPr lang="cs-CZ" sz="2800" dirty="0" smtClean="0"/>
              <a:t>.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3214678" y="642918"/>
            <a:ext cx="5929322" cy="6215082"/>
            <a:chOff x="4071934" y="1928802"/>
            <a:chExt cx="5072066" cy="4929198"/>
          </a:xfrm>
        </p:grpSpPr>
        <p:sp>
          <p:nvSpPr>
            <p:cNvPr id="8" name="Obdélník 7"/>
            <p:cNvSpPr/>
            <p:nvPr/>
          </p:nvSpPr>
          <p:spPr>
            <a:xfrm>
              <a:off x="4071934" y="1928802"/>
              <a:ext cx="5072066" cy="4929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027" name="Picture 3" descr="http://fyzika.jreichl.com/data/Termo_1_zaklad_WQU_soubory/image003.png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270475" y="2357430"/>
              <a:ext cx="4873525" cy="364968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000760" y="3286124"/>
            <a:ext cx="2163509" cy="6228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odpudivá síla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000760" y="6000768"/>
            <a:ext cx="2163507" cy="6228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přitažlivá síla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2.  VZÁJEMNÉ PŮSOBENÍ ČÁSTIC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32146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Při určité vzdálenosti </a:t>
            </a:r>
            <a:r>
              <a:rPr lang="cs-CZ" sz="2800" b="1" dirty="0" smtClean="0"/>
              <a:t>r</a:t>
            </a:r>
            <a:r>
              <a:rPr lang="cs-CZ" sz="2800" b="1" baseline="-25000" dirty="0" smtClean="0"/>
              <a:t>0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smtClean="0"/>
              <a:t>(až desetiny nm) je F = 0. </a:t>
            </a:r>
          </a:p>
          <a:p>
            <a:pPr marL="514350" indent="-514350"/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Obě částice jsou v </a:t>
            </a:r>
            <a:r>
              <a:rPr lang="cs-CZ" sz="2800" b="1" dirty="0" smtClean="0">
                <a:solidFill>
                  <a:srgbClr val="BA122A"/>
                </a:solidFill>
              </a:rPr>
              <a:t>rovnovážné poloze.</a:t>
            </a:r>
            <a:endParaRPr lang="cs-CZ" sz="2800" dirty="0" smtClean="0">
              <a:solidFill>
                <a:srgbClr val="BA122A"/>
              </a:solidFill>
            </a:endParaRPr>
          </a:p>
          <a:p>
            <a:endParaRPr lang="cs-CZ" sz="2800" dirty="0" smtClean="0"/>
          </a:p>
        </p:txBody>
      </p:sp>
      <p:grpSp>
        <p:nvGrpSpPr>
          <p:cNvPr id="2" name="Skupina 8"/>
          <p:cNvGrpSpPr/>
          <p:nvPr/>
        </p:nvGrpSpPr>
        <p:grpSpPr>
          <a:xfrm>
            <a:off x="3214678" y="642918"/>
            <a:ext cx="5929322" cy="6215082"/>
            <a:chOff x="4071934" y="1928802"/>
            <a:chExt cx="5072066" cy="4929198"/>
          </a:xfrm>
        </p:grpSpPr>
        <p:sp>
          <p:nvSpPr>
            <p:cNvPr id="8" name="Obdélník 7"/>
            <p:cNvSpPr/>
            <p:nvPr/>
          </p:nvSpPr>
          <p:spPr>
            <a:xfrm>
              <a:off x="4071934" y="1928802"/>
              <a:ext cx="5072066" cy="4929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027" name="Picture 3" descr="http://fyzika.jreichl.com/data/Termo_1_zaklad_WQU_soubory/image003.png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270475" y="2357430"/>
              <a:ext cx="4873525" cy="364968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9" name="Elipsa 8"/>
          <p:cNvSpPr/>
          <p:nvPr/>
        </p:nvSpPr>
        <p:spPr>
          <a:xfrm>
            <a:off x="4965019" y="470376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2.  VZÁJEMNÉ PŮSOBENÍ ČÁSTIC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31432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cs-CZ" sz="2800" dirty="0" smtClean="0"/>
              <a:t> </a:t>
            </a:r>
            <a:r>
              <a:rPr lang="cs-CZ" sz="2800" b="1" dirty="0" smtClean="0"/>
              <a:t>r &gt; r</a:t>
            </a:r>
            <a:r>
              <a:rPr lang="cs-CZ" sz="2800" b="1" baseline="-25000" dirty="0" smtClean="0"/>
              <a:t>0</a:t>
            </a:r>
            <a:r>
              <a:rPr lang="cs-CZ" sz="2800" dirty="0" smtClean="0"/>
              <a:t> </a:t>
            </a:r>
          </a:p>
          <a:p>
            <a:pPr marL="179388" lvl="0"/>
            <a:r>
              <a:rPr lang="cs-CZ" sz="2800" dirty="0" smtClean="0"/>
              <a:t>mezi částicemi působí </a:t>
            </a:r>
            <a:br>
              <a:rPr lang="cs-CZ" sz="2800" dirty="0" smtClean="0"/>
            </a:br>
            <a:r>
              <a:rPr lang="cs-CZ" sz="2800" b="1" dirty="0" smtClean="0">
                <a:solidFill>
                  <a:srgbClr val="BA122A"/>
                </a:solidFill>
              </a:rPr>
              <a:t>síla</a:t>
            </a:r>
            <a:r>
              <a:rPr lang="cs-CZ" sz="2800" dirty="0" smtClean="0">
                <a:solidFill>
                  <a:srgbClr val="BA122A"/>
                </a:solidFill>
              </a:rPr>
              <a:t> </a:t>
            </a:r>
            <a:r>
              <a:rPr lang="cs-CZ" sz="2800" b="1" dirty="0" smtClean="0">
                <a:solidFill>
                  <a:srgbClr val="BA122A"/>
                </a:solidFill>
              </a:rPr>
              <a:t>přitažlivá</a:t>
            </a:r>
            <a:r>
              <a:rPr lang="cs-CZ" sz="2800" dirty="0" smtClean="0">
                <a:solidFill>
                  <a:srgbClr val="BA122A"/>
                </a:solidFill>
              </a:rPr>
              <a:t> </a:t>
            </a:r>
          </a:p>
          <a:p>
            <a:pPr marL="179388" lvl="0"/>
            <a:r>
              <a:rPr lang="cs-CZ" sz="2800" dirty="0" smtClean="0"/>
              <a:t>Její velikost se nejdříve zvětšuje </a:t>
            </a:r>
            <a:br>
              <a:rPr lang="cs-CZ" sz="2800" dirty="0" smtClean="0"/>
            </a:br>
            <a:r>
              <a:rPr lang="cs-CZ" sz="2800" dirty="0" smtClean="0"/>
              <a:t>a potom rychle klesá. Při velké vzdálenosti je tato síla zanedbatelně malá.</a:t>
            </a:r>
          </a:p>
        </p:txBody>
      </p:sp>
      <p:grpSp>
        <p:nvGrpSpPr>
          <p:cNvPr id="2" name="Skupina 8"/>
          <p:cNvGrpSpPr/>
          <p:nvPr/>
        </p:nvGrpSpPr>
        <p:grpSpPr>
          <a:xfrm>
            <a:off x="3214678" y="642918"/>
            <a:ext cx="5929322" cy="6215082"/>
            <a:chOff x="4071934" y="1928802"/>
            <a:chExt cx="5072066" cy="4929198"/>
          </a:xfrm>
        </p:grpSpPr>
        <p:sp>
          <p:nvSpPr>
            <p:cNvPr id="8" name="Obdélník 7"/>
            <p:cNvSpPr/>
            <p:nvPr/>
          </p:nvSpPr>
          <p:spPr>
            <a:xfrm>
              <a:off x="4071934" y="1928802"/>
              <a:ext cx="5072066" cy="4929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027" name="Picture 3" descr="http://fyzika.jreichl.com/data/Termo_1_zaklad_WQU_soubory/image003.png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270475" y="2357430"/>
              <a:ext cx="4873525" cy="364968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000760" y="6000768"/>
            <a:ext cx="2163507" cy="6228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přitažlivá síla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14282" y="5500702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Každá částice je přitahována jen nejbližšími částicemi </a:t>
            </a:r>
            <a:br>
              <a:rPr lang="cs-CZ" dirty="0" smtClean="0"/>
            </a:br>
            <a:r>
              <a:rPr lang="cs-CZ" dirty="0" smtClean="0"/>
              <a:t>ve svém okolí. (1 nm)</a:t>
            </a:r>
            <a:endParaRPr lang="cs-CZ" dirty="0"/>
          </a:p>
        </p:txBody>
      </p:sp>
      <p:cxnSp>
        <p:nvCxnSpPr>
          <p:cNvPr id="11" name="Přímá spojovací čára 10"/>
          <p:cNvCxnSpPr/>
          <p:nvPr/>
        </p:nvCxnSpPr>
        <p:spPr>
          <a:xfrm flipV="1">
            <a:off x="5113020" y="4815840"/>
            <a:ext cx="3840480" cy="76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2.  VZÁJEMNÉ PŮSOBENÍ ČÁSTIC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3143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sz="2800" dirty="0" smtClean="0"/>
              <a:t> </a:t>
            </a:r>
            <a:r>
              <a:rPr lang="cs-CZ" sz="2800" b="1" dirty="0" smtClean="0"/>
              <a:t>r &lt; r</a:t>
            </a:r>
            <a:r>
              <a:rPr lang="cs-CZ" sz="2800" b="1" baseline="-25000" dirty="0" smtClean="0"/>
              <a:t>0</a:t>
            </a:r>
            <a:r>
              <a:rPr lang="cs-CZ" sz="2800" dirty="0" smtClean="0"/>
              <a:t>  </a:t>
            </a:r>
            <a:br>
              <a:rPr lang="cs-CZ" sz="2800" dirty="0" smtClean="0"/>
            </a:br>
            <a:endParaRPr lang="cs-CZ" sz="2800" dirty="0" smtClean="0"/>
          </a:p>
          <a:p>
            <a:pPr marL="179388"/>
            <a:r>
              <a:rPr lang="cs-CZ" sz="2800" dirty="0" smtClean="0"/>
              <a:t>mezi částicemi působí </a:t>
            </a:r>
            <a:br>
              <a:rPr lang="cs-CZ" sz="2800" dirty="0" smtClean="0"/>
            </a:br>
            <a:r>
              <a:rPr lang="cs-CZ" sz="2800" b="1" dirty="0" smtClean="0">
                <a:solidFill>
                  <a:srgbClr val="BA122A"/>
                </a:solidFill>
              </a:rPr>
              <a:t>síla odpudivá</a:t>
            </a:r>
            <a:r>
              <a:rPr lang="cs-CZ" sz="2800" dirty="0" smtClean="0"/>
              <a:t>, </a:t>
            </a:r>
            <a:br>
              <a:rPr lang="cs-CZ" sz="2800" dirty="0" smtClean="0"/>
            </a:br>
            <a:r>
              <a:rPr lang="cs-CZ" sz="2800" dirty="0" smtClean="0"/>
              <a:t>jejíž velikost rychle roste se zmenšující se vzdáleností. </a:t>
            </a:r>
          </a:p>
        </p:txBody>
      </p:sp>
      <p:grpSp>
        <p:nvGrpSpPr>
          <p:cNvPr id="2" name="Skupina 8"/>
          <p:cNvGrpSpPr/>
          <p:nvPr/>
        </p:nvGrpSpPr>
        <p:grpSpPr>
          <a:xfrm>
            <a:off x="3214678" y="642918"/>
            <a:ext cx="5929322" cy="6215082"/>
            <a:chOff x="4071934" y="1928802"/>
            <a:chExt cx="5072066" cy="4929198"/>
          </a:xfrm>
        </p:grpSpPr>
        <p:sp>
          <p:nvSpPr>
            <p:cNvPr id="8" name="Obdélník 7"/>
            <p:cNvSpPr/>
            <p:nvPr/>
          </p:nvSpPr>
          <p:spPr>
            <a:xfrm>
              <a:off x="4071934" y="1928802"/>
              <a:ext cx="5072066" cy="4929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027" name="Picture 3" descr="http://fyzika.jreichl.com/data/Termo_1_zaklad_WQU_soubory/image003.png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270475" y="2357430"/>
              <a:ext cx="4873525" cy="364968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000760" y="3286124"/>
            <a:ext cx="2163509" cy="6228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odpudivá síla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14282" y="5500702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Každá částice je přitahována jen nejbližšími částicemi </a:t>
            </a:r>
            <a:br>
              <a:rPr lang="cs-CZ" dirty="0" smtClean="0"/>
            </a:br>
            <a:r>
              <a:rPr lang="cs-CZ" dirty="0" smtClean="0"/>
              <a:t>ve svém okolí. (1 nm)</a:t>
            </a:r>
            <a:endParaRPr lang="cs-CZ" dirty="0"/>
          </a:p>
        </p:txBody>
      </p:sp>
      <p:cxnSp>
        <p:nvCxnSpPr>
          <p:cNvPr id="10" name="Přímá spojovací čára 9"/>
          <p:cNvCxnSpPr/>
          <p:nvPr/>
        </p:nvCxnSpPr>
        <p:spPr>
          <a:xfrm flipV="1">
            <a:off x="4526280" y="4831080"/>
            <a:ext cx="556260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2.  VZÁJEMNÉ PŮSOBENÍ ČÁSTIC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3" algn="ctr"/>
            <a:r>
              <a:rPr lang="cs-CZ" sz="2800" dirty="0" smtClean="0"/>
              <a:t>Z existence vzájemného působení vyplývá, že soustava částic má vnitřní potenciální energii. </a:t>
            </a:r>
          </a:p>
          <a:p>
            <a:pPr marL="80963" algn="ctr"/>
            <a:endParaRPr lang="cs-CZ" sz="2800" dirty="0" smtClean="0"/>
          </a:p>
          <a:p>
            <a:pPr marL="80963" algn="ctr"/>
            <a:r>
              <a:rPr lang="cs-CZ" sz="2800" dirty="0" smtClean="0"/>
              <a:t>Pro rovnovážnou polohu se tato energie nazývá </a:t>
            </a:r>
          </a:p>
          <a:p>
            <a:pPr marL="80963" algn="ctr"/>
            <a:r>
              <a:rPr lang="cs-CZ" sz="3600" b="1" dirty="0" smtClean="0">
                <a:solidFill>
                  <a:srgbClr val="BA122A"/>
                </a:solidFill>
              </a:rPr>
              <a:t>vazebná energie. </a:t>
            </a:r>
          </a:p>
          <a:p>
            <a:pPr marL="80963" algn="ctr"/>
            <a:endParaRPr lang="cs-CZ" sz="1400" b="1" dirty="0" smtClean="0">
              <a:solidFill>
                <a:srgbClr val="BA122A"/>
              </a:solidFill>
            </a:endParaRPr>
          </a:p>
          <a:p>
            <a:pPr marL="80963" algn="ctr"/>
            <a:r>
              <a:rPr lang="cs-CZ" sz="2800" dirty="0" smtClean="0"/>
              <a:t>Je rovna práci, kterou by bylo třeba vykonat působením vnějších sil, aby došlo k rozrušení vazby mezi částicemi. </a:t>
            </a:r>
          </a:p>
          <a:p>
            <a:pPr marL="80963" algn="ctr"/>
            <a:endParaRPr lang="cs-CZ" sz="2800" dirty="0" smtClean="0"/>
          </a:p>
          <a:p>
            <a:pPr marL="80963" algn="ctr"/>
            <a:r>
              <a:rPr lang="cs-CZ" sz="2800" dirty="0" smtClean="0"/>
              <a:t>Určuje strukturu molekul, vzájemnou polohu částic.</a:t>
            </a:r>
          </a:p>
          <a:p>
            <a:pPr marL="80963" algn="ctr"/>
            <a:endParaRPr lang="cs-CZ" sz="2800" dirty="0" smtClean="0"/>
          </a:p>
          <a:p>
            <a:pPr algn="ctr"/>
            <a:r>
              <a:rPr lang="cs-CZ" sz="3600" b="1" dirty="0" smtClean="0">
                <a:solidFill>
                  <a:srgbClr val="BA122A"/>
                </a:solidFill>
              </a:rPr>
              <a:t>Vazebné síly</a:t>
            </a:r>
            <a:r>
              <a:rPr lang="cs-CZ" sz="3600" dirty="0" smtClean="0">
                <a:solidFill>
                  <a:srgbClr val="BA122A"/>
                </a:solidFill>
              </a:rPr>
              <a:t> </a:t>
            </a:r>
          </a:p>
          <a:p>
            <a:pPr algn="ctr"/>
            <a:r>
              <a:rPr lang="cs-CZ" sz="2800" dirty="0" smtClean="0"/>
              <a:t>jsou síly, jimiž na sebe působí částice, atomy v molekule.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2.  VZÁJEMNÉ PŮSOBENÍ ČÁSTIC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Příklady víceatomových molekul: </a:t>
            </a:r>
          </a:p>
          <a:p>
            <a:pPr marL="261938" lvl="0" indent="-261938">
              <a:buFont typeface="Arial" pitchFamily="34" charset="0"/>
              <a:buChar char="•"/>
            </a:pPr>
            <a:r>
              <a:rPr lang="cs-CZ" sz="2800" dirty="0" smtClean="0"/>
              <a:t>dvouatomové molekuly – lineární </a:t>
            </a:r>
            <a:r>
              <a:rPr lang="cs-CZ" sz="2800" b="1" dirty="0" smtClean="0">
                <a:solidFill>
                  <a:srgbClr val="BA122A"/>
                </a:solidFill>
              </a:rPr>
              <a:t>H</a:t>
            </a:r>
            <a:r>
              <a:rPr lang="cs-CZ" sz="2800" b="1" baseline="-25000" dirty="0" smtClean="0">
                <a:solidFill>
                  <a:srgbClr val="BA122A"/>
                </a:solidFill>
              </a:rPr>
              <a:t>2 </a:t>
            </a:r>
            <a:endParaRPr lang="cs-CZ" sz="2800" dirty="0" smtClean="0"/>
          </a:p>
          <a:p>
            <a:pPr marL="261938" lvl="0" indent="-261938">
              <a:buFont typeface="Arial" pitchFamily="34" charset="0"/>
              <a:buChar char="•"/>
            </a:pPr>
            <a:endParaRPr lang="cs-CZ" sz="2800" dirty="0" smtClean="0"/>
          </a:p>
          <a:p>
            <a:pPr marL="261938" lvl="0" indent="-261938">
              <a:buFont typeface="Arial" pitchFamily="34" charset="0"/>
              <a:buChar char="•"/>
            </a:pPr>
            <a:r>
              <a:rPr lang="cs-CZ" sz="2800" dirty="0" smtClean="0"/>
              <a:t>tříatomové molekuly - lineární (např. CO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), </a:t>
            </a:r>
            <a:br>
              <a:rPr lang="cs-CZ" sz="2800" dirty="0" smtClean="0"/>
            </a:br>
            <a:r>
              <a:rPr lang="cs-CZ" sz="2800" dirty="0" smtClean="0"/>
              <a:t>			          ale většinou jako rovinné - </a:t>
            </a:r>
            <a:r>
              <a:rPr lang="cs-CZ" sz="2800" b="1" dirty="0" smtClean="0">
                <a:solidFill>
                  <a:srgbClr val="BA122A"/>
                </a:solidFill>
              </a:rPr>
              <a:t>H</a:t>
            </a:r>
            <a:r>
              <a:rPr lang="cs-CZ" sz="2800" b="1" baseline="-25000" dirty="0" smtClean="0">
                <a:solidFill>
                  <a:srgbClr val="BA122A"/>
                </a:solidFill>
              </a:rPr>
              <a:t>2</a:t>
            </a:r>
            <a:r>
              <a:rPr lang="cs-CZ" sz="2800" b="1" dirty="0" smtClean="0">
                <a:solidFill>
                  <a:srgbClr val="BA122A"/>
                </a:solidFill>
              </a:rPr>
              <a:t>O</a:t>
            </a:r>
            <a:endParaRPr lang="cs-CZ" sz="2800" dirty="0" smtClean="0"/>
          </a:p>
          <a:p>
            <a:pPr marL="261938" lvl="0" indent="-261938"/>
            <a:endParaRPr lang="cs-CZ" sz="2800" dirty="0" smtClean="0"/>
          </a:p>
          <a:p>
            <a:pPr marL="261938" lvl="0" indent="-261938"/>
            <a:endParaRPr lang="cs-CZ" sz="2800" dirty="0" smtClean="0"/>
          </a:p>
          <a:p>
            <a:pPr marL="261938" lvl="0" indent="-261938"/>
            <a:r>
              <a:rPr lang="cs-CZ" sz="2800" dirty="0" smtClean="0"/>
              <a:t> </a:t>
            </a:r>
          </a:p>
          <a:p>
            <a:pPr marL="261938" lvl="0" indent="-261938"/>
            <a:endParaRPr lang="cs-CZ" sz="2800" dirty="0" smtClean="0"/>
          </a:p>
          <a:p>
            <a:pPr marL="261938" indent="-261938">
              <a:buFont typeface="Arial" pitchFamily="34" charset="0"/>
              <a:buChar char="•"/>
            </a:pPr>
            <a:r>
              <a:rPr lang="cs-CZ" sz="2800" dirty="0" smtClean="0"/>
              <a:t>víceatomové molekuly nejčastěji </a:t>
            </a:r>
            <a:br>
              <a:rPr lang="cs-CZ" sz="2800" dirty="0" smtClean="0"/>
            </a:br>
            <a:r>
              <a:rPr lang="cs-CZ" sz="2800" dirty="0" smtClean="0"/>
              <a:t>prostorové </a:t>
            </a:r>
            <a:r>
              <a:rPr lang="cs-CZ" sz="2800" b="1" dirty="0" smtClean="0">
                <a:solidFill>
                  <a:srgbClr val="BA122A"/>
                </a:solidFill>
              </a:rPr>
              <a:t>NH</a:t>
            </a:r>
            <a:r>
              <a:rPr lang="cs-CZ" sz="2800" b="1" baseline="-25000" dirty="0" smtClean="0">
                <a:solidFill>
                  <a:srgbClr val="BA122A"/>
                </a:solidFill>
              </a:rPr>
              <a:t>3</a:t>
            </a:r>
            <a:r>
              <a:rPr lang="cs-CZ" sz="2800" dirty="0" smtClean="0"/>
              <a:t> </a:t>
            </a:r>
            <a:br>
              <a:rPr lang="cs-CZ" sz="2800" dirty="0" smtClean="0"/>
            </a:br>
            <a:r>
              <a:rPr lang="cs-CZ" sz="2800" dirty="0" smtClean="0"/>
              <a:t>(má tvar trojbokého jehlanu) 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nebo rovinné (benzen )</a:t>
            </a:r>
          </a:p>
        </p:txBody>
      </p:sp>
      <p:grpSp>
        <p:nvGrpSpPr>
          <p:cNvPr id="41" name="Skupina 40"/>
          <p:cNvGrpSpPr/>
          <p:nvPr/>
        </p:nvGrpSpPr>
        <p:grpSpPr>
          <a:xfrm>
            <a:off x="6572264" y="785795"/>
            <a:ext cx="2357454" cy="1071569"/>
            <a:chOff x="6572264" y="785795"/>
            <a:chExt cx="2357454" cy="1071569"/>
          </a:xfrm>
        </p:grpSpPr>
        <p:cxnSp>
          <p:nvCxnSpPr>
            <p:cNvPr id="7" name="Přímá spojovací čára 6"/>
            <p:cNvCxnSpPr>
              <a:stCxn id="4" idx="6"/>
              <a:endCxn id="5" idx="2"/>
            </p:cNvCxnSpPr>
            <p:nvPr/>
          </p:nvCxnSpPr>
          <p:spPr>
            <a:xfrm>
              <a:off x="6954554" y="1209121"/>
              <a:ext cx="146544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Elipsa 4"/>
            <p:cNvSpPr/>
            <p:nvPr/>
          </p:nvSpPr>
          <p:spPr>
            <a:xfrm>
              <a:off x="8419998" y="1041802"/>
              <a:ext cx="318575" cy="3346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Elipsa 3"/>
            <p:cNvSpPr/>
            <p:nvPr/>
          </p:nvSpPr>
          <p:spPr>
            <a:xfrm>
              <a:off x="6635979" y="1041802"/>
              <a:ext cx="318575" cy="3346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572264" y="1309511"/>
              <a:ext cx="509720" cy="54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b="1" dirty="0" smtClean="0"/>
                <a:t>H</a:t>
              </a:r>
              <a:endParaRPr lang="cs-CZ" sz="3200" b="1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8419998" y="1309511"/>
              <a:ext cx="509720" cy="54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b="1" dirty="0" smtClean="0"/>
                <a:t>H</a:t>
              </a:r>
              <a:endParaRPr lang="cs-CZ" sz="3200" b="1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7115539" y="785795"/>
              <a:ext cx="1401729" cy="43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0,074nm</a:t>
              </a:r>
              <a:endParaRPr lang="cs-CZ" sz="2400" dirty="0"/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550618" y="2500306"/>
            <a:ext cx="3187854" cy="1887132"/>
            <a:chOff x="550618" y="2500306"/>
            <a:chExt cx="3187854" cy="1887132"/>
          </a:xfrm>
        </p:grpSpPr>
        <p:sp>
          <p:nvSpPr>
            <p:cNvPr id="22" name="Elipsa 21"/>
            <p:cNvSpPr/>
            <p:nvPr/>
          </p:nvSpPr>
          <p:spPr>
            <a:xfrm>
              <a:off x="3286116" y="3571876"/>
              <a:ext cx="318575" cy="3346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Elipsa 23"/>
            <p:cNvSpPr/>
            <p:nvPr/>
          </p:nvSpPr>
          <p:spPr>
            <a:xfrm>
              <a:off x="706625" y="3571876"/>
              <a:ext cx="318575" cy="3346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0" name="Skupina 39"/>
            <p:cNvGrpSpPr/>
            <p:nvPr/>
          </p:nvGrpSpPr>
          <p:grpSpPr>
            <a:xfrm>
              <a:off x="550618" y="2500306"/>
              <a:ext cx="3187854" cy="1887132"/>
              <a:chOff x="550618" y="2500306"/>
              <a:chExt cx="3187854" cy="1887132"/>
            </a:xfrm>
          </p:grpSpPr>
          <p:sp>
            <p:nvSpPr>
              <p:cNvPr id="25" name="TextovéPole 24"/>
              <p:cNvSpPr txBox="1"/>
              <p:nvPr/>
            </p:nvSpPr>
            <p:spPr>
              <a:xfrm>
                <a:off x="642910" y="3839585"/>
                <a:ext cx="509720" cy="54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200" b="1" dirty="0" smtClean="0"/>
                  <a:t>H</a:t>
                </a:r>
                <a:endParaRPr lang="cs-CZ" sz="3200" b="1" dirty="0"/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3228752" y="3833810"/>
                <a:ext cx="509720" cy="54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200" b="1" dirty="0" smtClean="0"/>
                  <a:t>H</a:t>
                </a:r>
                <a:endParaRPr lang="cs-CZ" sz="3200" b="1" dirty="0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 rot="19135467">
                <a:off x="550618" y="2689678"/>
                <a:ext cx="14017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0,097nm</a:t>
                </a:r>
                <a:endParaRPr lang="cs-CZ" sz="2400" dirty="0"/>
              </a:p>
            </p:txBody>
          </p:sp>
          <p:cxnSp>
            <p:nvCxnSpPr>
              <p:cNvPr id="30" name="Přímá spojovací čára 29"/>
              <p:cNvCxnSpPr/>
              <p:nvPr/>
            </p:nvCxnSpPr>
            <p:spPr>
              <a:xfrm>
                <a:off x="1025200" y="3739195"/>
                <a:ext cx="226091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Elipsa 33"/>
              <p:cNvSpPr/>
              <p:nvPr/>
            </p:nvSpPr>
            <p:spPr>
              <a:xfrm>
                <a:off x="1996371" y="2500306"/>
                <a:ext cx="318575" cy="33463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" name="Přímá spojovací čára 35"/>
              <p:cNvCxnSpPr>
                <a:stCxn id="34" idx="2"/>
                <a:endCxn id="24" idx="7"/>
              </p:cNvCxnSpPr>
              <p:nvPr/>
            </p:nvCxnSpPr>
            <p:spPr>
              <a:xfrm rot="10800000" flipV="1">
                <a:off x="978547" y="2667624"/>
                <a:ext cx="1017825" cy="95325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ovací čára 37"/>
              <p:cNvCxnSpPr>
                <a:stCxn id="34" idx="6"/>
                <a:endCxn id="22" idx="1"/>
              </p:cNvCxnSpPr>
              <p:nvPr/>
            </p:nvCxnSpPr>
            <p:spPr>
              <a:xfrm>
                <a:off x="2314946" y="2667625"/>
                <a:ext cx="1017824" cy="95325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ovéPole 38"/>
              <p:cNvSpPr txBox="1"/>
              <p:nvPr/>
            </p:nvSpPr>
            <p:spPr>
              <a:xfrm>
                <a:off x="1928794" y="2786058"/>
                <a:ext cx="5097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200" b="1" dirty="0" smtClean="0"/>
                  <a:t>O</a:t>
                </a:r>
                <a:endParaRPr lang="cs-CZ" sz="3200" b="1" dirty="0"/>
              </a:p>
            </p:txBody>
          </p:sp>
        </p:grpSp>
      </p:grpSp>
      <p:grpSp>
        <p:nvGrpSpPr>
          <p:cNvPr id="89" name="Skupina 88"/>
          <p:cNvGrpSpPr/>
          <p:nvPr/>
        </p:nvGrpSpPr>
        <p:grpSpPr>
          <a:xfrm>
            <a:off x="5643570" y="2857496"/>
            <a:ext cx="3109099" cy="3815958"/>
            <a:chOff x="5643570" y="2857496"/>
            <a:chExt cx="3109099" cy="3815958"/>
          </a:xfrm>
        </p:grpSpPr>
        <p:sp>
          <p:nvSpPr>
            <p:cNvPr id="58" name="TextovéPole 57"/>
            <p:cNvSpPr txBox="1"/>
            <p:nvPr/>
          </p:nvSpPr>
          <p:spPr>
            <a:xfrm rot="18016717">
              <a:off x="5495427" y="4348440"/>
              <a:ext cx="14017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0,101nm</a:t>
              </a:r>
              <a:endParaRPr lang="cs-CZ" sz="2400" dirty="0"/>
            </a:p>
          </p:txBody>
        </p:sp>
        <p:grpSp>
          <p:nvGrpSpPr>
            <p:cNvPr id="88" name="Skupina 87"/>
            <p:cNvGrpSpPr/>
            <p:nvPr/>
          </p:nvGrpSpPr>
          <p:grpSpPr>
            <a:xfrm>
              <a:off x="5643570" y="3429000"/>
              <a:ext cx="3109099" cy="3244454"/>
              <a:chOff x="5664424" y="3071810"/>
              <a:chExt cx="3109099" cy="3244454"/>
            </a:xfrm>
          </p:grpSpPr>
          <p:sp>
            <p:nvSpPr>
              <p:cNvPr id="53" name="Elipsa 52"/>
              <p:cNvSpPr/>
              <p:nvPr/>
            </p:nvSpPr>
            <p:spPr>
              <a:xfrm>
                <a:off x="8307630" y="5515216"/>
                <a:ext cx="318575" cy="3346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Elipsa 53"/>
              <p:cNvSpPr/>
              <p:nvPr/>
            </p:nvSpPr>
            <p:spPr>
              <a:xfrm>
                <a:off x="5728139" y="5500702"/>
                <a:ext cx="318575" cy="3346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" name="TextovéPole 55"/>
              <p:cNvSpPr txBox="1"/>
              <p:nvPr/>
            </p:nvSpPr>
            <p:spPr>
              <a:xfrm>
                <a:off x="5664424" y="5768411"/>
                <a:ext cx="509720" cy="54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200" b="1" dirty="0" smtClean="0"/>
                  <a:t>H</a:t>
                </a:r>
                <a:endParaRPr lang="cs-CZ" sz="3200" b="1" dirty="0"/>
              </a:p>
            </p:txBody>
          </p:sp>
          <p:sp>
            <p:nvSpPr>
              <p:cNvPr id="57" name="TextovéPole 56"/>
              <p:cNvSpPr txBox="1"/>
              <p:nvPr/>
            </p:nvSpPr>
            <p:spPr>
              <a:xfrm>
                <a:off x="8263803" y="5765784"/>
                <a:ext cx="509720" cy="54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200" b="1" dirty="0" smtClean="0"/>
                  <a:t>H</a:t>
                </a:r>
                <a:endParaRPr lang="cs-CZ" sz="3200" b="1" dirty="0"/>
              </a:p>
            </p:txBody>
          </p:sp>
          <p:cxnSp>
            <p:nvCxnSpPr>
              <p:cNvPr id="59" name="Přímá spojovací čára 58"/>
              <p:cNvCxnSpPr/>
              <p:nvPr/>
            </p:nvCxnSpPr>
            <p:spPr>
              <a:xfrm>
                <a:off x="6046714" y="5668021"/>
                <a:ext cx="226091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Elipsa 59"/>
              <p:cNvSpPr/>
              <p:nvPr/>
            </p:nvSpPr>
            <p:spPr>
              <a:xfrm>
                <a:off x="7017885" y="4429132"/>
                <a:ext cx="318575" cy="33463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1" name="Přímá spojovací čára 60"/>
              <p:cNvCxnSpPr>
                <a:stCxn id="60" idx="2"/>
                <a:endCxn id="54" idx="7"/>
              </p:cNvCxnSpPr>
              <p:nvPr/>
            </p:nvCxnSpPr>
            <p:spPr>
              <a:xfrm rot="10800000" flipV="1">
                <a:off x="6000061" y="4596450"/>
                <a:ext cx="1017825" cy="95325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římá spojovací čára 61"/>
              <p:cNvCxnSpPr>
                <a:stCxn id="60" idx="6"/>
                <a:endCxn id="53" idx="1"/>
              </p:cNvCxnSpPr>
              <p:nvPr/>
            </p:nvCxnSpPr>
            <p:spPr>
              <a:xfrm>
                <a:off x="7336460" y="4596451"/>
                <a:ext cx="1017824" cy="96777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ovéPole 62"/>
              <p:cNvSpPr txBox="1"/>
              <p:nvPr/>
            </p:nvSpPr>
            <p:spPr>
              <a:xfrm>
                <a:off x="6950308" y="4714884"/>
                <a:ext cx="5097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200" b="1" dirty="0" smtClean="0"/>
                  <a:t>N</a:t>
                </a:r>
                <a:endParaRPr lang="cs-CZ" sz="3200" b="1" dirty="0"/>
              </a:p>
            </p:txBody>
          </p:sp>
          <p:sp>
            <p:nvSpPr>
              <p:cNvPr id="65" name="Elipsa 64"/>
              <p:cNvSpPr/>
              <p:nvPr/>
            </p:nvSpPr>
            <p:spPr>
              <a:xfrm>
                <a:off x="7017885" y="3071810"/>
                <a:ext cx="318575" cy="3346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6" name="Přímá spojovací čára 65"/>
              <p:cNvCxnSpPr>
                <a:stCxn id="65" idx="4"/>
                <a:endCxn id="60" idx="0"/>
              </p:cNvCxnSpPr>
              <p:nvPr/>
            </p:nvCxnSpPr>
            <p:spPr>
              <a:xfrm rot="5400000">
                <a:off x="6665831" y="3917789"/>
                <a:ext cx="102268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ovací čára 68"/>
              <p:cNvCxnSpPr>
                <a:stCxn id="65" idx="5"/>
                <a:endCxn id="53" idx="0"/>
              </p:cNvCxnSpPr>
              <p:nvPr/>
            </p:nvCxnSpPr>
            <p:spPr>
              <a:xfrm rot="16200000" flipH="1">
                <a:off x="6799475" y="3847772"/>
                <a:ext cx="2157775" cy="117711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Přímá spojovací čára 69"/>
              <p:cNvCxnSpPr>
                <a:endCxn id="65" idx="3"/>
              </p:cNvCxnSpPr>
              <p:nvPr/>
            </p:nvCxnSpPr>
            <p:spPr>
              <a:xfrm rot="5400000" flipH="1" flipV="1">
                <a:off x="5425300" y="3861464"/>
                <a:ext cx="2143261" cy="113521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ovéPole 82"/>
            <p:cNvSpPr txBox="1"/>
            <p:nvPr/>
          </p:nvSpPr>
          <p:spPr>
            <a:xfrm>
              <a:off x="6929454" y="2857496"/>
              <a:ext cx="509720" cy="54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b="1" dirty="0" smtClean="0"/>
                <a:t>H</a:t>
              </a:r>
              <a:endParaRPr lang="cs-CZ" sz="3200" b="1" dirty="0"/>
            </a:p>
          </p:txBody>
        </p:sp>
      </p:grpSp>
      <p:sp>
        <p:nvSpPr>
          <p:cNvPr id="42" name="Zástupný symbol pro číslo snímku 41"/>
          <p:cNvSpPr>
            <a:spLocks noGrp="1"/>
          </p:cNvSpPr>
          <p:nvPr>
            <p:ph type="sldNum" sz="quarter" idx="12"/>
          </p:nvPr>
        </p:nvSpPr>
        <p:spPr>
          <a:xfrm>
            <a:off x="6786578" y="6286520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MOLEKULOVÁ 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FYZIKA A TERMIKA</a:t>
            </a:r>
            <a:endParaRPr lang="cs-CZ" sz="3400" dirty="0">
              <a:solidFill>
                <a:schemeClr val="bg2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733246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179388"/>
            <a:r>
              <a:rPr lang="cs-CZ" sz="2800" b="1" dirty="0" smtClean="0">
                <a:solidFill>
                  <a:srgbClr val="BA122A"/>
                </a:solidFill>
              </a:rPr>
              <a:t>METODY ZKOUMÁNÍ VLASTNOSTÍ LÁTEK</a:t>
            </a:r>
          </a:p>
          <a:p>
            <a:pPr marL="269875" indent="-179388"/>
            <a:endParaRPr lang="cs-CZ" sz="2800" b="1" dirty="0" smtClean="0">
              <a:solidFill>
                <a:srgbClr val="BA122A"/>
              </a:solidFill>
            </a:endParaRPr>
          </a:p>
          <a:p>
            <a:pPr marL="269875" indent="-179388"/>
            <a:r>
              <a:rPr lang="cs-CZ" sz="2800" b="1" dirty="0" smtClean="0">
                <a:solidFill>
                  <a:srgbClr val="BA122A"/>
                </a:solidFill>
              </a:rPr>
              <a:t>Termodynamická </a:t>
            </a:r>
            <a:r>
              <a:rPr lang="cs-CZ" sz="2800" b="1" dirty="0">
                <a:solidFill>
                  <a:srgbClr val="BA122A"/>
                </a:solidFill>
              </a:rPr>
              <a:t>metoda</a:t>
            </a:r>
            <a:r>
              <a:rPr lang="cs-CZ" sz="2800" dirty="0">
                <a:solidFill>
                  <a:srgbClr val="BA122A"/>
                </a:solidFill>
              </a:rPr>
              <a:t> </a:t>
            </a:r>
            <a:r>
              <a:rPr lang="cs-CZ" sz="2800" dirty="0" smtClean="0"/>
              <a:t>pozoruje </a:t>
            </a:r>
            <a:r>
              <a:rPr lang="cs-CZ" sz="2800" dirty="0"/>
              <a:t>a popisuje vlastnosti látek </a:t>
            </a:r>
            <a:r>
              <a:rPr lang="cs-CZ" sz="2800" dirty="0" smtClean="0"/>
              <a:t>z</a:t>
            </a:r>
            <a:r>
              <a:rPr lang="cs-CZ" sz="2800" dirty="0"/>
              <a:t> makroskopického hlediska</a:t>
            </a:r>
            <a:r>
              <a:rPr lang="cs-CZ" sz="2800" dirty="0" smtClean="0"/>
              <a:t>.</a:t>
            </a:r>
            <a:br>
              <a:rPr lang="cs-CZ" sz="2800" dirty="0" smtClean="0"/>
            </a:br>
            <a:endParaRPr lang="cs-CZ" sz="1000" dirty="0"/>
          </a:p>
          <a:p>
            <a:pPr marL="449263" lvl="0" indent="-269875">
              <a:buFont typeface="Arial" pitchFamily="34" charset="0"/>
              <a:buChar char="•"/>
            </a:pPr>
            <a:r>
              <a:rPr lang="cs-CZ" sz="2800" dirty="0"/>
              <a:t>pracuje s veličinami, které lze měřit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nebo </a:t>
            </a:r>
            <a:r>
              <a:rPr lang="cs-CZ" sz="2800" dirty="0"/>
              <a:t>z naměřených veličin </a:t>
            </a:r>
            <a:r>
              <a:rPr lang="cs-CZ" sz="2800" dirty="0" smtClean="0"/>
              <a:t>odvodit</a:t>
            </a:r>
          </a:p>
          <a:p>
            <a:pPr marL="449263" lvl="0" indent="-269875">
              <a:buFont typeface="Arial" pitchFamily="34" charset="0"/>
              <a:buChar char="•"/>
            </a:pPr>
            <a:r>
              <a:rPr lang="cs-CZ" sz="2800" dirty="0" smtClean="0"/>
              <a:t>využívá zákona zachování a přeměny energie</a:t>
            </a:r>
            <a:endParaRPr lang="cs-CZ" sz="2800" dirty="0"/>
          </a:p>
          <a:p>
            <a:pPr marL="449263" lvl="0" indent="-269875">
              <a:buFont typeface="Arial" pitchFamily="34" charset="0"/>
              <a:buChar char="•"/>
            </a:pPr>
            <a:r>
              <a:rPr lang="cs-CZ" sz="2800" dirty="0"/>
              <a:t>nebere v úvahu částicové složení </a:t>
            </a:r>
            <a:r>
              <a:rPr lang="cs-CZ" sz="2800" dirty="0" smtClean="0"/>
              <a:t>látek</a:t>
            </a:r>
          </a:p>
          <a:p>
            <a:pPr marL="269875" lvl="0" indent="-269875">
              <a:buFont typeface="Arial" pitchFamily="34" charset="0"/>
              <a:buChar char="•"/>
            </a:pPr>
            <a:endParaRPr lang="cs-CZ" sz="2800" dirty="0"/>
          </a:p>
          <a:p>
            <a:pPr marL="269875" indent="-179388"/>
            <a:r>
              <a:rPr lang="cs-CZ" sz="2800" b="1" dirty="0">
                <a:solidFill>
                  <a:srgbClr val="BA122A"/>
                </a:solidFill>
              </a:rPr>
              <a:t>Statistická metoda </a:t>
            </a:r>
            <a:r>
              <a:rPr lang="cs-CZ" sz="2800" dirty="0"/>
              <a:t>se zabývá strukturou</a:t>
            </a:r>
            <a:r>
              <a:rPr lang="cs-CZ" sz="2800" dirty="0" smtClean="0"/>
              <a:t>.</a:t>
            </a:r>
            <a:br>
              <a:rPr lang="cs-CZ" sz="2800" dirty="0" smtClean="0"/>
            </a:br>
            <a:endParaRPr lang="cs-CZ" sz="1000" dirty="0"/>
          </a:p>
          <a:p>
            <a:pPr marL="449263" lvl="0" indent="-269875">
              <a:buFont typeface="Arial" pitchFamily="34" charset="0"/>
              <a:buChar char="•"/>
            </a:pPr>
            <a:r>
              <a:rPr lang="cs-CZ" sz="2800" dirty="0"/>
              <a:t>zkoumá pohyb částic a jejich vzájemné </a:t>
            </a:r>
            <a:r>
              <a:rPr lang="cs-CZ" sz="2800" dirty="0" smtClean="0"/>
              <a:t>působení</a:t>
            </a:r>
            <a:endParaRPr lang="cs-CZ" sz="2800" dirty="0"/>
          </a:p>
          <a:p>
            <a:pPr marL="449263" lvl="0" indent="-269875">
              <a:buFont typeface="Arial" pitchFamily="34" charset="0"/>
              <a:buChar char="•"/>
            </a:pPr>
            <a:r>
              <a:rPr lang="cs-CZ" sz="2800" dirty="0"/>
              <a:t>zákony, ke kterým dospěje, mají statistický </a:t>
            </a:r>
            <a:r>
              <a:rPr lang="cs-CZ" sz="2800" dirty="0" smtClean="0"/>
              <a:t>charakter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29520" y="3000372"/>
            <a:ext cx="1285884" cy="1569660"/>
          </a:xfrm>
          <a:prstGeom prst="rect">
            <a:avLst/>
          </a:prstGeom>
          <a:solidFill>
            <a:srgbClr val="00A6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tlak</a:t>
            </a:r>
          </a:p>
          <a:p>
            <a:pPr algn="ctr"/>
            <a:r>
              <a:rPr lang="cs-CZ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teplota</a:t>
            </a:r>
          </a:p>
          <a:p>
            <a:pPr algn="ctr"/>
            <a:r>
              <a:rPr lang="cs-CZ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objem</a:t>
            </a:r>
          </a:p>
          <a:p>
            <a:pPr algn="ctr"/>
            <a:r>
              <a:rPr lang="cs-CZ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čas</a:t>
            </a:r>
            <a:endParaRPr lang="cs-CZ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429520" y="2857496"/>
            <a:ext cx="1285884" cy="1938992"/>
          </a:xfrm>
          <a:prstGeom prst="rect">
            <a:avLst/>
          </a:prstGeom>
          <a:solidFill>
            <a:srgbClr val="00A6A2"/>
          </a:solidFill>
        </p:spPr>
        <p:txBody>
          <a:bodyPr wrap="square" rtlCol="0">
            <a:spAutoFit/>
          </a:bodyPr>
          <a:lstStyle/>
          <a:p>
            <a:pPr algn="ctr"/>
            <a:endParaRPr lang="cs-CZ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cs-CZ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Které veličiny to jsou?</a:t>
            </a:r>
          </a:p>
          <a:p>
            <a:pPr algn="ctr"/>
            <a:endParaRPr lang="cs-CZ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004643"/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Skupenství</a:t>
            </a:r>
            <a:r>
              <a:rPr lang="cs-CZ" sz="2800" dirty="0" smtClean="0"/>
              <a:t> je konkrétní forma látky, charakterizovaná uspořádáním částic v látce a projevující se typickými vlastnostmi.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2000240"/>
            <a:ext cx="8643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cs-CZ" sz="2800" b="1" dirty="0" smtClean="0"/>
              <a:t>Plynná látka</a:t>
            </a:r>
          </a:p>
          <a:p>
            <a:pPr marL="514350" lvl="0" indent="-514350">
              <a:buFont typeface="+mj-lt"/>
              <a:buAutoNum type="alphaUcPeriod"/>
            </a:pPr>
            <a:endParaRPr lang="cs-CZ" sz="2800" dirty="0" smtClean="0"/>
          </a:p>
          <a:p>
            <a:r>
              <a:rPr lang="cs-CZ" sz="2800" b="1" dirty="0" smtClean="0"/>
              <a:t>Vlastnosti plynů</a:t>
            </a:r>
            <a:endParaRPr lang="cs-CZ" sz="2800" dirty="0" smtClean="0"/>
          </a:p>
          <a:p>
            <a:pPr marL="630238" lvl="0" indent="-360363">
              <a:buFont typeface="Arial" pitchFamily="34" charset="0"/>
              <a:buChar char="•"/>
            </a:pPr>
            <a:r>
              <a:rPr lang="cs-CZ" sz="2800" dirty="0" smtClean="0"/>
              <a:t>nemají stálý tvar ani objem, jsou stlačitelné </a:t>
            </a:r>
          </a:p>
          <a:p>
            <a:pPr marL="630238" lvl="0" indent="-360363">
              <a:buFont typeface="Arial" pitchFamily="34" charset="0"/>
              <a:buChar char="•"/>
            </a:pPr>
            <a:r>
              <a:rPr lang="cs-CZ" sz="2800" dirty="0" smtClean="0"/>
              <a:t>nemají volný povrch (hladinu) </a:t>
            </a:r>
          </a:p>
          <a:p>
            <a:pPr marL="630238" lvl="0" indent="-360363">
              <a:buFont typeface="Arial" pitchFamily="34" charset="0"/>
              <a:buChar char="•"/>
            </a:pPr>
            <a:r>
              <a:rPr lang="cs-CZ" sz="2800" dirty="0" smtClean="0"/>
              <a:t>vedou elektrický proud jen za určitých speciálních podmínek </a:t>
            </a:r>
          </a:p>
          <a:p>
            <a:pPr marL="630238" lvl="0" indent="-360363">
              <a:buFont typeface="Arial" pitchFamily="34" charset="0"/>
              <a:buChar char="•"/>
            </a:pPr>
            <a:r>
              <a:rPr lang="cs-CZ" sz="2800" dirty="0" smtClean="0"/>
              <a:t>teplo se v plynech může šířit prouděním </a:t>
            </a:r>
          </a:p>
          <a:p>
            <a:r>
              <a:rPr lang="cs-CZ" sz="2800" dirty="0" smtClean="0"/>
              <a:t>Výše zmíněná pravidla platí, pokud zanedbáme gravitaci </a:t>
            </a:r>
            <a:br>
              <a:rPr lang="cs-CZ" sz="2800" dirty="0" smtClean="0"/>
            </a:br>
            <a:r>
              <a:rPr lang="cs-CZ" sz="2800" dirty="0" smtClean="0"/>
              <a:t>(v malém měřítku lze).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2918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>
              <a:buFont typeface="Arial" pitchFamily="34" charset="0"/>
              <a:buChar char="•"/>
            </a:pPr>
            <a:r>
              <a:rPr lang="cs-CZ" sz="2800" dirty="0" smtClean="0"/>
              <a:t>pokud je plyn držen pohromadě gravitací,  </a:t>
            </a:r>
            <a:br>
              <a:rPr lang="cs-CZ" sz="2800" dirty="0" smtClean="0"/>
            </a:br>
            <a:r>
              <a:rPr lang="cs-CZ" sz="2800" dirty="0" smtClean="0"/>
              <a:t>tvoří tak atmosféru planety nebo planetu samotnou</a:t>
            </a:r>
          </a:p>
          <a:p>
            <a:pPr marL="269875" lvl="0" indent="-269875"/>
            <a:r>
              <a:rPr lang="cs-CZ" sz="2800" dirty="0" smtClean="0"/>
              <a:t>	</a:t>
            </a:r>
            <a:r>
              <a:rPr lang="cs-CZ" sz="2400" dirty="0" smtClean="0"/>
              <a:t>(Jupiter, Saturn, Uran, Neptun – plynní obři)</a:t>
            </a:r>
          </a:p>
          <a:p>
            <a:pPr marL="269875" lvl="0" indent="-269875">
              <a:buFont typeface="Arial" pitchFamily="34" charset="0"/>
              <a:buChar char="•"/>
            </a:pPr>
            <a:endParaRPr lang="cs-CZ" sz="2800" dirty="0" smtClean="0"/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 smtClean="0"/>
              <a:t>molekuly plynu se skládají z jednoho nebo několika atomů</a:t>
            </a:r>
          </a:p>
          <a:p>
            <a:pPr marL="269875" lvl="0" indent="-269875">
              <a:buFont typeface="Arial" pitchFamily="34" charset="0"/>
              <a:buChar char="•"/>
            </a:pPr>
            <a:endParaRPr lang="cs-CZ" sz="2800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cs-CZ" sz="2800" dirty="0" smtClean="0"/>
              <a:t>rozměry molekul jsou malé 0,07 nm</a:t>
            </a:r>
          </a:p>
          <a:p>
            <a:pPr marL="269875" indent="-269875">
              <a:buFont typeface="Arial" pitchFamily="34" charset="0"/>
              <a:buChar char="•"/>
            </a:pPr>
            <a:endParaRPr lang="cs-CZ" sz="2800" dirty="0" smtClean="0"/>
          </a:p>
          <a:p>
            <a:pPr marL="269875" indent="-269875">
              <a:buFont typeface="Arial" pitchFamily="34" charset="0"/>
              <a:buChar char="•"/>
            </a:pPr>
            <a:endParaRPr lang="cs-CZ" sz="2800" dirty="0" smtClean="0"/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 smtClean="0"/>
              <a:t>střední vzdálenost mezi molekulami je velká 3 nm</a:t>
            </a:r>
          </a:p>
          <a:p>
            <a:pPr marL="269875" lvl="0" indent="-269875">
              <a:buFont typeface="Arial" pitchFamily="34" charset="0"/>
              <a:buChar char="•"/>
            </a:pPr>
            <a:endParaRPr lang="cs-CZ" sz="2800" dirty="0" smtClean="0"/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 smtClean="0"/>
              <a:t>přitažlivé síly mezi molekulami jsou zanedbatelné</a:t>
            </a:r>
            <a:endParaRPr lang="cs-CZ" sz="2800" dirty="0"/>
          </a:p>
        </p:txBody>
      </p:sp>
      <p:sp>
        <p:nvSpPr>
          <p:cNvPr id="5" name="Elipsa 4"/>
          <p:cNvSpPr/>
          <p:nvPr/>
        </p:nvSpPr>
        <p:spPr>
          <a:xfrm>
            <a:off x="1000100" y="4080380"/>
            <a:ext cx="126000" cy="1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1142976" y="4143380"/>
            <a:ext cx="54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6572264" y="4080380"/>
            <a:ext cx="126000" cy="12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2918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>
              <a:buFont typeface="Arial" pitchFamily="34" charset="0"/>
              <a:buChar char="•"/>
            </a:pPr>
            <a:r>
              <a:rPr lang="cs-CZ" sz="2800" dirty="0" smtClean="0"/>
              <a:t>molekuly plynu vykonávají tepelný pohyb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 smtClean="0"/>
              <a:t>s rostoucí teplotou roste střední rychlost molekul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 smtClean="0"/>
              <a:t>srážka – molekuly se přiblíží </a:t>
            </a:r>
            <a:br>
              <a:rPr lang="cs-CZ" sz="2800" dirty="0" smtClean="0"/>
            </a:br>
            <a:r>
              <a:rPr lang="cs-CZ" sz="2800" dirty="0" smtClean="0"/>
              <a:t>a odpudivá síla změní směr a rychlost</a:t>
            </a:r>
          </a:p>
          <a:p>
            <a:pPr marL="269875" lvl="0" indent="-269875">
              <a:buFont typeface="Arial" pitchFamily="34" charset="0"/>
              <a:buChar char="•"/>
            </a:pPr>
            <a:endParaRPr lang="cs-CZ" sz="2800" dirty="0" smtClean="0"/>
          </a:p>
          <a:p>
            <a:pPr marL="269875" lvl="0" indent="-269875">
              <a:buFont typeface="Arial" pitchFamily="34" charset="0"/>
              <a:buChar char="•"/>
            </a:pPr>
            <a:endParaRPr lang="cs-CZ" sz="2800" dirty="0" smtClean="0"/>
          </a:p>
          <a:p>
            <a:pPr marL="269875" lvl="0" indent="-269875">
              <a:buFont typeface="Arial" pitchFamily="34" charset="0"/>
              <a:buChar char="•"/>
            </a:pPr>
            <a:endParaRPr lang="cs-CZ" sz="2800" dirty="0" smtClean="0"/>
          </a:p>
          <a:p>
            <a:pPr marL="269875" lvl="0" indent="-269875">
              <a:buFont typeface="Arial" pitchFamily="34" charset="0"/>
              <a:buChar char="•"/>
            </a:pPr>
            <a:endParaRPr lang="cs-CZ" sz="2800" dirty="0" smtClean="0"/>
          </a:p>
          <a:p>
            <a:pPr marL="269875" lvl="0" indent="-269875">
              <a:buFont typeface="Arial" pitchFamily="34" charset="0"/>
              <a:buChar char="•"/>
            </a:pPr>
            <a:endParaRPr lang="cs-CZ" sz="2800" dirty="0" smtClean="0"/>
          </a:p>
          <a:p>
            <a:pPr marL="269875" lvl="0" indent="-269875">
              <a:buFont typeface="Arial" pitchFamily="34" charset="0"/>
              <a:buChar char="•"/>
            </a:pPr>
            <a:endParaRPr lang="cs-CZ" sz="2800" dirty="0" smtClean="0"/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 smtClean="0"/>
              <a:t>mezi srážkami se pohybují rovnoměrně přímočaře</a:t>
            </a:r>
            <a:endParaRPr lang="cs-CZ" dirty="0" smtClean="0"/>
          </a:p>
          <a:p>
            <a:pPr marL="269875" indent="-269875">
              <a:buFont typeface="Arial" pitchFamily="34" charset="0"/>
              <a:buChar char="•"/>
            </a:pPr>
            <a:endParaRPr lang="cs-CZ" sz="2800" dirty="0"/>
          </a:p>
        </p:txBody>
      </p:sp>
      <p:sp>
        <p:nvSpPr>
          <p:cNvPr id="5" name="Elipsa 4"/>
          <p:cNvSpPr/>
          <p:nvPr/>
        </p:nvSpPr>
        <p:spPr>
          <a:xfrm>
            <a:off x="747680" y="378142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8462984" y="4424368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6763E-6 L 0.41389 -0.01526 L 0.6684 -0.29803 " pathEditMode="relative" rAng="0" ptsTypes="AAA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00" y="-14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254 L -0.40694 -0.06289 L -0.57622 0.28833 " pathEditMode="relative" rAng="0" ptsTypes="AAA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animBg="1"/>
      <p:bldP spid="5" grpId="1" uiExpand="1" animBg="1"/>
      <p:bldP spid="5" grpId="2" animBg="1"/>
      <p:bldP spid="6" grpId="0" uiExpand="1" animBg="1"/>
      <p:bldP spid="6" grpId="1" uiExpand="1" animBg="1"/>
      <p:bldP spid="6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2918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/>
            <a:endParaRPr lang="cs-CZ" sz="2800" dirty="0" smtClean="0"/>
          </a:p>
          <a:p>
            <a:pPr marL="269875" lvl="0" indent="-269875"/>
            <a:r>
              <a:rPr lang="cs-CZ" sz="2800" dirty="0" smtClean="0"/>
              <a:t>Celková vnitřní kinetická energie soustavy molekul plynu </a:t>
            </a:r>
            <a:br>
              <a:rPr lang="cs-CZ" sz="2800" dirty="0" smtClean="0"/>
            </a:br>
            <a:r>
              <a:rPr lang="cs-CZ" sz="2800" dirty="0" smtClean="0"/>
              <a:t>se rovná součtu:</a:t>
            </a:r>
          </a:p>
          <a:p>
            <a:pPr marL="269875" lvl="0" indent="-269875"/>
            <a:endParaRPr lang="cs-CZ" sz="2800" dirty="0" smtClean="0"/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 err="1" smtClean="0"/>
              <a:t>E</a:t>
            </a:r>
            <a:r>
              <a:rPr lang="cs-CZ" sz="2800" baseline="-25000" dirty="0" err="1" smtClean="0"/>
              <a:t>k</a:t>
            </a:r>
            <a:r>
              <a:rPr lang="cs-CZ" sz="2800" dirty="0" smtClean="0"/>
              <a:t> molekul konajících neuspořádaný posuvný pohyb,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 err="1" smtClean="0"/>
              <a:t>E</a:t>
            </a:r>
            <a:r>
              <a:rPr lang="cs-CZ" sz="2800" baseline="-25000" dirty="0" err="1" smtClean="0"/>
              <a:t>k</a:t>
            </a:r>
            <a:r>
              <a:rPr lang="cs-CZ" sz="2800" baseline="-25000" dirty="0" smtClean="0"/>
              <a:t> </a:t>
            </a:r>
            <a:r>
              <a:rPr lang="cs-CZ" sz="2800" dirty="0" smtClean="0"/>
              <a:t>molekul konajících rotační pohyb,</a:t>
            </a:r>
          </a:p>
          <a:p>
            <a:pPr marL="269875" lvl="0" indent="-269875">
              <a:buFont typeface="Arial" pitchFamily="34" charset="0"/>
              <a:buChar char="•"/>
            </a:pPr>
            <a:r>
              <a:rPr lang="cs-CZ" sz="2800" dirty="0" err="1" smtClean="0"/>
              <a:t>E</a:t>
            </a:r>
            <a:r>
              <a:rPr lang="cs-CZ" sz="2800" baseline="-25000" dirty="0" err="1" smtClean="0"/>
              <a:t>k</a:t>
            </a:r>
            <a:r>
              <a:rPr lang="cs-CZ" sz="2800" dirty="0" smtClean="0"/>
              <a:t> kmitavého pohybu atomů uvnitř molekul.</a:t>
            </a:r>
          </a:p>
          <a:p>
            <a:pPr marL="269875" lvl="0" indent="-269875"/>
            <a:endParaRPr lang="cs-CZ" sz="2800" dirty="0" smtClean="0"/>
          </a:p>
          <a:p>
            <a:pPr marL="269875" indent="-269875" algn="ctr"/>
            <a:r>
              <a:rPr lang="cs-CZ" sz="2800" b="1" dirty="0" smtClean="0"/>
              <a:t>Celková vnitřní potenciální energie (</a:t>
            </a:r>
            <a:r>
              <a:rPr lang="cs-CZ" sz="2800" b="1" dirty="0" err="1" smtClean="0"/>
              <a:t>E</a:t>
            </a:r>
            <a:r>
              <a:rPr lang="cs-CZ" sz="2800" b="1" baseline="-25000" dirty="0" err="1" smtClean="0"/>
              <a:t>p</a:t>
            </a:r>
            <a:r>
              <a:rPr lang="cs-CZ" sz="2800" b="1" dirty="0" smtClean="0"/>
              <a:t>) </a:t>
            </a:r>
            <a:br>
              <a:rPr lang="cs-CZ" sz="2800" b="1" dirty="0" smtClean="0"/>
            </a:br>
            <a:r>
              <a:rPr lang="cs-CZ" sz="2800" b="1" dirty="0" smtClean="0"/>
              <a:t>soustavy molekul plynu</a:t>
            </a:r>
            <a:r>
              <a:rPr lang="cs-CZ" sz="2800" b="1" dirty="0" smtClean="0">
                <a:solidFill>
                  <a:srgbClr val="BA122A"/>
                </a:solidFill>
              </a:rPr>
              <a:t> </a:t>
            </a:r>
            <a:r>
              <a:rPr lang="cs-CZ" sz="2800" b="1" dirty="0" smtClean="0"/>
              <a:t>je </a:t>
            </a:r>
            <a:r>
              <a:rPr lang="cs-CZ" sz="2800" b="1" dirty="0" smtClean="0">
                <a:solidFill>
                  <a:srgbClr val="BA122A"/>
                </a:solidFill>
              </a:rPr>
              <a:t>podstatně menší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než celková kinetická energie (</a:t>
            </a:r>
            <a:r>
              <a:rPr lang="cs-CZ" sz="2800" b="1" dirty="0" err="1" smtClean="0"/>
              <a:t>E</a:t>
            </a:r>
            <a:r>
              <a:rPr lang="cs-CZ" sz="2800" b="1" baseline="-25000" dirty="0" err="1" smtClean="0"/>
              <a:t>k</a:t>
            </a:r>
            <a:r>
              <a:rPr lang="cs-CZ" sz="2800" b="1" dirty="0" smtClean="0"/>
              <a:t> ) </a:t>
            </a:r>
            <a:br>
              <a:rPr lang="cs-CZ" sz="2800" b="1" dirty="0" smtClean="0"/>
            </a:br>
            <a:r>
              <a:rPr lang="cs-CZ" sz="2800" b="1" dirty="0" smtClean="0"/>
              <a:t>částic téhož plynu stejné hmotnosti.</a:t>
            </a:r>
            <a:endParaRPr lang="cs-CZ" sz="2800" dirty="0" smtClean="0"/>
          </a:p>
          <a:p>
            <a:pPr marL="269875" indent="-269875">
              <a:buFont typeface="Arial" pitchFamily="34" charset="0"/>
              <a:buChar char="•"/>
            </a:pPr>
            <a:endParaRPr lang="cs-CZ" sz="28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5720" y="642918"/>
            <a:ext cx="864399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lphaUcPeriod" startAt="2"/>
            </a:pPr>
            <a:r>
              <a:rPr lang="cs-CZ" sz="2800" b="1" dirty="0" smtClean="0"/>
              <a:t>Kapalná látka</a:t>
            </a:r>
          </a:p>
          <a:p>
            <a:pPr marL="514350" lvl="0" indent="-514350">
              <a:buFont typeface="+mj-lt"/>
              <a:buAutoNum type="alphaUcPeriod" startAt="2"/>
            </a:pPr>
            <a:endParaRPr lang="cs-CZ" sz="2800" dirty="0" smtClean="0"/>
          </a:p>
          <a:p>
            <a:r>
              <a:rPr lang="cs-CZ" sz="2800" b="1" dirty="0" smtClean="0"/>
              <a:t>Vlastnosti kapalin</a:t>
            </a:r>
            <a:endParaRPr lang="cs-CZ" sz="2800" dirty="0" smtClean="0"/>
          </a:p>
          <a:p>
            <a:pPr marL="360363" lvl="0" indent="-360363">
              <a:buFont typeface="Arial" pitchFamily="34" charset="0"/>
              <a:buChar char="•"/>
            </a:pPr>
            <a:r>
              <a:rPr lang="cs-CZ" sz="2800" dirty="0" smtClean="0"/>
              <a:t>tvar odpovídá tvaru nádoby </a:t>
            </a:r>
          </a:p>
          <a:p>
            <a:pPr marL="360363" lvl="0" indent="-360363">
              <a:buFont typeface="Arial" pitchFamily="34" charset="0"/>
              <a:buChar char="•"/>
            </a:pPr>
            <a:r>
              <a:rPr lang="cs-CZ" sz="2800" dirty="0" smtClean="0"/>
              <a:t>kapalná tělesa mají vlastní </a:t>
            </a:r>
            <a:br>
              <a:rPr lang="cs-CZ" sz="2800" dirty="0" smtClean="0"/>
            </a:br>
            <a:r>
              <a:rPr lang="cs-CZ" sz="2800" dirty="0" smtClean="0"/>
              <a:t>objem </a:t>
            </a:r>
          </a:p>
          <a:p>
            <a:pPr marL="360363" lvl="0" indent="-360363">
              <a:buFont typeface="Arial" pitchFamily="34" charset="0"/>
              <a:buChar char="•"/>
            </a:pPr>
            <a:r>
              <a:rPr lang="cs-CZ" sz="2800" dirty="0" smtClean="0"/>
              <a:t>mají volný povrch (hladinu) </a:t>
            </a:r>
          </a:p>
          <a:p>
            <a:pPr marL="360363" lvl="0" indent="-360363">
              <a:buFont typeface="Arial" pitchFamily="34" charset="0"/>
              <a:buChar char="•"/>
            </a:pPr>
            <a:r>
              <a:rPr lang="cs-CZ" sz="2800" dirty="0" smtClean="0"/>
              <a:t>kapaliny tvoří kapky </a:t>
            </a:r>
            <a:br>
              <a:rPr lang="cs-CZ" sz="2800" dirty="0" smtClean="0"/>
            </a:br>
            <a:r>
              <a:rPr lang="cs-CZ" sz="2800" dirty="0" smtClean="0"/>
              <a:t>(díky slabým přitažlivým silám mezi částicemi) </a:t>
            </a:r>
          </a:p>
          <a:p>
            <a:pPr marL="360363" lvl="0" indent="-360363">
              <a:buFont typeface="Arial" pitchFamily="34" charset="0"/>
              <a:buChar char="•"/>
            </a:pPr>
            <a:r>
              <a:rPr lang="cs-CZ" sz="2800" dirty="0" smtClean="0"/>
              <a:t>jsou těžko stlačitelné </a:t>
            </a:r>
          </a:p>
          <a:p>
            <a:pPr marL="360363" lvl="0" indent="-360363">
              <a:buFont typeface="Arial" pitchFamily="34" charset="0"/>
              <a:buChar char="•"/>
            </a:pPr>
            <a:r>
              <a:rPr lang="cs-CZ" sz="2800" dirty="0" smtClean="0"/>
              <a:t>vodičem elektrického proudu ve vodivých kapalinách jsou ionty </a:t>
            </a:r>
          </a:p>
          <a:p>
            <a:pPr marL="360363" lvl="0" indent="-360363">
              <a:buFont typeface="Arial" pitchFamily="34" charset="0"/>
              <a:buChar char="•"/>
            </a:pPr>
            <a:r>
              <a:rPr lang="cs-CZ" sz="2800" dirty="0" smtClean="0"/>
              <a:t>teplo se v kapalinách může šířit prouděním </a:t>
            </a: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 l="56436" t="17162" b="10230"/>
          <a:stretch>
            <a:fillRect/>
          </a:stretch>
        </p:blipFill>
        <p:spPr bwMode="auto">
          <a:xfrm rot="5400000">
            <a:off x="5325445" y="185250"/>
            <a:ext cx="3391298" cy="423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467616" y="4062416"/>
            <a:ext cx="167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13 - kapky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857232"/>
            <a:ext cx="8929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0" indent="-261938">
              <a:buFont typeface="Arial" pitchFamily="34" charset="0"/>
              <a:buChar char="•"/>
            </a:pPr>
            <a:r>
              <a:rPr lang="cs-CZ" sz="3200" dirty="0" smtClean="0"/>
              <a:t>Přitažlivé molekulové síly </a:t>
            </a:r>
            <a:br>
              <a:rPr lang="cs-CZ" sz="3200" dirty="0" smtClean="0"/>
            </a:br>
            <a:r>
              <a:rPr lang="cs-CZ" sz="3200" dirty="0" smtClean="0"/>
              <a:t>mají krátký dosah.</a:t>
            </a:r>
          </a:p>
          <a:p>
            <a:pPr marL="261938" lvl="0" indent="-261938">
              <a:buFont typeface="Arial" pitchFamily="34" charset="0"/>
              <a:buChar char="•"/>
            </a:pPr>
            <a:endParaRPr lang="cs-CZ" sz="3200" dirty="0" smtClean="0"/>
          </a:p>
          <a:p>
            <a:pPr marL="261938" lvl="0" indent="-261938">
              <a:buFont typeface="Arial" pitchFamily="34" charset="0"/>
              <a:buChar char="•"/>
            </a:pPr>
            <a:r>
              <a:rPr lang="cs-CZ" sz="3200" dirty="0" smtClean="0"/>
              <a:t>Oblast dosahu molekulového </a:t>
            </a:r>
            <a:br>
              <a:rPr lang="cs-CZ" sz="3200" dirty="0" smtClean="0"/>
            </a:br>
            <a:r>
              <a:rPr lang="cs-CZ" sz="3200" dirty="0" smtClean="0"/>
              <a:t>působení jedné molekuly </a:t>
            </a:r>
            <a:br>
              <a:rPr lang="cs-CZ" sz="3200" dirty="0" smtClean="0"/>
            </a:br>
            <a:r>
              <a:rPr lang="cs-CZ" sz="3200" dirty="0" smtClean="0"/>
              <a:t>lze vymezit koulí o určitém </a:t>
            </a:r>
            <a:br>
              <a:rPr lang="cs-CZ" sz="3200" dirty="0" smtClean="0"/>
            </a:br>
            <a:r>
              <a:rPr lang="cs-CZ" sz="3200" dirty="0" smtClean="0"/>
              <a:t>poloměru, opsanou kolem vybrané molekuly.</a:t>
            </a:r>
          </a:p>
          <a:p>
            <a:pPr marL="261938" lvl="0" indent="-261938"/>
            <a:endParaRPr lang="cs-CZ" sz="3200" dirty="0" smtClean="0"/>
          </a:p>
          <a:p>
            <a:pPr marL="261938" lvl="0" indent="-261938"/>
            <a:r>
              <a:rPr lang="cs-CZ" sz="3200" dirty="0" smtClean="0"/>
              <a:t>tzv.: sféra molekulového působení </a:t>
            </a:r>
          </a:p>
        </p:txBody>
      </p:sp>
      <p:sp>
        <p:nvSpPr>
          <p:cNvPr id="12" name="Elipsa 11"/>
          <p:cNvSpPr/>
          <p:nvPr/>
        </p:nvSpPr>
        <p:spPr>
          <a:xfrm>
            <a:off x="6429388" y="857232"/>
            <a:ext cx="1714512" cy="171451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7160644" y="158848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857232"/>
            <a:ext cx="89297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0" indent="-261938">
              <a:buFont typeface="Arial" pitchFamily="34" charset="0"/>
              <a:buChar char="•"/>
            </a:pPr>
            <a:r>
              <a:rPr lang="cs-CZ" sz="3200" dirty="0" smtClean="0"/>
              <a:t>Na vybranou molekulu </a:t>
            </a:r>
            <a:br>
              <a:rPr lang="cs-CZ" sz="3200" dirty="0" smtClean="0"/>
            </a:br>
            <a:r>
              <a:rPr lang="cs-CZ" sz="3200" dirty="0" smtClean="0"/>
              <a:t>kapaliny působí pouze</a:t>
            </a:r>
            <a:br>
              <a:rPr lang="cs-CZ" sz="3200" dirty="0" smtClean="0"/>
            </a:br>
            <a:r>
              <a:rPr lang="cs-CZ" sz="3200" dirty="0" smtClean="0"/>
              <a:t>molekuly z jejího blízkého okolí. </a:t>
            </a:r>
          </a:p>
          <a:p>
            <a:pPr marL="261938" lvl="0" indent="-261938">
              <a:buFont typeface="Arial" pitchFamily="34" charset="0"/>
              <a:buChar char="•"/>
            </a:pPr>
            <a:endParaRPr lang="cs-CZ" sz="3200" dirty="0" smtClean="0"/>
          </a:p>
          <a:p>
            <a:pPr marL="261938" lvl="0" indent="-261938">
              <a:buFont typeface="Arial" pitchFamily="34" charset="0"/>
              <a:buChar char="•"/>
            </a:pPr>
            <a:r>
              <a:rPr lang="cs-CZ" sz="3200" dirty="0" smtClean="0"/>
              <a:t>Silové působení molekul, které se nachází mimo tuto sféru, na vybranou molekulu můžeme zanedbat. </a:t>
            </a:r>
          </a:p>
          <a:p>
            <a:pPr marL="261938" lvl="0" indent="-261938">
              <a:buFont typeface="Arial" pitchFamily="34" charset="0"/>
              <a:buChar char="•"/>
            </a:pPr>
            <a:endParaRPr lang="cs-CZ" sz="3200" dirty="0" smtClean="0"/>
          </a:p>
          <a:p>
            <a:pPr marL="261938" lvl="0" indent="-261938" algn="ctr"/>
            <a:r>
              <a:rPr lang="cs-CZ" sz="3200" dirty="0" smtClean="0"/>
              <a:t>   Důsledkem jsou kapilární jevy na rozhraní kapaliny </a:t>
            </a:r>
            <a:br>
              <a:rPr lang="cs-CZ" sz="3200" dirty="0" smtClean="0"/>
            </a:br>
            <a:r>
              <a:rPr lang="cs-CZ" sz="3200" dirty="0" smtClean="0"/>
              <a:t>a pevné látky.</a:t>
            </a:r>
          </a:p>
        </p:txBody>
      </p:sp>
      <p:sp>
        <p:nvSpPr>
          <p:cNvPr id="12" name="Elipsa 11"/>
          <p:cNvSpPr/>
          <p:nvPr/>
        </p:nvSpPr>
        <p:spPr>
          <a:xfrm>
            <a:off x="6429388" y="857232"/>
            <a:ext cx="1714512" cy="171451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7160644" y="158848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6000760" y="100010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6072198" y="192880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8358214" y="100010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8358214" y="207167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7786710" y="135729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7429520" y="221455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6786578" y="114298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6715140" y="192880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5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2918"/>
            <a:ext cx="8929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0" indent="-261938">
              <a:buFont typeface="Arial" pitchFamily="34" charset="0"/>
              <a:buChar char="•"/>
            </a:pPr>
            <a:r>
              <a:rPr lang="cs-CZ" sz="2800" dirty="0" smtClean="0"/>
              <a:t>Molekula je vázaná v silovém poli </a:t>
            </a:r>
            <a:br>
              <a:rPr lang="cs-CZ" sz="2800" dirty="0" smtClean="0"/>
            </a:br>
            <a:r>
              <a:rPr lang="cs-CZ" sz="2800" dirty="0" smtClean="0"/>
              <a:t>okolních molekul a kmitá </a:t>
            </a:r>
            <a:br>
              <a:rPr lang="cs-CZ" sz="2800" dirty="0" smtClean="0"/>
            </a:br>
            <a:r>
              <a:rPr lang="cs-CZ" sz="2800" dirty="0" smtClean="0"/>
              <a:t>kolem rovnovážné polohy, </a:t>
            </a:r>
            <a:br>
              <a:rPr lang="cs-CZ" sz="2800" dirty="0" smtClean="0"/>
            </a:br>
            <a:r>
              <a:rPr lang="cs-CZ" sz="2800" dirty="0" smtClean="0"/>
              <a:t>která se s časem mění.</a:t>
            </a:r>
            <a:br>
              <a:rPr lang="cs-CZ" sz="2800" dirty="0" smtClean="0"/>
            </a:br>
            <a:endParaRPr lang="cs-CZ" sz="2800" dirty="0" smtClean="0"/>
          </a:p>
          <a:p>
            <a:pPr marL="261938" lvl="0" indent="-261938">
              <a:buFont typeface="Arial" pitchFamily="34" charset="0"/>
              <a:buChar char="•"/>
            </a:pPr>
            <a:endParaRPr lang="cs-CZ" sz="2800" dirty="0" smtClean="0"/>
          </a:p>
          <a:p>
            <a:pPr marL="261938" lvl="0" indent="-261938">
              <a:buFont typeface="Arial" pitchFamily="34" charset="0"/>
              <a:buChar char="•"/>
            </a:pPr>
            <a:endParaRPr lang="cs-CZ" sz="2800" dirty="0" smtClean="0"/>
          </a:p>
          <a:p>
            <a:pPr marL="261938" lvl="0" indent="-261938">
              <a:buFont typeface="Arial" pitchFamily="34" charset="0"/>
              <a:buChar char="•"/>
            </a:pPr>
            <a:endParaRPr lang="cs-CZ" sz="2800" dirty="0" smtClean="0"/>
          </a:p>
        </p:txBody>
      </p:sp>
      <p:sp>
        <p:nvSpPr>
          <p:cNvPr id="12" name="Elipsa 11"/>
          <p:cNvSpPr/>
          <p:nvPr/>
        </p:nvSpPr>
        <p:spPr>
          <a:xfrm>
            <a:off x="6429388" y="857232"/>
            <a:ext cx="1714512" cy="171451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7160644" y="158848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6000760" y="100010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6072198" y="192880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8358214" y="100010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8358214" y="207167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7786710" y="135729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7429520" y="221455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6786578" y="114298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6715140" y="192880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267 0.04439 L -0.01892 -0.01249 L -0.05712 0.03607 L -0.00156 0.0911 L 0.02066 0.0615 L -0.00156 -0.00416 L -0.03958 0.0615 L -0.01111 -0.00625 L 0.00799 0.08878 L -0.02691 0.03815 L 0.0033 0.01711 C -0.01319 0.00647 -0.02899 -0.00625 -0.046 -0.0148 C -0.05521 -0.01942 -0.0408 -0.00416 -0.03958 -0.00208 C -0.02951 0.01664 -0.04028 0.00162 -0.03003 0.01479 C -0.02274 0.03468 -0.02378 0.0467 -0.03333 0.06566 C -0.03628 0.07144 -0.04236 0.07329 -0.046 0.07838 C -0.04653 0.08046 -0.04757 0.08462 -0.04757 0.08485 L -0.046 0.0719 L 0.02865 0.03607 L 0.00799 0.09526 L -0.01423 2.89017E-6 L -0.03802 0.04023 L 0.02066 0.02959 L 0.01597 0.09734 L -2.22222E-6 2.89017E-6 " pathEditMode="relative" rAng="0" ptsTypes="AAAAAAAAAAffffffAAAAAAA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60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267 0.04439 L -0.01892 -0.01249 L -0.05712 0.03607 L -0.00156 0.0911 L 0.02066 0.0615 L -0.00156 -0.00416 L -0.03958 0.0615 L -0.01111 -0.00625 L 0.00799 0.08878 L -0.02691 0.03815 L 0.0033 0.01711 C -0.01319 0.00647 -0.02899 -0.00625 -0.046 -0.0148 C -0.05521 -0.01942 -0.0408 -0.00416 -0.03958 -0.00208 C -0.02951 0.01664 -0.04028 0.00162 -0.03003 0.01479 C -0.02274 0.03468 -0.02378 0.0467 -0.03333 0.06566 C -0.03628 0.07144 -0.04236 0.07329 -0.046 0.07838 C -0.04653 0.08046 -0.04757 0.08462 -0.04757 0.08485 L -0.046 0.0719 L 0.02865 0.03607 L 0.00799 0.09526 L -0.01423 3.00578E-6 L -0.03802 0.04023 L 0.02066 0.02959 L 0.01597 0.09734 L -2.22222E-6 3.00578E-6 " pathEditMode="relative" rAng="0" ptsTypes="AAAAAAAAAAffffffAAAA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60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267 0.04439 L -0.01892 -0.01249 L -0.05712 0.03607 L -0.00156 0.09109 L 0.02066 0.0615 L -0.00156 -0.00417 L -0.03958 0.0615 L -0.01111 -0.00625 L 0.00799 0.08878 L -0.02691 0.03815 L 0.0033 0.01711 C -0.01319 0.00647 -0.02899 -0.00625 -0.046 -0.0148 C -0.05521 -0.01943 -0.0408 -0.00417 -0.03958 -0.00208 C -0.02951 0.01664 -0.04028 0.00161 -0.03003 0.01479 C -0.02274 0.03468 -0.02378 0.0467 -0.03333 0.06566 C -0.03628 0.07144 -0.04236 0.07329 -0.046 0.07838 C -0.04653 0.08046 -0.04757 0.08462 -0.04757 0.08485 L -0.046 0.0719 L 0.02865 0.03607 L 0.00799 0.09526 L -0.01423 3.64162E-6 L -0.03802 0.04023 L 0.02066 0.02959 L 0.01597 0.09734 L -2.22222E-6 3.64162E-6 " pathEditMode="relative" rAng="0" ptsTypes="AAAAAAAAAAffffff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600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267 0.04439 L -0.01892 -0.01249 L -0.05712 0.03607 L -0.00156 0.0911 L 0.02066 0.0615 L -0.00156 -0.00416 L -0.03958 0.0615 L -0.01111 -0.00625 L 0.00799 0.08878 L -0.02691 0.03815 L 0.0033 0.01711 C -0.01319 0.00647 -0.02899 -0.00625 -0.04601 -0.0148 C -0.05521 -0.01942 -0.0408 -0.00416 -0.03958 -0.00208 C -0.02951 0.01664 -0.04028 0.00162 -0.03003 0.01479 C -0.02274 0.03468 -0.02378 0.0467 -0.03333 0.06566 C -0.03628 0.07144 -0.04236 0.07329 -0.04601 0.07838 C -0.04653 0.08046 -0.04757 0.08462 -0.04757 0.08485 L -0.04601 0.0719 L 0.02865 0.03607 L 0.00799 0.09526 L -0.01424 3.00578E-6 L -0.03802 0.04023 L 0.02066 0.02959 L 0.01597 0.09734 L 2.77778E-7 3.00578E-6 " pathEditMode="relative" rAng="0" ptsTypes="AAAAAAAAAAffffffAAAAAAA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60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00955 -0.03375 L -0.04914 0.00856 L 0.01909 -0.01479 L 0 0.0444 L -0.0158 0.02544 L 0.02378 0.00648 L 0.00468 -0.03583 L 0.02534 -0.03375 L -0.02379 0.00856 L 0.02864 0.00856 L -0.01424 0.01919 L 0.00468 -0.02312 L 0.00642 0.02336 L 0.04132 -0.02312 L -0.01424 0.00209 L -0.01112 0.04232 L -0.02223 0.0044 L 0.03802 -0.03375 L 0.00312 -0.03791 L 0.01423 0.01919 L 0.03802 0.0044 L -0.02223 -0.00624 L -0.00799 -0.02959 L 0 0 Z " pathEditMode="relative" ptsTypes="AAAAAAAAAAAAAAAAAAAAAAA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00955 -0.03375 L -0.04914 0.00856 L 0.01909 -0.01479 L 0 0.0444 L -0.0158 0.02544 L 0.02378 0.00648 L 0.00468 -0.03583 L 0.02534 -0.03375 L -0.02379 0.00856 L 0.02864 0.00856 L -0.01424 0.01919 L 0.00468 -0.02312 L 0.00642 0.02336 L 0.04132 -0.02312 L -0.01424 0.00209 L -0.01112 0.04232 L -0.02223 0.0044 L 0.03802 -0.03375 L 0.00312 -0.03791 L 0.01423 0.01919 L 0.03802 0.0044 L -0.02223 -0.00624 L -0.00799 -0.02959 L 0 0 Z " pathEditMode="relative" ptsTypes="AAAAAAAAAAAAAAAAAAAAAAA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00955 -0.03375 L -0.04914 0.00856 L 0.01909 -0.01479 L 0 0.0444 L -0.0158 0.02544 L 0.02378 0.00648 L 0.00468 -0.03583 L 0.02534 -0.03375 L -0.02379 0.00856 L 0.02864 0.00856 L -0.01424 0.01919 L 0.00468 -0.02312 L 0.00642 0.02336 L 0.04132 -0.02312 L -0.01424 0.00209 L -0.01112 0.04232 L -0.02223 0.0044 L 0.03802 -0.03375 L 0.00312 -0.03791 L 0.01423 0.01919 L 0.03802 0.0044 L -0.02223 -0.00624 L -0.00799 -0.02959 L 0 0 Z " pathEditMode="relative" ptsTypes="AAAAAAAAAAAAAAAAAAAAAAA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00955 -0.03375 L -0.04914 0.00856 L 0.01909 -0.01479 L 0 0.0444 L -0.0158 0.02544 L 0.02378 0.00648 L 0.00468 -0.03583 L 0.02534 -0.03375 L -0.02379 0.00856 L 0.02864 0.00856 L -0.01424 0.01919 L 0.00468 -0.02312 L 0.00642 0.02336 L 0.04132 -0.02312 L -0.01424 0.00209 L -0.01112 0.04232 L -0.02223 0.0044 L 0.03802 -0.03375 L 0.00312 -0.03791 L 0.01423 0.01919 L 0.03802 0.0044 L -0.02223 -0.00624 L -0.00799 -0.02959 L 0 0 Z " pathEditMode="relative" ptsTypes="AAAAAAAAAAAAAAAAAAAAAAA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00955 -0.03375 L -0.04914 0.00856 L 0.01909 -0.01479 L 0 0.0444 L -0.0158 0.02544 L 0.02378 0.00648 L 0.00468 -0.03583 L 0.02534 -0.03375 L -0.02379 0.00856 L 0.02864 0.00856 L -0.01424 0.01919 L 0.00468 -0.02312 L 0.00642 0.02336 L 0.04132 -0.02312 L -0.01424 0.00209 L -0.01112 0.04232 L -0.02223 0.0044 L 0.03802 -0.03375 L 0.00312 -0.03791 L 0.01423 0.01919 L 0.03802 0.0044 L -0.02223 -0.00624 L -0.00799 -0.02959 L 0 0 Z " pathEditMode="relative" ptsTypes="AAAAAAAAAAAAAAAAAAAAAAA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2918"/>
            <a:ext cx="892971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lvl="0" indent="-261938">
              <a:buFont typeface="Arial" pitchFamily="34" charset="0"/>
              <a:buChar char="•"/>
            </a:pPr>
            <a:r>
              <a:rPr lang="cs-CZ" sz="2800" dirty="0" smtClean="0"/>
              <a:t>Molekula je vázaná v silovém poli </a:t>
            </a:r>
            <a:br>
              <a:rPr lang="cs-CZ" sz="2800" dirty="0" smtClean="0"/>
            </a:br>
            <a:r>
              <a:rPr lang="cs-CZ" sz="2800" dirty="0" smtClean="0"/>
              <a:t>okolních molekul a kmitá </a:t>
            </a:r>
            <a:br>
              <a:rPr lang="cs-CZ" sz="2800" dirty="0" smtClean="0"/>
            </a:br>
            <a:r>
              <a:rPr lang="cs-CZ" sz="2800" dirty="0" smtClean="0"/>
              <a:t>kolem rovnovážné polohy, </a:t>
            </a:r>
            <a:br>
              <a:rPr lang="cs-CZ" sz="2800" dirty="0" smtClean="0"/>
            </a:br>
            <a:r>
              <a:rPr lang="cs-CZ" sz="2800" dirty="0" smtClean="0"/>
              <a:t>která se s časem mění.</a:t>
            </a:r>
            <a:br>
              <a:rPr lang="cs-CZ" sz="2800" dirty="0" smtClean="0"/>
            </a:br>
            <a:endParaRPr lang="cs-CZ" sz="2800" dirty="0" smtClean="0"/>
          </a:p>
          <a:p>
            <a:pPr marL="261938" lvl="0" indent="-261938">
              <a:buFont typeface="Arial" pitchFamily="34" charset="0"/>
              <a:buChar char="•"/>
            </a:pPr>
            <a:r>
              <a:rPr lang="cs-CZ" sz="2800" dirty="0" smtClean="0"/>
              <a:t>Může si vyměnit místo se sousední molekulou…</a:t>
            </a:r>
          </a:p>
          <a:p>
            <a:pPr marL="261938" lvl="0" indent="-261938">
              <a:buFont typeface="Arial" pitchFamily="34" charset="0"/>
              <a:buChar char="•"/>
            </a:pPr>
            <a:endParaRPr lang="cs-CZ" sz="2800" dirty="0" smtClean="0"/>
          </a:p>
          <a:p>
            <a:pPr marL="261938" lvl="0" indent="-261938">
              <a:buFont typeface="Arial" pitchFamily="34" charset="0"/>
              <a:buChar char="•"/>
            </a:pPr>
            <a:r>
              <a:rPr lang="cs-CZ" sz="2800" dirty="0" smtClean="0"/>
              <a:t>Působí-li na kapalinu vnější síla, posunují se molekuly ve směru působící síly.</a:t>
            </a:r>
          </a:p>
          <a:p>
            <a:pPr marL="261938" lvl="0" indent="-261938">
              <a:buFont typeface="Arial" pitchFamily="34" charset="0"/>
              <a:buChar char="•"/>
            </a:pPr>
            <a:endParaRPr lang="cs-CZ" sz="2800" dirty="0" smtClean="0"/>
          </a:p>
          <a:p>
            <a:pPr marL="261938" lvl="0" indent="-261938"/>
            <a:r>
              <a:rPr lang="cs-CZ" sz="2800" dirty="0" smtClean="0"/>
              <a:t>Střední vzdálenost mezi částicemi je 0,2 nm</a:t>
            </a:r>
          </a:p>
          <a:p>
            <a:pPr marL="261938" lvl="0" indent="-261938">
              <a:buFont typeface="Arial" pitchFamily="34" charset="0"/>
              <a:buChar char="•"/>
            </a:pPr>
            <a:endParaRPr lang="cs-CZ" sz="2800" b="1" dirty="0" smtClean="0"/>
          </a:p>
          <a:p>
            <a:pPr marL="261938" lvl="0" indent="-261938" algn="ctr"/>
            <a:r>
              <a:rPr lang="cs-CZ" sz="2800" b="1" dirty="0" smtClean="0"/>
              <a:t>U kapaliny daného objemu je celková </a:t>
            </a:r>
            <a:r>
              <a:rPr lang="cs-CZ" sz="2800" b="1" dirty="0" err="1" smtClean="0"/>
              <a:t>E</a:t>
            </a:r>
            <a:r>
              <a:rPr lang="cs-CZ" sz="2800" b="1" baseline="-25000" dirty="0" err="1" smtClean="0"/>
              <a:t>p</a:t>
            </a:r>
            <a:r>
              <a:rPr lang="cs-CZ" sz="2800" b="1" dirty="0" smtClean="0"/>
              <a:t> soustavy částic </a:t>
            </a:r>
            <a:r>
              <a:rPr lang="cs-CZ" sz="2800" b="1" dirty="0" smtClean="0">
                <a:solidFill>
                  <a:srgbClr val="BA122A"/>
                </a:solidFill>
              </a:rPr>
              <a:t>srovnatelná</a:t>
            </a:r>
            <a:r>
              <a:rPr lang="cs-CZ" sz="2800" b="1" dirty="0" smtClean="0"/>
              <a:t> s jejich celkovou vnitřní </a:t>
            </a:r>
            <a:r>
              <a:rPr lang="cs-CZ" sz="2800" b="1" dirty="0" err="1" smtClean="0"/>
              <a:t>E</a:t>
            </a:r>
            <a:r>
              <a:rPr lang="cs-CZ" sz="2800" b="1" baseline="-25000" dirty="0" err="1" smtClean="0"/>
              <a:t>k</a:t>
            </a:r>
            <a:r>
              <a:rPr lang="cs-CZ" sz="2800" b="1" dirty="0" smtClean="0"/>
              <a:t>.</a:t>
            </a:r>
            <a:endParaRPr lang="cs-CZ" sz="2800" dirty="0" smtClean="0"/>
          </a:p>
          <a:p>
            <a:pPr marL="261938" lvl="0" indent="-261938">
              <a:buFont typeface="Arial" pitchFamily="34" charset="0"/>
              <a:buChar char="•"/>
            </a:pPr>
            <a:endParaRPr lang="cs-CZ" sz="2800" dirty="0" smtClean="0"/>
          </a:p>
          <a:p>
            <a:pPr marL="261938" lvl="0" indent="-261938">
              <a:buFont typeface="Arial" pitchFamily="34" charset="0"/>
              <a:buChar char="•"/>
            </a:pPr>
            <a:endParaRPr lang="cs-CZ" sz="2800" dirty="0" smtClean="0"/>
          </a:p>
          <a:p>
            <a:pPr marL="261938" lvl="0" indent="-261938">
              <a:buFont typeface="Arial" pitchFamily="34" charset="0"/>
              <a:buChar char="•"/>
            </a:pPr>
            <a:endParaRPr lang="cs-CZ" sz="2800" dirty="0" smtClean="0"/>
          </a:p>
        </p:txBody>
      </p:sp>
      <p:sp>
        <p:nvSpPr>
          <p:cNvPr id="11" name="Elipsa 10"/>
          <p:cNvSpPr/>
          <p:nvPr/>
        </p:nvSpPr>
        <p:spPr>
          <a:xfrm>
            <a:off x="7160644" y="158848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6000760" y="100010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6072198" y="192880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8358214" y="100010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8358214" y="207167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7786710" y="1357298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7429520" y="221455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6786578" y="1142984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6715140" y="1928802"/>
            <a:ext cx="252000" cy="252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8"/>
          <p:cNvGrpSpPr/>
          <p:nvPr/>
        </p:nvGrpSpPr>
        <p:grpSpPr>
          <a:xfrm>
            <a:off x="7288438" y="4637885"/>
            <a:ext cx="1250338" cy="252000"/>
            <a:chOff x="7288438" y="4637885"/>
            <a:chExt cx="1250338" cy="252000"/>
          </a:xfrm>
        </p:grpSpPr>
        <p:sp>
          <p:nvSpPr>
            <p:cNvPr id="22" name="Elipsa 21"/>
            <p:cNvSpPr/>
            <p:nvPr/>
          </p:nvSpPr>
          <p:spPr>
            <a:xfrm>
              <a:off x="7288438" y="4637885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Elipsa 22"/>
            <p:cNvSpPr/>
            <p:nvPr/>
          </p:nvSpPr>
          <p:spPr>
            <a:xfrm>
              <a:off x="8286776" y="4637885"/>
              <a:ext cx="252000" cy="25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4" name="Přímá spojovací čára 23"/>
            <p:cNvCxnSpPr/>
            <p:nvPr/>
          </p:nvCxnSpPr>
          <p:spPr>
            <a:xfrm>
              <a:off x="7566477" y="4763885"/>
              <a:ext cx="72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7 0.04439 L -0.01892 -0.01249 L -0.05712 0.03607 L -0.00156 0.0911 L 0.02066 0.0615 L -0.00156 -0.00416 L -0.03958 0.0615 L -0.01111 -0.00625 L 0.00799 0.08878 L -0.02691 0.03815 L 0.0033 0.01711 C -0.01319 0.00647 -0.02899 -0.00625 -0.046 -0.0148 C -0.05521 -0.01942 -0.0408 -0.00416 -0.03958 -0.00208 C -0.02951 0.01664 -0.04028 0.00162 -0.03003 0.01479 C -0.02274 0.03468 -0.02378 0.0467 -0.03333 0.06566 C -0.03628 0.07144 -0.04236 0.07329 -0.046 0.07838 C -0.04653 0.08046 -0.04757 0.08462 -0.04757 0.08485 L -0.046 0.0719 L 0.02865 0.03607 L 0.00799 0.09526 L -0.01423 2.89017E-6 L -0.03802 0.04023 L 0.02066 0.02959 L 0.01597 0.09734 L -2.22222E-6 2.89017E-6 " pathEditMode="relative" rAng="0" ptsTypes="AAAAAAAAAAffffff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6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7 0.04439 L -0.01892 -0.01249 L -0.05712 0.03607 L -0.00156 0.0911 L 0.02066 0.0615 L -0.00156 -0.00416 L -0.03958 0.0615 L -0.01111 -0.00625 L 0.00799 0.08878 L -0.02691 0.03815 L 0.0033 0.01711 C -0.01319 0.00647 -0.02899 -0.00625 -0.046 -0.0148 C -0.05521 -0.01942 -0.0408 -0.00416 -0.03958 -0.00208 C -0.02951 0.01664 -0.04028 0.00162 -0.03003 0.01479 C -0.02274 0.03468 -0.02378 0.0467 -0.03333 0.06566 C -0.03628 0.07144 -0.04236 0.07329 -0.046 0.07838 C -0.04653 0.08046 -0.04757 0.08462 -0.04757 0.08485 L -0.046 0.0719 L 0.02865 0.03607 L 0.00799 0.09526 L -0.01423 3.00578E-6 L -0.03802 0.04023 L 0.02066 0.02959 L 0.01597 0.09734 L -2.22222E-6 3.00578E-6 " pathEditMode="relative" rAng="0" ptsTypes="AAAAAAAAAAffffffAAA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60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7 0.04439 L -0.01892 -0.01249 L -0.05712 0.03607 L -0.00156 0.0911 L 0.02066 0.0615 L -0.00156 -0.00416 L -0.03958 0.0615 L -0.01111 -0.00625 L 0.00799 0.08878 L -0.02691 0.03815 L 0.0033 0.01711 C -0.01319 0.00647 -0.02899 -0.00625 -0.04601 -0.0148 C -0.05521 -0.01942 -0.0408 -0.00416 -0.03958 -0.00208 C -0.02951 0.01664 -0.04028 0.00162 -0.03003 0.01479 C -0.02274 0.03468 -0.02378 0.0467 -0.03333 0.06566 C -0.03628 0.07144 -0.04236 0.07329 -0.04601 0.07838 C -0.04653 0.08046 -0.04757 0.08462 -0.04757 0.08485 L -0.04601 0.0719 L 0.02865 0.03607 L 0.00799 0.09526 L -0.01424 3.00578E-6 L -0.03802 0.04023 L 0.02066 0.02959 L 0.01597 0.09734 L 2.77778E-7 3.00578E-6 " pathEditMode="relative" rAng="0" ptsTypes="AAAAAAAAAAffffff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6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55 -0.03375 L -0.04914 0.00856 L 0.01909 -0.01479 L 0 0.0444 L -0.0158 0.02544 L 0.02378 0.00648 L 0.00468 -0.03583 L 0.02534 -0.03375 L -0.02379 0.00856 L 0.02864 0.00856 L -0.01424 0.01919 L 0.00468 -0.02312 L 0.00642 0.02336 L 0.04132 -0.02312 L -0.01424 0.00209 L -0.01112 0.04232 L -0.02223 0.0044 L 0.03802 -0.03375 L 0.00312 -0.03791 L 0.01423 0.01919 L 0.03802 0.0044 L -0.02223 -0.00624 L -0.00799 -0.02959 L 0 0 Z " pathEditMode="relative" ptsTypes="AAAAAAAAAAAAAAAA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55 -0.03375 L -0.04914 0.00856 L 0.01909 -0.01479 L 0 0.0444 L -0.0158 0.02544 L 0.02378 0.00648 L 0.00468 -0.03583 L 0.02534 -0.03375 L -0.02379 0.00856 L 0.02864 0.00856 L -0.01424 0.01919 L 0.00468 -0.02312 L 0.00642 0.02336 L 0.04132 -0.02312 L -0.01424 0.00209 L -0.01112 0.04232 L -0.02223 0.0044 L 0.03802 -0.03375 L 0.00312 -0.03791 L 0.01423 0.01919 L 0.03802 0.0044 L -0.02223 -0.00624 L -0.00799 -0.02959 L 0 0 Z " pathEditMode="relative" ptsTypes="AAAAAAAAAAAAAA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55 -0.03375 L -0.04914 0.00856 L 0.01909 -0.01479 L 0 0.0444 L -0.0158 0.02544 L 0.02378 0.00648 L 0.00468 -0.03583 L 0.02534 -0.03375 L -0.02379 0.00856 L 0.02864 0.00856 L -0.01424 0.01919 L 0.00468 -0.02312 L 0.00642 0.02336 L 0.04132 -0.02312 L -0.01424 0.00209 L -0.01112 0.04232 L -0.02223 0.0044 L 0.03802 -0.03375 L 0.00312 -0.03791 L 0.01423 0.01919 L 0.03802 0.0044 L -0.02223 -0.00624 L -0.00799 -0.02959 L 0 0 Z " pathEditMode="relative" ptsTypes="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955 -0.03375 L -0.04914 0.00856 L 0.01909 -0.01479 L 0 0.0444 L -0.0158 0.02544 L 0.02378 0.00648 L 0.00468 -0.03583 L 0.02534 -0.03375 L -0.02379 0.00856 L 0.02864 0.00856 L -0.01424 0.01919 L 0.00468 -0.02312 L 0.00642 0.02336 L 0.04132 -0.02312 L -0.01424 0.00209 L -0.01112 0.04232 L -0.02223 0.0044 L 0.03802 -0.03375 L 0.00312 -0.03791 L 0.01423 0.01919 L 0.03802 0.0044 L -0.02223 -0.00624 L -0.00799 -0.02959 L 0 0 Z " pathEditMode="relative" ptsTypes="AAAAAAAAAAAAAAAAAAAAA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82659E-7 L -0.00313 -0.06127 L 0.03663 -0.05272 L -0.00781 0.0148 L -0.03003 -0.03584 L 0.03177 0.04879 L 0.04931 0.00208 L -0.02847 0.02335 L -0.00781 -0.03584 L 0.03976 -0.03168 L -0.05382 -0.03168 L -0.12691 -0.07815 " pathEditMode="relative" ptsTypes="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33 -0.05711 L 0.00954 0.03607 L 0.03333 -0.00208 L -0.0382 -0.00624 L 0.01267 -0.03792 L -0.00799 -0.0148 L 0.00156 0.03168 L 0.03802 0.00856 L 0.03489 -0.01688 L -0.02379 -0.01688 L 0.13645 0.06335 " pathEditMode="relative" ptsTypes="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2918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cs-CZ" sz="3200" b="1" dirty="0" smtClean="0"/>
              <a:t>Pevná látka</a:t>
            </a:r>
          </a:p>
          <a:p>
            <a:pPr marL="514350" indent="-514350">
              <a:buFont typeface="+mj-lt"/>
              <a:buAutoNum type="alphaUcPeriod" startAt="3"/>
            </a:pPr>
            <a:endParaRPr lang="cs-CZ" sz="3200" b="1" dirty="0" smtClean="0"/>
          </a:p>
          <a:p>
            <a:pPr marL="360363" lvl="0" indent="-360363">
              <a:buFont typeface="Arial" pitchFamily="34" charset="0"/>
              <a:buChar char="•"/>
            </a:pPr>
            <a:r>
              <a:rPr lang="cs-CZ" sz="3200" dirty="0" smtClean="0"/>
              <a:t>Částice se vzájemně udržují v určitých rovnovážných polohách, kolem kterých vykonávají kmitavý pohyb. </a:t>
            </a:r>
            <a:br>
              <a:rPr lang="cs-CZ" sz="3200" dirty="0" smtClean="0"/>
            </a:br>
            <a:r>
              <a:rPr lang="cs-CZ" sz="3200" dirty="0" smtClean="0"/>
              <a:t>Na rozdíl od kapalin se tyto polohy nepřemísťují.</a:t>
            </a:r>
          </a:p>
          <a:p>
            <a:pPr marL="360363" lvl="0" indent="-360363"/>
            <a:r>
              <a:rPr lang="cs-CZ" sz="3200" dirty="0" smtClean="0"/>
              <a:t> </a:t>
            </a:r>
          </a:p>
          <a:p>
            <a:pPr marL="360363" lvl="0" indent="-360363">
              <a:buFont typeface="Arial" pitchFamily="34" charset="0"/>
              <a:buChar char="•"/>
            </a:pPr>
            <a:r>
              <a:rPr lang="cs-CZ" sz="3200" dirty="0" smtClean="0"/>
              <a:t>Atomy nebo molekuly jsou pevně vázány </a:t>
            </a:r>
            <a:br>
              <a:rPr lang="cs-CZ" sz="3200" dirty="0" smtClean="0"/>
            </a:br>
            <a:r>
              <a:rPr lang="cs-CZ" sz="3200" dirty="0" smtClean="0"/>
              <a:t>v krystalové mřížce.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MOLEKULOVÁ 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FYZIKA A TERMIKA</a:t>
            </a:r>
            <a:endParaRPr lang="cs-CZ" sz="3400" dirty="0">
              <a:solidFill>
                <a:schemeClr val="bg2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282" y="733246"/>
            <a:ext cx="89297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 smtClean="0">
                <a:solidFill>
                  <a:srgbClr val="BA122A"/>
                </a:solidFill>
              </a:rPr>
              <a:t>VELIČINY POPISUJÍCÍ ČÁSTICE  A JEJICH SOUSTAVY </a:t>
            </a:r>
          </a:p>
          <a:p>
            <a:pPr lvl="0"/>
            <a:endParaRPr lang="cs-CZ" sz="1600" b="1" dirty="0" smtClean="0">
              <a:solidFill>
                <a:srgbClr val="004643"/>
              </a:solidFill>
            </a:endParaRPr>
          </a:p>
          <a:p>
            <a:r>
              <a:rPr lang="cs-CZ" sz="2800" b="1" dirty="0" err="1" smtClean="0"/>
              <a:t>m</a:t>
            </a:r>
            <a:r>
              <a:rPr lang="cs-CZ" sz="2800" b="1" baseline="-25000" dirty="0" err="1" smtClean="0"/>
              <a:t>a</a:t>
            </a:r>
            <a:r>
              <a:rPr lang="cs-CZ" sz="2800" b="1" dirty="0" smtClean="0"/>
              <a:t> 	</a:t>
            </a:r>
            <a:r>
              <a:rPr lang="cs-CZ" sz="2800" dirty="0" smtClean="0"/>
              <a:t>klidová hmotnost atomu</a:t>
            </a:r>
          </a:p>
          <a:p>
            <a:pPr lvl="0"/>
            <a:r>
              <a:rPr lang="cs-CZ" sz="2800" b="1" dirty="0" smtClean="0"/>
              <a:t>m</a:t>
            </a:r>
            <a:r>
              <a:rPr lang="cs-CZ" sz="2800" b="1" baseline="-25000" dirty="0" smtClean="0"/>
              <a:t>m</a:t>
            </a:r>
            <a:r>
              <a:rPr lang="cs-CZ" sz="2800" b="1" dirty="0" smtClean="0"/>
              <a:t>  	</a:t>
            </a:r>
            <a:r>
              <a:rPr lang="cs-CZ" sz="2800" dirty="0" smtClean="0"/>
              <a:t>klidová hmotnost molekuly</a:t>
            </a:r>
          </a:p>
          <a:p>
            <a:pPr lvl="0"/>
            <a:endParaRPr lang="cs-CZ" sz="2800" dirty="0" smtClean="0"/>
          </a:p>
          <a:p>
            <a:r>
              <a:rPr lang="cs-CZ" sz="2800" b="1" dirty="0" smtClean="0"/>
              <a:t>m</a:t>
            </a:r>
            <a:r>
              <a:rPr lang="cs-CZ" sz="2800" b="1" baseline="-25000" dirty="0" smtClean="0"/>
              <a:t>u</a:t>
            </a:r>
            <a:r>
              <a:rPr lang="cs-CZ" sz="2800" b="1" dirty="0" smtClean="0"/>
              <a:t> 	</a:t>
            </a:r>
            <a:r>
              <a:rPr lang="cs-CZ" sz="2800" dirty="0" smtClean="0"/>
              <a:t>atomová hmotnostní konstanta       </a:t>
            </a:r>
            <a:r>
              <a:rPr lang="cs-CZ" sz="2800" b="1" dirty="0" smtClean="0"/>
              <a:t>m</a:t>
            </a:r>
            <a:r>
              <a:rPr lang="cs-CZ" sz="2800" b="1" baseline="-25000" dirty="0" smtClean="0"/>
              <a:t>u </a:t>
            </a:r>
            <a:r>
              <a:rPr lang="cs-CZ" sz="2800" b="1" dirty="0" smtClean="0"/>
              <a:t>~ 1,66.10</a:t>
            </a:r>
            <a:r>
              <a:rPr lang="cs-CZ" sz="2800" b="1" baseline="30000" dirty="0" smtClean="0"/>
              <a:t>-27</a:t>
            </a:r>
            <a:r>
              <a:rPr lang="cs-CZ" sz="2800" b="1" dirty="0" smtClean="0"/>
              <a:t>kg</a:t>
            </a:r>
            <a:endParaRPr lang="cs-CZ" sz="2800" dirty="0" smtClean="0"/>
          </a:p>
          <a:p>
            <a:pPr algn="ctr"/>
            <a:r>
              <a:rPr lang="cs-CZ" sz="2800" dirty="0" smtClean="0"/>
              <a:t>(1/12 klidové hmotnosti atomu nuklidu uhlíku)</a:t>
            </a:r>
          </a:p>
          <a:p>
            <a:pPr algn="ctr"/>
            <a:endParaRPr lang="cs-CZ" sz="2800" dirty="0" smtClean="0"/>
          </a:p>
          <a:p>
            <a:pPr algn="ctr"/>
            <a:endParaRPr lang="cs-CZ" sz="2800" dirty="0" smtClean="0"/>
          </a:p>
          <a:p>
            <a:r>
              <a:rPr lang="cs-CZ" sz="2800" b="1" dirty="0" smtClean="0"/>
              <a:t>A</a:t>
            </a:r>
            <a:r>
              <a:rPr lang="cs-CZ" sz="2800" b="1" baseline="-25000" dirty="0" smtClean="0"/>
              <a:t>r 	</a:t>
            </a:r>
            <a:r>
              <a:rPr lang="cs-CZ" sz="2800" dirty="0" smtClean="0"/>
              <a:t>relativní atomová hmotnost</a:t>
            </a:r>
          </a:p>
          <a:p>
            <a:endParaRPr lang="cs-CZ" sz="2800" b="1" dirty="0" smtClean="0"/>
          </a:p>
          <a:p>
            <a:pPr lvl="0"/>
            <a:r>
              <a:rPr lang="cs-CZ" sz="2800" b="1" dirty="0" err="1" smtClean="0"/>
              <a:t>M</a:t>
            </a:r>
            <a:r>
              <a:rPr lang="cs-CZ" sz="2800" b="1" baseline="-25000" dirty="0" err="1" smtClean="0"/>
              <a:t>r</a:t>
            </a:r>
            <a:r>
              <a:rPr lang="cs-CZ" sz="2800" b="1" baseline="-25000" dirty="0" smtClean="0"/>
              <a:t> 	</a:t>
            </a:r>
            <a:r>
              <a:rPr lang="cs-CZ" sz="2800" dirty="0" smtClean="0"/>
              <a:t>relativní molekulová hmotnost</a:t>
            </a:r>
          </a:p>
          <a:p>
            <a:pPr lvl="0"/>
            <a:endParaRPr lang="cs-CZ" sz="280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6143636" y="4000504"/>
          <a:ext cx="12969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Rovnice" r:id="rId4" imgW="545863" imgH="431613" progId="Equation.3">
                  <p:embed/>
                </p:oleObj>
              </mc:Choice>
              <mc:Fallback>
                <p:oleObj name="Rovnice" r:id="rId4" imgW="545863" imgH="431613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4000504"/>
                        <a:ext cx="1296987" cy="1025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6143636" y="5214950"/>
          <a:ext cx="147796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Rovnice" r:id="rId6" imgW="622030" imgH="431613" progId="Equation.3">
                  <p:embed/>
                </p:oleObj>
              </mc:Choice>
              <mc:Fallback>
                <p:oleObj name="Rovnice" r:id="rId6" imgW="622030" imgH="431613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5214950"/>
                        <a:ext cx="1477963" cy="1025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2918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cs-CZ" sz="3200" b="1" dirty="0" smtClean="0"/>
              <a:t>Pevná látka</a:t>
            </a:r>
          </a:p>
          <a:p>
            <a:r>
              <a:rPr lang="cs-CZ" sz="3200" b="1" dirty="0" smtClean="0"/>
              <a:t>Vlastnosti</a:t>
            </a:r>
            <a:endParaRPr lang="cs-CZ" sz="3200" dirty="0" smtClean="0"/>
          </a:p>
          <a:p>
            <a:pPr marL="360363" lvl="0" indent="-360363">
              <a:spcAft>
                <a:spcPts val="1800"/>
              </a:spcAft>
              <a:buFont typeface="Arial" pitchFamily="34" charset="0"/>
              <a:buChar char="•"/>
            </a:pPr>
            <a:r>
              <a:rPr lang="cs-CZ" sz="3200" dirty="0" smtClean="0"/>
              <a:t>tělesa z pevných látek drží svůj tvar, ke změně tohoto tvaru je třeba na těleso působit silou </a:t>
            </a:r>
          </a:p>
          <a:p>
            <a:pPr marL="360363" lvl="0" indent="-360363">
              <a:spcAft>
                <a:spcPts val="1800"/>
              </a:spcAft>
              <a:buFont typeface="Arial" pitchFamily="34" charset="0"/>
              <a:buChar char="•"/>
            </a:pPr>
            <a:r>
              <a:rPr lang="cs-CZ" sz="3200" dirty="0" smtClean="0"/>
              <a:t>mají svůj objem </a:t>
            </a:r>
          </a:p>
          <a:p>
            <a:pPr marL="360363" lvl="0" indent="-360363">
              <a:spcAft>
                <a:spcPts val="1800"/>
              </a:spcAft>
              <a:buFont typeface="Arial" pitchFamily="34" charset="0"/>
              <a:buChar char="•"/>
            </a:pPr>
            <a:r>
              <a:rPr lang="cs-CZ" sz="3200" dirty="0" smtClean="0"/>
              <a:t>střední vzdálenost mezi částicemi 0,2 – 0,3 nm</a:t>
            </a:r>
          </a:p>
          <a:p>
            <a:pPr marL="360363" lvl="0" indent="-360363">
              <a:spcAft>
                <a:spcPts val="1800"/>
              </a:spcAft>
              <a:buFont typeface="Arial" pitchFamily="34" charset="0"/>
              <a:buChar char="•"/>
            </a:pPr>
            <a:r>
              <a:rPr lang="cs-CZ" sz="3200" dirty="0" smtClean="0"/>
              <a:t>elektrický proud ve vodivých látkách je způsoben elektrony, ionty </a:t>
            </a:r>
          </a:p>
          <a:p>
            <a:pPr marL="360363" lvl="0" indent="-360363">
              <a:spcAft>
                <a:spcPts val="1800"/>
              </a:spcAft>
              <a:buFont typeface="Arial" pitchFamily="34" charset="0"/>
              <a:buChar char="•"/>
            </a:pPr>
            <a:r>
              <a:rPr lang="cs-CZ" sz="3200" dirty="0" smtClean="0"/>
              <a:t>teplo se v pevných látkách nemůže šířit prouděním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5720" y="785794"/>
            <a:ext cx="8643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BA122A"/>
                </a:solidFill>
              </a:rPr>
              <a:t>Rozdělení pevných látek </a:t>
            </a:r>
            <a:r>
              <a:rPr lang="cs-CZ" sz="2800" dirty="0" smtClean="0"/>
              <a:t>podle uspořádání částic:</a:t>
            </a:r>
          </a:p>
          <a:p>
            <a:endParaRPr lang="cs-CZ" sz="2800" dirty="0" smtClean="0"/>
          </a:p>
          <a:p>
            <a:pPr lvl="0"/>
            <a:r>
              <a:rPr lang="cs-CZ" sz="2800" b="1" u="sng" dirty="0" smtClean="0"/>
              <a:t>krystalické</a:t>
            </a:r>
            <a:r>
              <a:rPr lang="cs-CZ" sz="2800" dirty="0" smtClean="0"/>
              <a:t> látky (krystaly) - jsou obecně anizotropní. (Fyzikální vlastnosti závisí na volbě směru). </a:t>
            </a:r>
            <a:br>
              <a:rPr lang="cs-CZ" sz="2800" dirty="0" smtClean="0"/>
            </a:br>
            <a:r>
              <a:rPr lang="cs-CZ" sz="2800" dirty="0" smtClean="0"/>
              <a:t>Molekuly vytváří v krystalech pravidelné struktury. </a:t>
            </a:r>
          </a:p>
          <a:p>
            <a:pPr lvl="0"/>
            <a:endParaRPr lang="cs-CZ" sz="2800" dirty="0" smtClean="0"/>
          </a:p>
          <a:p>
            <a:pPr lvl="0"/>
            <a:r>
              <a:rPr lang="cs-CZ" sz="2800" b="1" u="sng" dirty="0" smtClean="0"/>
              <a:t>amorfní</a:t>
            </a:r>
            <a:r>
              <a:rPr lang="cs-CZ" sz="2800" dirty="0" smtClean="0"/>
              <a:t> (beztvaré) látky - amorfní látky jsou izotropní. (nezávisí na směru)</a:t>
            </a:r>
          </a:p>
          <a:p>
            <a:pPr lvl="0"/>
            <a:endParaRPr lang="cs-CZ" sz="2800" dirty="0" smtClean="0"/>
          </a:p>
          <a:p>
            <a:pPr algn="ctr"/>
            <a:r>
              <a:rPr lang="cs-CZ" sz="2800" b="1" dirty="0" smtClean="0"/>
              <a:t>Celková vnitřní </a:t>
            </a:r>
            <a:r>
              <a:rPr lang="cs-CZ" sz="2800" b="1" dirty="0" err="1" smtClean="0"/>
              <a:t>E</a:t>
            </a:r>
            <a:r>
              <a:rPr lang="cs-CZ" sz="2800" b="1" baseline="-25000" dirty="0" err="1" smtClean="0"/>
              <a:t>p</a:t>
            </a:r>
            <a:r>
              <a:rPr lang="cs-CZ" sz="2800" b="1" dirty="0" smtClean="0"/>
              <a:t> soustavy částic pevného tělesa </a:t>
            </a:r>
            <a:br>
              <a:rPr lang="cs-CZ" sz="2800" b="1" dirty="0" smtClean="0"/>
            </a:br>
            <a:r>
              <a:rPr lang="cs-CZ" sz="2800" b="1" dirty="0" smtClean="0"/>
              <a:t>je </a:t>
            </a:r>
            <a:r>
              <a:rPr lang="cs-CZ" sz="2800" b="1" dirty="0" err="1" smtClean="0"/>
              <a:t>vštší</a:t>
            </a:r>
            <a:r>
              <a:rPr lang="cs-CZ" sz="2800" b="1" dirty="0" smtClean="0"/>
              <a:t> než celková vnitřní </a:t>
            </a:r>
            <a:r>
              <a:rPr lang="cs-CZ" sz="2800" b="1" dirty="0" err="1" smtClean="0"/>
              <a:t>E</a:t>
            </a:r>
            <a:r>
              <a:rPr lang="cs-CZ" sz="2800" b="1" baseline="-25000" dirty="0" err="1" smtClean="0"/>
              <a:t>k</a:t>
            </a:r>
            <a:r>
              <a:rPr lang="cs-CZ" sz="2800" b="1" dirty="0" smtClean="0"/>
              <a:t> těchto částic </a:t>
            </a:r>
            <a:br>
              <a:rPr lang="cs-CZ" sz="2800" b="1" dirty="0" smtClean="0"/>
            </a:br>
            <a:r>
              <a:rPr lang="cs-CZ" sz="2800" b="1" dirty="0" smtClean="0"/>
              <a:t>konajících kmitavý pohyb.</a:t>
            </a:r>
            <a:endParaRPr lang="cs-CZ" sz="280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0040" y="804848"/>
            <a:ext cx="2571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krystalické látky 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5146168" y="4600939"/>
            <a:ext cx="1459407" cy="214373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 descr="Kopie č.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3464" y="714360"/>
            <a:ext cx="3840000" cy="2880000"/>
          </a:xfrm>
          <a:prstGeom prst="rect">
            <a:avLst/>
          </a:prstGeom>
        </p:spPr>
      </p:pic>
      <p:pic>
        <p:nvPicPr>
          <p:cNvPr id="9" name="Obrázek 8" descr="Kopie č. -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3464" y="3720000"/>
            <a:ext cx="3840000" cy="2880000"/>
          </a:xfrm>
          <a:prstGeom prst="rect">
            <a:avLst/>
          </a:prstGeom>
        </p:spPr>
      </p:pic>
      <p:pic>
        <p:nvPicPr>
          <p:cNvPr id="10" name="Obrázek 9" descr="Kopie č. - 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180000" y="1980000"/>
            <a:ext cx="5280000" cy="3960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8576" y="1257288"/>
            <a:ext cx="904880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Obr. 14 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933952" y="3790952"/>
            <a:ext cx="1990736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Obr. 16 -  sádrovec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119560" y="714360"/>
            <a:ext cx="904880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Obr. 15 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ázek 4" descr="Kopie č. -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3464" y="714360"/>
            <a:ext cx="3840000" cy="2880000"/>
          </a:xfrm>
          <a:prstGeom prst="rect">
            <a:avLst/>
          </a:prstGeom>
        </p:spPr>
      </p:pic>
      <p:pic>
        <p:nvPicPr>
          <p:cNvPr id="6" name="Obrázek 5" descr="Kopie č. - 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3464" y="3720001"/>
            <a:ext cx="3840000" cy="2880000"/>
          </a:xfrm>
          <a:prstGeom prst="rect">
            <a:avLst/>
          </a:prstGeom>
        </p:spPr>
      </p:pic>
      <p:pic>
        <p:nvPicPr>
          <p:cNvPr id="8" name="Obrázek 7" descr="Kopie č. - 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-180000" y="1980000"/>
            <a:ext cx="5280000" cy="39600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00040" y="804848"/>
            <a:ext cx="2571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krystalické látky 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762240" y="6053152"/>
            <a:ext cx="1990736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Obr. 17 -  ametyst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10336" y="3157536"/>
            <a:ext cx="2533664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Obr. 18 -  fluorit (kazivec)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743712" y="6143640"/>
            <a:ext cx="2400288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Obr. 19 -  sůl kamenná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Obrázek 3" descr="Kopie č. -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180000" y="1980000"/>
            <a:ext cx="5280000" cy="3960000"/>
          </a:xfrm>
          <a:prstGeom prst="rect">
            <a:avLst/>
          </a:prstGeom>
        </p:spPr>
      </p:pic>
      <p:pic>
        <p:nvPicPr>
          <p:cNvPr id="6" name="Obrázek 5" descr="Kopie č. -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4664" y="714360"/>
            <a:ext cx="3840000" cy="2880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00040" y="804848"/>
            <a:ext cx="2571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krystalické látky 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848096" y="804848"/>
            <a:ext cx="2443176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Obr. 21 -  skalice modrá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762240" y="1528752"/>
            <a:ext cx="1990736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Obr. 20 -  křišťál</a:t>
            </a:r>
            <a:endParaRPr lang="cs-CZ" dirty="0"/>
          </a:p>
        </p:txBody>
      </p:sp>
      <p:pic>
        <p:nvPicPr>
          <p:cNvPr id="37580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3464" y="3700464"/>
            <a:ext cx="3841200" cy="288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ovéPole 10"/>
          <p:cNvSpPr txBox="1"/>
          <p:nvPr/>
        </p:nvSpPr>
        <p:spPr>
          <a:xfrm>
            <a:off x="4481512" y="6143640"/>
            <a:ext cx="1809760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Obr. 22 -  pyrop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0040" y="804848"/>
            <a:ext cx="2571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krystalické látky </a:t>
            </a:r>
            <a:endParaRPr lang="cs-CZ" sz="2400" b="1" dirty="0"/>
          </a:p>
        </p:txBody>
      </p:sp>
      <p:pic>
        <p:nvPicPr>
          <p:cNvPr id="463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64" y="2614608"/>
            <a:ext cx="5206987" cy="390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38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976" y="714360"/>
            <a:ext cx="3970864" cy="297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4843464" y="5781688"/>
            <a:ext cx="1990736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Obr. 31 -  sádrovec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424728" y="895336"/>
            <a:ext cx="1719272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Obr. 32 -  síra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295904" y="985824"/>
            <a:ext cx="2571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amorfní látky </a:t>
            </a:r>
            <a:endParaRPr lang="cs-CZ" sz="2400" b="1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59596" y="1754972"/>
            <a:ext cx="4705375" cy="352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228576" y="6053152"/>
            <a:ext cx="2571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23 -  vosk</a:t>
            </a:r>
            <a:endParaRPr lang="cs-CZ" dirty="0"/>
          </a:p>
        </p:txBody>
      </p:sp>
      <p:pic>
        <p:nvPicPr>
          <p:cNvPr id="12" name="Obrázek 11" descr="Kopie č. - 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6672" y="1800216"/>
            <a:ext cx="4826027" cy="361952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7286640" y="5510224"/>
            <a:ext cx="1628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24 -  sklo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28576" y="4967296"/>
            <a:ext cx="2571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pryskyřice</a:t>
            </a:r>
            <a:endParaRPr lang="cs-CZ" sz="2400" dirty="0"/>
          </a:p>
        </p:txBody>
      </p:sp>
      <p:pic>
        <p:nvPicPr>
          <p:cNvPr id="12" name="Obrázek 11" descr="Kopie č. - aa.JPG"/>
          <p:cNvPicPr>
            <a:picLocks noChangeAspect="1"/>
          </p:cNvPicPr>
          <p:nvPr/>
        </p:nvPicPr>
        <p:blipFill>
          <a:blip r:embed="rId3" cstate="print"/>
          <a:srcRect l="25021"/>
          <a:stretch>
            <a:fillRect/>
          </a:stretch>
        </p:blipFill>
        <p:spPr>
          <a:xfrm>
            <a:off x="6110296" y="3881440"/>
            <a:ext cx="2631979" cy="2632721"/>
          </a:xfrm>
          <a:prstGeom prst="rect">
            <a:avLst/>
          </a:prstGeom>
        </p:spPr>
      </p:pic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952" y="804848"/>
            <a:ext cx="3890984" cy="288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bdélník 13"/>
          <p:cNvSpPr/>
          <p:nvPr/>
        </p:nvSpPr>
        <p:spPr>
          <a:xfrm>
            <a:off x="590528" y="714360"/>
            <a:ext cx="2571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amorfní látky </a:t>
            </a:r>
            <a:endParaRPr lang="cs-CZ" sz="2400" b="1" dirty="0"/>
          </a:p>
        </p:txBody>
      </p:sp>
      <p:pic>
        <p:nvPicPr>
          <p:cNvPr id="9" name="Obrázek 8" descr="Kopie č. - 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341912" y="1737288"/>
            <a:ext cx="5287808" cy="3965856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481512" y="6053152"/>
            <a:ext cx="2081224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Obr. 27-  pryskyřice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391024" y="3157536"/>
            <a:ext cx="1809760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Obr. 26 -  asfalt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852728" y="5691200"/>
            <a:ext cx="1809760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Obr. 25 -  opál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5720" y="785794"/>
            <a:ext cx="864399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lphaUcPeriod" startAt="4"/>
            </a:pPr>
            <a:r>
              <a:rPr lang="cs-CZ" sz="2800" b="1" dirty="0" smtClean="0"/>
              <a:t>Plazma</a:t>
            </a:r>
            <a:endParaRPr lang="cs-CZ" sz="2800" dirty="0" smtClean="0"/>
          </a:p>
          <a:p>
            <a:r>
              <a:rPr lang="cs-CZ" sz="2800" dirty="0" smtClean="0"/>
              <a:t>Soustava elektricky nabitých částic (iontů, volných elektronů) a neutrálních částic (atomů, molekul).</a:t>
            </a:r>
            <a:br>
              <a:rPr lang="cs-CZ" sz="2800" dirty="0" smtClean="0"/>
            </a:br>
            <a:endParaRPr lang="cs-CZ" sz="1000" dirty="0" smtClean="0"/>
          </a:p>
          <a:p>
            <a:r>
              <a:rPr lang="cs-CZ" sz="2800" dirty="0" smtClean="0"/>
              <a:t>Plazma existuje v různých, často velmi odlišných formách.</a:t>
            </a:r>
          </a:p>
          <a:p>
            <a:pPr indent="261938">
              <a:buFont typeface="Arial" pitchFamily="34" charset="0"/>
              <a:buChar char="•"/>
            </a:pPr>
            <a:r>
              <a:rPr lang="cs-CZ" sz="2800" dirty="0" smtClean="0"/>
              <a:t>blesk</a:t>
            </a:r>
          </a:p>
          <a:p>
            <a:pPr indent="261938">
              <a:buFont typeface="Arial" pitchFamily="34" charset="0"/>
              <a:buChar char="•"/>
            </a:pPr>
            <a:r>
              <a:rPr lang="cs-CZ" sz="2800" dirty="0" smtClean="0"/>
              <a:t>plamen </a:t>
            </a:r>
          </a:p>
          <a:p>
            <a:pPr indent="261938">
              <a:buFont typeface="Arial" pitchFamily="34" charset="0"/>
              <a:buChar char="•"/>
            </a:pPr>
            <a:r>
              <a:rPr lang="cs-CZ" sz="2800" dirty="0" smtClean="0"/>
              <a:t>polární záře</a:t>
            </a:r>
          </a:p>
          <a:p>
            <a:pPr indent="261938">
              <a:buFont typeface="Arial" pitchFamily="34" charset="0"/>
              <a:buChar char="•"/>
            </a:pPr>
            <a:r>
              <a:rPr lang="cs-CZ" sz="2800" dirty="0" smtClean="0"/>
              <a:t>uvnitř zářivek a tzv. neonů, </a:t>
            </a:r>
          </a:p>
          <a:p>
            <a:pPr indent="261938">
              <a:buFont typeface="Arial" pitchFamily="34" charset="0"/>
              <a:buChar char="•"/>
            </a:pPr>
            <a:r>
              <a:rPr lang="cs-CZ" sz="2800" dirty="0" smtClean="0"/>
              <a:t>plazma hvězd</a:t>
            </a:r>
          </a:p>
          <a:p>
            <a:pPr indent="261938">
              <a:buFont typeface="Arial" pitchFamily="34" charset="0"/>
              <a:buChar char="•"/>
            </a:pPr>
            <a:r>
              <a:rPr lang="cs-CZ" sz="2800" dirty="0" smtClean="0"/>
              <a:t>sluneční vítr</a:t>
            </a:r>
          </a:p>
          <a:p>
            <a:pPr indent="261938">
              <a:buFont typeface="Arial" pitchFamily="34" charset="0"/>
              <a:buChar char="•"/>
            </a:pPr>
            <a:r>
              <a:rPr lang="cs-CZ" sz="2800" dirty="0" smtClean="0"/>
              <a:t>mlhoviny 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Parametry plazmatu v těchto formách se velmi liší.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88" y="2886072"/>
            <a:ext cx="4155389" cy="270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7467616" y="569120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5720" y="785794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lphaUcPeriod" startAt="4"/>
            </a:pPr>
            <a:r>
              <a:rPr lang="cs-CZ" sz="2800" b="1" dirty="0" smtClean="0"/>
              <a:t>Plazma</a:t>
            </a:r>
            <a:endParaRPr lang="cs-CZ" sz="2800" dirty="0" smtClean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928670"/>
            <a:ext cx="3985884" cy="53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4316852" cy="440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52976" y="6234128"/>
            <a:ext cx="1809760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Obr. 29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8576" y="6053152"/>
            <a:ext cx="1809760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Obr. 28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MOLEKULOVÁ 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FYZIKA A TERMIKA</a:t>
            </a:r>
            <a:endParaRPr lang="cs-CZ" sz="3400" dirty="0">
              <a:solidFill>
                <a:schemeClr val="bg2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282" y="642918"/>
            <a:ext cx="89297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dirty="0" smtClean="0"/>
              <a:t>n	látkové množství	        </a:t>
            </a:r>
            <a:r>
              <a:rPr lang="en-US" sz="2800" dirty="0" smtClean="0"/>
              <a:t>[n]</a:t>
            </a:r>
            <a:r>
              <a:rPr lang="cs-CZ" sz="2800" dirty="0" smtClean="0"/>
              <a:t> = mol</a:t>
            </a:r>
          </a:p>
          <a:p>
            <a:pPr lvl="0"/>
            <a:r>
              <a:rPr lang="cs-CZ" sz="2800" dirty="0" smtClean="0"/>
              <a:t>N	celkový počet částic</a:t>
            </a:r>
          </a:p>
          <a:p>
            <a:pPr lvl="0"/>
            <a:r>
              <a:rPr lang="cs-CZ" sz="2800" dirty="0" smtClean="0"/>
              <a:t>N</a:t>
            </a:r>
            <a:r>
              <a:rPr lang="cs-CZ" sz="2800" baseline="-25000" dirty="0" smtClean="0"/>
              <a:t>A	</a:t>
            </a:r>
            <a:r>
              <a:rPr lang="cs-CZ" sz="2800" dirty="0" err="1" smtClean="0"/>
              <a:t>Avogadrova</a:t>
            </a:r>
            <a:r>
              <a:rPr lang="cs-CZ" sz="2800" dirty="0" smtClean="0"/>
              <a:t> konstanta   N</a:t>
            </a:r>
            <a:r>
              <a:rPr lang="cs-CZ" sz="2800" baseline="-25000" dirty="0" smtClean="0"/>
              <a:t>A</a:t>
            </a:r>
            <a:r>
              <a:rPr lang="cs-CZ" sz="2800" dirty="0" smtClean="0"/>
              <a:t>=6,022.10</a:t>
            </a:r>
            <a:r>
              <a:rPr lang="cs-CZ" sz="2800" baseline="30000" dirty="0" smtClean="0"/>
              <a:t>23</a:t>
            </a:r>
            <a:r>
              <a:rPr lang="cs-CZ" sz="2800" dirty="0" smtClean="0"/>
              <a:t>  mol</a:t>
            </a:r>
            <a:r>
              <a:rPr lang="cs-CZ" sz="2800" baseline="30000" dirty="0" smtClean="0"/>
              <a:t>-1</a:t>
            </a:r>
            <a:r>
              <a:rPr lang="cs-CZ" sz="2800" dirty="0" smtClean="0"/>
              <a:t>  </a:t>
            </a:r>
          </a:p>
          <a:p>
            <a:pPr lvl="0"/>
            <a:endParaRPr lang="cs-CZ" sz="2800" dirty="0" smtClean="0"/>
          </a:p>
          <a:p>
            <a:pPr marL="179388" lvl="0" indent="-179388">
              <a:buFont typeface="Arial" pitchFamily="34" charset="0"/>
              <a:buChar char="•"/>
            </a:pPr>
            <a:r>
              <a:rPr lang="cs-CZ" sz="2800" dirty="0" smtClean="0"/>
              <a:t>počet částic v chemicky stejnorodém tělese o n = 1 mol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cs-CZ" sz="2800" dirty="0" smtClean="0"/>
              <a:t>počet atomů nuklidu uhlíku C o hmotnosti 12 g</a:t>
            </a:r>
          </a:p>
          <a:p>
            <a:pPr marL="179388" lvl="0" indent="-179388"/>
            <a:endParaRPr lang="cs-CZ" sz="2000" dirty="0" smtClean="0">
              <a:solidFill>
                <a:srgbClr val="004643"/>
              </a:solidFill>
            </a:endParaRPr>
          </a:p>
          <a:p>
            <a:pPr lvl="0"/>
            <a:r>
              <a:rPr lang="cs-CZ" sz="2800" b="1" dirty="0" smtClean="0">
                <a:solidFill>
                  <a:srgbClr val="BA122A"/>
                </a:solidFill>
              </a:rPr>
              <a:t>Molární veličiny se vztahují k látkovému množství.</a:t>
            </a:r>
          </a:p>
          <a:p>
            <a:pPr lvl="0"/>
            <a:r>
              <a:rPr lang="cs-CZ" sz="2800" b="1" dirty="0" smtClean="0"/>
              <a:t>molární hmotnost  </a:t>
            </a:r>
            <a:r>
              <a:rPr lang="cs-CZ" sz="2800" dirty="0" smtClean="0"/>
              <a:t>M</a:t>
            </a:r>
            <a:r>
              <a:rPr lang="cs-CZ" sz="2800" baseline="-25000" dirty="0" smtClean="0"/>
              <a:t>m </a:t>
            </a:r>
            <a:r>
              <a:rPr lang="cs-CZ" sz="2800" dirty="0" smtClean="0"/>
              <a:t>= </a:t>
            </a:r>
            <a:r>
              <a:rPr lang="cs-CZ" sz="2800" dirty="0" err="1" smtClean="0"/>
              <a:t>M</a:t>
            </a:r>
            <a:r>
              <a:rPr lang="cs-CZ" sz="2800" baseline="-25000" dirty="0" err="1" smtClean="0"/>
              <a:t>r</a:t>
            </a:r>
            <a:r>
              <a:rPr lang="cs-CZ" sz="2800" baseline="-25000" dirty="0" smtClean="0"/>
              <a:t> .</a:t>
            </a:r>
            <a:r>
              <a:rPr lang="cs-CZ" sz="2800" dirty="0" smtClean="0"/>
              <a:t>10</a:t>
            </a:r>
            <a:r>
              <a:rPr lang="cs-CZ" sz="2800" baseline="30000" dirty="0" smtClean="0"/>
              <a:t>-3</a:t>
            </a:r>
            <a:r>
              <a:rPr lang="cs-CZ" sz="2800" dirty="0" smtClean="0"/>
              <a:t> kg.mol</a:t>
            </a:r>
            <a:r>
              <a:rPr lang="cs-CZ" sz="2800" baseline="30000" dirty="0" smtClean="0"/>
              <a:t>-1</a:t>
            </a:r>
          </a:p>
          <a:p>
            <a:pPr lvl="0"/>
            <a:r>
              <a:rPr lang="cs-CZ" sz="1000" dirty="0" smtClean="0"/>
              <a:t>			</a:t>
            </a:r>
          </a:p>
          <a:p>
            <a:pPr lvl="0"/>
            <a:r>
              <a:rPr lang="cs-CZ" sz="2800" b="1" dirty="0" smtClean="0"/>
              <a:t>m</a:t>
            </a:r>
            <a:r>
              <a:rPr lang="cs-CZ" sz="2800" dirty="0" smtClean="0"/>
              <a:t> 	hmotnost tělesa z chemicky stejnorodé látky</a:t>
            </a:r>
          </a:p>
          <a:p>
            <a:pPr lvl="0"/>
            <a:endParaRPr lang="cs-CZ" sz="2000" dirty="0" smtClean="0"/>
          </a:p>
          <a:p>
            <a:pPr lvl="0"/>
            <a:r>
              <a:rPr lang="cs-CZ" sz="2800" b="1" dirty="0" smtClean="0"/>
              <a:t>molární  objem  </a:t>
            </a:r>
            <a:r>
              <a:rPr lang="en-US" sz="2800" dirty="0" smtClean="0"/>
              <a:t>[V</a:t>
            </a:r>
            <a:r>
              <a:rPr lang="cs-CZ" sz="2800" baseline="-25000" dirty="0" smtClean="0"/>
              <a:t>m</a:t>
            </a:r>
            <a:r>
              <a:rPr lang="cs-CZ" sz="2800" dirty="0" smtClean="0"/>
              <a:t> </a:t>
            </a:r>
            <a:r>
              <a:rPr lang="en-US" sz="2800" dirty="0" smtClean="0"/>
              <a:t>] </a:t>
            </a:r>
            <a:r>
              <a:rPr lang="cs-CZ" sz="2800" dirty="0" smtClean="0"/>
              <a:t>= m</a:t>
            </a:r>
            <a:r>
              <a:rPr lang="cs-CZ" sz="2800" baseline="30000" dirty="0" smtClean="0"/>
              <a:t>3</a:t>
            </a:r>
            <a:r>
              <a:rPr lang="cs-CZ" sz="2800" dirty="0" smtClean="0"/>
              <a:t>.mol</a:t>
            </a:r>
            <a:r>
              <a:rPr lang="cs-CZ" sz="2800" baseline="30000" dirty="0" smtClean="0"/>
              <a:t>-1</a:t>
            </a:r>
          </a:p>
          <a:p>
            <a:pPr lvl="0"/>
            <a:endParaRPr lang="cs-CZ" sz="1000" b="1" dirty="0" smtClean="0"/>
          </a:p>
          <a:p>
            <a:pPr lvl="0"/>
            <a:r>
              <a:rPr lang="cs-CZ" sz="2800" b="1" dirty="0" smtClean="0"/>
              <a:t>V	</a:t>
            </a:r>
            <a:r>
              <a:rPr lang="cs-CZ" sz="2800" dirty="0" smtClean="0"/>
              <a:t>objem</a:t>
            </a:r>
            <a:r>
              <a:rPr lang="cs-CZ" sz="2800" b="1" dirty="0" smtClean="0"/>
              <a:t> </a:t>
            </a:r>
            <a:r>
              <a:rPr lang="cs-CZ" sz="2800" dirty="0" smtClean="0"/>
              <a:t>tělesa z chemicky stejnorodé látky</a:t>
            </a:r>
            <a:endParaRPr lang="cs-CZ" sz="28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7715272" y="785794"/>
          <a:ext cx="12065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Rovnice" r:id="rId4" imgW="508000" imgH="431800" progId="Equation.3">
                  <p:embed/>
                </p:oleObj>
              </mc:Choice>
              <mc:Fallback>
                <p:oleObj name="Rovnice" r:id="rId4" imgW="508000" imgH="4318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72" y="785794"/>
                        <a:ext cx="1206500" cy="1025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7707326" y="4040189"/>
          <a:ext cx="1214446" cy="836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Rovnice" r:id="rId6" imgW="571252" imgH="393529" progId="Equation.3">
                  <p:embed/>
                </p:oleObj>
              </mc:Choice>
              <mc:Fallback>
                <p:oleObj name="Rovnice" r:id="rId6" imgW="571252" imgH="393529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326" y="4040189"/>
                        <a:ext cx="1214446" cy="8366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7870943" y="5572140"/>
          <a:ext cx="1050829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Rovnice" r:id="rId8" imgW="482391" imgH="393529" progId="Equation.3">
                  <p:embed/>
                </p:oleObj>
              </mc:Choice>
              <mc:Fallback>
                <p:oleObj name="Rovnice" r:id="rId8" imgW="482391" imgH="393529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943" y="5572140"/>
                        <a:ext cx="1050829" cy="8572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Arial" charset="0"/>
              </a:rPr>
              <a:t>1. 3.  MODELY STRUKTURY LÁTEK</a:t>
            </a:r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 bwMode="auto">
          <a:xfrm>
            <a:off x="-11236" y="621380"/>
            <a:ext cx="9170225" cy="630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85720" y="785794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lphaUcPeriod" startAt="4"/>
            </a:pPr>
            <a:r>
              <a:rPr lang="cs-CZ" sz="2800" b="1" dirty="0" smtClean="0">
                <a:solidFill>
                  <a:schemeClr val="bg1"/>
                </a:solidFill>
              </a:rPr>
              <a:t>Plazma</a:t>
            </a:r>
            <a:endParaRPr lang="cs-CZ" sz="2800" dirty="0" smtClean="0">
              <a:solidFill>
                <a:schemeClr val="bg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829568" y="804848"/>
            <a:ext cx="995368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Obr. 30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001B1A"/>
                </a:solidFill>
                <a:cs typeface="Arial" charset="0"/>
              </a:rPr>
              <a:t>1.4.  ROVNOVÁŽNÝ STAV SOUSTAVY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8088" y="782793"/>
            <a:ext cx="9005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8775" algn="l"/>
                <a:tab pos="4932363" algn="l"/>
              </a:tabLst>
            </a:pPr>
            <a:r>
              <a:rPr lang="cs-CZ" sz="3000" b="1" dirty="0" smtClean="0"/>
              <a:t>Termodynamická soustava</a:t>
            </a:r>
            <a:r>
              <a:rPr lang="cs-CZ" sz="3000" dirty="0" smtClean="0"/>
              <a:t> </a:t>
            </a:r>
          </a:p>
          <a:p>
            <a:pPr>
              <a:tabLst>
                <a:tab pos="620713" algn="l"/>
              </a:tabLst>
            </a:pPr>
            <a:r>
              <a:rPr lang="cs-CZ" sz="3000" dirty="0" smtClean="0"/>
              <a:t>	je těleso nebo soustava zkoumaných těles.</a:t>
            </a:r>
          </a:p>
          <a:p>
            <a:pPr>
              <a:tabLst>
                <a:tab pos="620713" algn="l"/>
              </a:tabLst>
            </a:pPr>
            <a:r>
              <a:rPr lang="cs-CZ" sz="3000" b="1" dirty="0" smtClean="0"/>
              <a:t>Stavové veličiny</a:t>
            </a:r>
            <a:r>
              <a:rPr lang="cs-CZ" sz="3000" dirty="0" smtClean="0"/>
              <a:t> </a:t>
            </a:r>
          </a:p>
          <a:p>
            <a:pPr>
              <a:tabLst>
                <a:tab pos="620713" algn="l"/>
              </a:tabLst>
            </a:pPr>
            <a:r>
              <a:rPr lang="cs-CZ" sz="3000" dirty="0" smtClean="0"/>
              <a:t> 	veličiny, které charakterizují stav  soustavy - </a:t>
            </a:r>
            <a:r>
              <a:rPr lang="cs-CZ" sz="3000" b="1" dirty="0" smtClean="0">
                <a:solidFill>
                  <a:srgbClr val="BA122A"/>
                </a:solidFill>
              </a:rPr>
              <a:t>p, V, T</a:t>
            </a:r>
            <a:r>
              <a:rPr lang="cs-CZ" sz="3000" dirty="0" smtClean="0"/>
              <a:t>.</a:t>
            </a:r>
          </a:p>
          <a:p>
            <a:pPr>
              <a:tabLst>
                <a:tab pos="620713" algn="l"/>
              </a:tabLst>
            </a:pPr>
            <a:r>
              <a:rPr lang="cs-CZ" sz="3000" b="1" dirty="0" smtClean="0"/>
              <a:t>Stavová změna</a:t>
            </a:r>
            <a:r>
              <a:rPr lang="cs-CZ" sz="3000" dirty="0" smtClean="0"/>
              <a:t> </a:t>
            </a:r>
          </a:p>
          <a:p>
            <a:pPr>
              <a:tabLst>
                <a:tab pos="620713" algn="l"/>
              </a:tabLst>
            </a:pPr>
            <a:r>
              <a:rPr lang="cs-CZ" sz="3000" dirty="0" smtClean="0"/>
              <a:t>	nastává při interakci soustavy s okolím. </a:t>
            </a:r>
            <a:br>
              <a:rPr lang="cs-CZ" sz="3000" dirty="0" smtClean="0"/>
            </a:br>
            <a:r>
              <a:rPr lang="cs-CZ" sz="3000" dirty="0" smtClean="0"/>
              <a:t>	Dochází při ní ke změně stavových veličin.</a:t>
            </a:r>
          </a:p>
          <a:p>
            <a:pPr>
              <a:tabLst>
                <a:tab pos="620713" algn="l"/>
              </a:tabLst>
            </a:pPr>
            <a:r>
              <a:rPr lang="cs-CZ" sz="3000" dirty="0" smtClean="0"/>
              <a:t> </a:t>
            </a:r>
            <a:r>
              <a:rPr lang="cs-CZ" sz="3000" b="1" dirty="0" smtClean="0"/>
              <a:t>Izolovaná soustava</a:t>
            </a:r>
            <a:r>
              <a:rPr lang="cs-CZ" sz="3000" dirty="0" smtClean="0"/>
              <a:t> </a:t>
            </a:r>
          </a:p>
          <a:p>
            <a:pPr>
              <a:tabLst>
                <a:tab pos="620713" algn="l"/>
              </a:tabLst>
            </a:pPr>
            <a:r>
              <a:rPr lang="cs-CZ" sz="3000" dirty="0" smtClean="0"/>
              <a:t>	nedochází k výměně energie </a:t>
            </a:r>
            <a:br>
              <a:rPr lang="cs-CZ" sz="3000" dirty="0" smtClean="0"/>
            </a:br>
            <a:r>
              <a:rPr lang="cs-CZ" sz="3000" dirty="0" smtClean="0"/>
              <a:t>	ani k výměně částic s okolím.</a:t>
            </a:r>
          </a:p>
          <a:p>
            <a:pPr>
              <a:tabLst>
                <a:tab pos="620713" algn="l"/>
              </a:tabLst>
            </a:pPr>
            <a:r>
              <a:rPr lang="cs-CZ" sz="3000" b="1" dirty="0" smtClean="0"/>
              <a:t>Adiabaticky izolovaná soustava</a:t>
            </a:r>
            <a:r>
              <a:rPr lang="cs-CZ" sz="3000" dirty="0" smtClean="0"/>
              <a:t> </a:t>
            </a:r>
          </a:p>
          <a:p>
            <a:pPr>
              <a:tabLst>
                <a:tab pos="620713" algn="l"/>
              </a:tabLst>
            </a:pPr>
            <a:r>
              <a:rPr lang="cs-CZ" sz="3000" dirty="0" smtClean="0"/>
              <a:t>	nedochází k tepelné výměně s okolím. 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1.4.  ROVNOVÁŽNÝ STAV SOUSTAVY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" y="623872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Rovnovážný stav</a:t>
            </a:r>
            <a:r>
              <a:rPr lang="cs-CZ" sz="2800" dirty="0" smtClean="0"/>
              <a:t> – RS </a:t>
            </a:r>
          </a:p>
          <a:p>
            <a:pPr>
              <a:tabLst>
                <a:tab pos="358775" algn="l"/>
              </a:tabLst>
            </a:pPr>
            <a:r>
              <a:rPr lang="cs-CZ" sz="2800" dirty="0" smtClean="0"/>
              <a:t>	stav, v němž zůstávají stavové veličiny konstantní. </a:t>
            </a:r>
          </a:p>
          <a:p>
            <a:pPr algn="ctr">
              <a:tabLst>
                <a:tab pos="358775" algn="l"/>
              </a:tabLst>
            </a:pP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Každá soustava, která je od určitého okamžiku v neměnných vnějších podmínkách, přejde samovolně do RS.</a:t>
            </a:r>
          </a:p>
          <a:p>
            <a:pPr>
              <a:tabLst>
                <a:tab pos="358775" algn="l"/>
              </a:tabLst>
            </a:pPr>
            <a:endParaRPr lang="cs-CZ" sz="2800" dirty="0" smtClean="0"/>
          </a:p>
          <a:p>
            <a:pPr>
              <a:tabLst>
                <a:tab pos="358775" algn="l"/>
              </a:tabLst>
            </a:pPr>
            <a:r>
              <a:rPr lang="cs-CZ" sz="2800" b="1" dirty="0" smtClean="0"/>
              <a:t>Rovnovážný děj</a:t>
            </a:r>
            <a:r>
              <a:rPr lang="cs-CZ" sz="2800" dirty="0" smtClean="0"/>
              <a:t> </a:t>
            </a:r>
          </a:p>
          <a:p>
            <a:pPr>
              <a:tabLst>
                <a:tab pos="358775" algn="l"/>
              </a:tabLst>
            </a:pPr>
            <a:r>
              <a:rPr lang="cs-CZ" sz="2800" dirty="0" smtClean="0"/>
              <a:t>	děj, při kterém soustava prochází řadou na sebe 	navazujících rovnovážných stavů. 	</a:t>
            </a:r>
          </a:p>
          <a:p>
            <a:pPr>
              <a:tabLst>
                <a:tab pos="358775" algn="l"/>
              </a:tabLst>
            </a:pPr>
            <a:r>
              <a:rPr lang="cs-CZ" sz="2800" dirty="0" smtClean="0"/>
              <a:t>	Př.: Pomalé stlačování plynu. </a:t>
            </a:r>
          </a:p>
          <a:p>
            <a:pPr algn="ctr">
              <a:tabLst>
                <a:tab pos="358775" algn="l"/>
              </a:tabLst>
            </a:pP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Skutečné děje jsou nerovnovážné.</a:t>
            </a:r>
          </a:p>
          <a:p>
            <a:pPr>
              <a:tabLst>
                <a:tab pos="358775" algn="l"/>
              </a:tabLst>
            </a:pPr>
            <a:endParaRPr lang="cs-CZ" sz="2800" dirty="0" smtClean="0"/>
          </a:p>
          <a:p>
            <a:pPr algn="ctr">
              <a:tabLst>
                <a:tab pos="358775" algn="l"/>
              </a:tabLst>
            </a:pPr>
            <a:r>
              <a:rPr lang="cs-CZ" sz="2800" dirty="0" smtClean="0"/>
              <a:t>Rovnovážný stav je stav s největší pravděpodobností výskytu.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 smtClean="0">
                <a:solidFill>
                  <a:srgbClr val="004643"/>
                </a:solidFill>
                <a:cs typeface="Arial" charset="0"/>
              </a:rPr>
              <a:t>1.5.  TEPLOTA A JEJÍ MĚŘENÍ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116680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Teplota souvisí s průměrnou kinetickou energií částic látky.</a:t>
            </a:r>
          </a:p>
          <a:p>
            <a:pPr algn="ctr"/>
            <a:r>
              <a:rPr lang="cs-CZ" sz="2800" dirty="0" smtClean="0"/>
              <a:t> </a:t>
            </a:r>
          </a:p>
          <a:p>
            <a:pPr algn="ctr"/>
            <a:r>
              <a:rPr lang="cs-CZ" sz="2800" dirty="0" smtClean="0"/>
              <a:t>Tělesa, mají </a:t>
            </a:r>
            <a:r>
              <a:rPr lang="cs-CZ" sz="2800" b="1" dirty="0" smtClean="0">
                <a:solidFill>
                  <a:srgbClr val="BA122A"/>
                </a:solidFill>
              </a:rPr>
              <a:t>stejnou teplotu</a:t>
            </a:r>
            <a:r>
              <a:rPr lang="cs-CZ" sz="2800" b="1" dirty="0" smtClean="0"/>
              <a:t>,</a:t>
            </a:r>
            <a:r>
              <a:rPr lang="cs-CZ" sz="2800" b="1" dirty="0" smtClean="0">
                <a:solidFill>
                  <a:srgbClr val="BA122A"/>
                </a:solidFill>
              </a:rPr>
              <a:t> </a:t>
            </a:r>
            <a:r>
              <a:rPr lang="cs-CZ" sz="2800" dirty="0" smtClean="0"/>
              <a:t>jestliže</a:t>
            </a:r>
            <a:r>
              <a:rPr lang="cs-CZ" sz="2800" b="1" dirty="0" smtClean="0">
                <a:solidFill>
                  <a:srgbClr val="BA122A"/>
                </a:solidFill>
              </a:rPr>
              <a:t> </a:t>
            </a:r>
            <a:r>
              <a:rPr lang="cs-CZ" sz="2800" dirty="0" smtClean="0"/>
              <a:t>při vzájemném dotyku nemění své rovnovážné stavy.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800" dirty="0" smtClean="0"/>
              <a:t>Tělesa, mají </a:t>
            </a:r>
            <a:r>
              <a:rPr lang="cs-CZ" sz="2800" b="1" dirty="0" smtClean="0">
                <a:solidFill>
                  <a:srgbClr val="BA122A"/>
                </a:solidFill>
              </a:rPr>
              <a:t>různou teplotu</a:t>
            </a:r>
            <a:r>
              <a:rPr lang="cs-CZ" sz="2800" b="1" dirty="0" smtClean="0"/>
              <a:t>,</a:t>
            </a:r>
            <a:r>
              <a:rPr lang="cs-CZ" sz="2800" b="1" dirty="0" smtClean="0">
                <a:solidFill>
                  <a:srgbClr val="BA122A"/>
                </a:solidFill>
              </a:rPr>
              <a:t> </a:t>
            </a:r>
            <a:r>
              <a:rPr lang="cs-CZ" sz="2800" dirty="0" smtClean="0"/>
              <a:t>jestliže</a:t>
            </a:r>
            <a:r>
              <a:rPr lang="cs-CZ" sz="2800" b="1" dirty="0" smtClean="0">
                <a:solidFill>
                  <a:srgbClr val="BA122A"/>
                </a:solidFill>
              </a:rPr>
              <a:t> </a:t>
            </a:r>
            <a:r>
              <a:rPr lang="cs-CZ" sz="2800" dirty="0" smtClean="0"/>
              <a:t>při vzájemném dotyku mění své rovnovážné stavy.</a:t>
            </a:r>
          </a:p>
          <a:p>
            <a:pPr algn="ctr"/>
            <a:r>
              <a:rPr lang="cs-CZ" sz="2800" dirty="0" smtClean="0"/>
              <a:t> </a:t>
            </a:r>
          </a:p>
          <a:p>
            <a:pPr algn="ctr"/>
            <a:r>
              <a:rPr lang="cs-CZ" sz="2800" dirty="0" smtClean="0"/>
              <a:t>Teplotu měříme teploměrem. 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800" dirty="0" smtClean="0"/>
              <a:t>Musíme sestrojit teplotní stupnici a stanovit jednotku. 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1.5.  TEPLOTA A JEJÍ MĚŘENÍ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848479"/>
            <a:ext cx="9144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 smtClean="0"/>
              <a:t>Celsiova teplotní stupnice  </a:t>
            </a:r>
            <a:r>
              <a:rPr lang="cs-CZ" sz="2600" dirty="0" smtClean="0"/>
              <a:t>1742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600" b="1" dirty="0" smtClean="0">
                <a:solidFill>
                  <a:srgbClr val="BA122A"/>
                </a:solidFill>
              </a:rPr>
              <a:t>Anders Celsius </a:t>
            </a:r>
            <a:r>
              <a:rPr lang="cs-CZ" sz="2600" dirty="0" smtClean="0"/>
              <a:t>(Švéd) </a:t>
            </a:r>
            <a:br>
              <a:rPr lang="cs-CZ" sz="2600" dirty="0" smtClean="0"/>
            </a:br>
            <a:r>
              <a:rPr lang="cs-CZ" sz="2600" u="sng" dirty="0" smtClean="0"/>
              <a:t>referenční body</a:t>
            </a:r>
            <a:endParaRPr lang="cs-CZ" sz="2600" dirty="0" smtClean="0"/>
          </a:p>
          <a:p>
            <a:pPr marL="1169988" lvl="0" indent="-360363"/>
            <a:r>
              <a:rPr lang="cs-CZ" sz="2600" dirty="0" smtClean="0"/>
              <a:t>     </a:t>
            </a:r>
            <a:r>
              <a:rPr lang="cs-CZ" sz="2600" b="1" dirty="0" smtClean="0">
                <a:solidFill>
                  <a:srgbClr val="BA122A"/>
                </a:solidFill>
              </a:rPr>
              <a:t>0 °C</a:t>
            </a:r>
            <a:r>
              <a:rPr lang="cs-CZ" sz="2600" dirty="0" smtClean="0"/>
              <a:t> – teplota varu vody </a:t>
            </a:r>
          </a:p>
          <a:p>
            <a:pPr marL="1255713" lvl="0" indent="-360363">
              <a:tabLst>
                <a:tab pos="987425" algn="l"/>
              </a:tabLst>
            </a:pPr>
            <a:r>
              <a:rPr lang="cs-CZ" sz="2600" b="1" dirty="0" smtClean="0">
                <a:solidFill>
                  <a:srgbClr val="BA122A"/>
                </a:solidFill>
              </a:rPr>
              <a:t>100 °C</a:t>
            </a:r>
            <a:r>
              <a:rPr lang="cs-CZ" sz="2600" dirty="0" smtClean="0"/>
              <a:t> – teplotu tání ledu </a:t>
            </a:r>
          </a:p>
          <a:p>
            <a:pPr marL="617538" lvl="0" indent="-360363"/>
            <a:r>
              <a:rPr lang="cs-CZ" sz="2600" dirty="0" smtClean="0"/>
              <a:t>obojí při tlaku vzduchu 1013,25 hPa. </a:t>
            </a:r>
          </a:p>
          <a:p>
            <a:pPr marL="617538" lvl="0" indent="-360363"/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866" name="Picture 2" descr="http://upload.wikimedia.org/wikipedia/commons/b/b1/Anders-Celsius-H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3224" y="804848"/>
            <a:ext cx="2038336" cy="2716223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558104" y="360997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  <p:graphicFrame>
        <p:nvGraphicFramePr>
          <p:cNvPr id="357377" name="Object 1"/>
          <p:cNvGraphicFramePr>
            <a:graphicFrameLocks noChangeAspect="1"/>
          </p:cNvGraphicFramePr>
          <p:nvPr/>
        </p:nvGraphicFramePr>
        <p:xfrm>
          <a:off x="4936607" y="1495425"/>
          <a:ext cx="1229244" cy="66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78" name="Rovnice" r:id="rId5" imgW="419040" imgH="228600" progId="Equation.3">
                  <p:embed/>
                </p:oleObj>
              </mc:Choice>
              <mc:Fallback>
                <p:oleObj name="Rovnice" r:id="rId5" imgW="41904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6607" y="1495425"/>
                        <a:ext cx="1229244" cy="6667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1.5.  TEPLOTA A JEJÍ MĚŘENÍ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848479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 smtClean="0"/>
              <a:t>Celsiova teplotní stupnice  </a:t>
            </a:r>
            <a:r>
              <a:rPr lang="cs-CZ" sz="2600" dirty="0" smtClean="0"/>
              <a:t>1742 </a:t>
            </a:r>
            <a:br>
              <a:rPr lang="cs-CZ" sz="2600" dirty="0" smtClean="0"/>
            </a:br>
            <a:r>
              <a:rPr lang="cs-CZ" sz="2600" dirty="0" smtClean="0"/>
              <a:t>Anders Celsius (Švéd) </a:t>
            </a:r>
            <a:br>
              <a:rPr lang="cs-CZ" sz="2600" dirty="0" smtClean="0"/>
            </a:br>
            <a:r>
              <a:rPr lang="cs-CZ" sz="2600" u="sng" dirty="0" smtClean="0"/>
              <a:t>referenční body</a:t>
            </a:r>
            <a:endParaRPr lang="cs-CZ" sz="2600" dirty="0" smtClean="0"/>
          </a:p>
          <a:p>
            <a:pPr marL="1169988" lvl="0" indent="-360363"/>
            <a:r>
              <a:rPr lang="cs-CZ" sz="2600" dirty="0" smtClean="0"/>
              <a:t>     </a:t>
            </a:r>
            <a:r>
              <a:rPr lang="cs-CZ" sz="2600" b="1" dirty="0" smtClean="0">
                <a:solidFill>
                  <a:srgbClr val="BA122A"/>
                </a:solidFill>
              </a:rPr>
              <a:t>0 °C</a:t>
            </a:r>
            <a:r>
              <a:rPr lang="cs-CZ" sz="2600" dirty="0" smtClean="0"/>
              <a:t> – teplota varu vody </a:t>
            </a:r>
          </a:p>
          <a:p>
            <a:pPr marL="1255713" lvl="0" indent="-360363">
              <a:tabLst>
                <a:tab pos="987425" algn="l"/>
              </a:tabLst>
            </a:pPr>
            <a:r>
              <a:rPr lang="cs-CZ" sz="2600" b="1" dirty="0" smtClean="0">
                <a:solidFill>
                  <a:srgbClr val="BA122A"/>
                </a:solidFill>
              </a:rPr>
              <a:t>100 °C</a:t>
            </a:r>
            <a:r>
              <a:rPr lang="cs-CZ" sz="2600" dirty="0" smtClean="0"/>
              <a:t> – teplotu tání ledu </a:t>
            </a:r>
          </a:p>
          <a:p>
            <a:pPr marL="617538" lvl="0" indent="-360363"/>
            <a:r>
              <a:rPr lang="cs-CZ" sz="2600" dirty="0" smtClean="0"/>
              <a:t>obojí při tlaku vzduchu 1013,25 hPa. </a:t>
            </a:r>
          </a:p>
          <a:p>
            <a:pPr marL="617538" lvl="0" indent="-360363"/>
            <a:endParaRPr lang="cs-CZ" sz="2600" dirty="0" smtClean="0"/>
          </a:p>
          <a:p>
            <a:pPr marL="360363" lvl="0" indent="-360363"/>
            <a:r>
              <a:rPr lang="cs-CZ" sz="2600" b="1" dirty="0" smtClean="0">
                <a:solidFill>
                  <a:srgbClr val="BA122A"/>
                </a:solidFill>
              </a:rPr>
              <a:t>Carl Linné </a:t>
            </a:r>
            <a:r>
              <a:rPr lang="cs-CZ" sz="2600" dirty="0" smtClean="0"/>
              <a:t>(Švéd) stupnici později otočil, a proto je dnes </a:t>
            </a:r>
          </a:p>
          <a:p>
            <a:pPr marL="727075" lvl="1" indent="-269875"/>
            <a:r>
              <a:rPr lang="cs-CZ" sz="2600" dirty="0" smtClean="0"/>
              <a:t>    </a:t>
            </a:r>
            <a:r>
              <a:rPr lang="cs-CZ" sz="2600" b="1" dirty="0" smtClean="0">
                <a:solidFill>
                  <a:srgbClr val="BA122A"/>
                </a:solidFill>
              </a:rPr>
              <a:t>0</a:t>
            </a:r>
            <a:r>
              <a:rPr lang="cs-CZ" sz="2600" b="1" baseline="30000" dirty="0" smtClean="0">
                <a:solidFill>
                  <a:srgbClr val="BA122A"/>
                </a:solidFill>
              </a:rPr>
              <a:t>o</a:t>
            </a:r>
            <a:r>
              <a:rPr lang="cs-CZ" sz="2600" b="1" dirty="0" smtClean="0">
                <a:solidFill>
                  <a:srgbClr val="BA122A"/>
                </a:solidFill>
              </a:rPr>
              <a:t> C </a:t>
            </a:r>
            <a:r>
              <a:rPr lang="cs-CZ" sz="2600" dirty="0" smtClean="0"/>
              <a:t>– RS vody a ledu při normálním tlaku – bod tání</a:t>
            </a:r>
          </a:p>
          <a:p>
            <a:pPr marL="727075" lvl="1" indent="-269875"/>
            <a:r>
              <a:rPr lang="cs-CZ" sz="2600" b="1" dirty="0" smtClean="0">
                <a:solidFill>
                  <a:srgbClr val="BA122A"/>
                </a:solidFill>
              </a:rPr>
              <a:t>100</a:t>
            </a:r>
            <a:r>
              <a:rPr lang="cs-CZ" sz="2600" b="1" baseline="30000" dirty="0" smtClean="0">
                <a:solidFill>
                  <a:srgbClr val="BA122A"/>
                </a:solidFill>
              </a:rPr>
              <a:t>o</a:t>
            </a:r>
            <a:r>
              <a:rPr lang="cs-CZ" sz="2600" b="1" dirty="0" smtClean="0">
                <a:solidFill>
                  <a:srgbClr val="BA122A"/>
                </a:solidFill>
              </a:rPr>
              <a:t> C </a:t>
            </a:r>
            <a:r>
              <a:rPr lang="cs-CZ" sz="2600" dirty="0" smtClean="0"/>
              <a:t>– RS vody a její syté páry – bod varu</a:t>
            </a:r>
          </a:p>
          <a:p>
            <a:pPr marL="727075" lvl="1" indent="-269875"/>
            <a:endParaRPr lang="cs-CZ" sz="1000" dirty="0" smtClean="0"/>
          </a:p>
          <a:p>
            <a:pPr lvl="0" algn="ctr"/>
            <a:r>
              <a:rPr lang="cs-CZ" sz="2800" dirty="0" smtClean="0"/>
              <a:t>  </a:t>
            </a:r>
            <a:r>
              <a:rPr lang="cs-CZ" sz="2400" dirty="0" smtClean="0"/>
              <a:t>Dnes je Celsiova stupnice (vedlejší jednotka soustavy SI) </a:t>
            </a:r>
            <a:br>
              <a:rPr lang="cs-CZ" sz="2400" dirty="0" smtClean="0"/>
            </a:br>
            <a:r>
              <a:rPr lang="cs-CZ" sz="2400" dirty="0" smtClean="0"/>
              <a:t>definována pomocí trojného bodu vody, </a:t>
            </a:r>
            <a:br>
              <a:rPr lang="cs-CZ" sz="2400" dirty="0" smtClean="0"/>
            </a:br>
            <a:r>
              <a:rPr lang="cs-CZ" sz="2400" dirty="0" smtClean="0"/>
              <a:t>kterému je přiřazena teplota 0,01 °C a tím, </a:t>
            </a:r>
            <a:br>
              <a:rPr lang="cs-CZ" sz="2400" dirty="0" smtClean="0"/>
            </a:br>
            <a:r>
              <a:rPr lang="cs-CZ" sz="2400" dirty="0" smtClean="0"/>
              <a:t>že absolutní velikost jednoho dílku teplotní stupnice (1 °C) je rovna 1 K.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http://upload.wikimedia.org/wikipedia/commons/6/68/Carl_von_Linn%C3%A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3224" y="804848"/>
            <a:ext cx="2346001" cy="283861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7648592" y="370046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  <p:graphicFrame>
        <p:nvGraphicFramePr>
          <p:cNvPr id="355329" name="Object 1"/>
          <p:cNvGraphicFramePr>
            <a:graphicFrameLocks noChangeAspect="1"/>
          </p:cNvGraphicFramePr>
          <p:nvPr/>
        </p:nvGraphicFramePr>
        <p:xfrm>
          <a:off x="4937125" y="1495425"/>
          <a:ext cx="12287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30" name="Rovnice" r:id="rId5" imgW="419040" imgH="228600" progId="Equation.3">
                  <p:embed/>
                </p:oleObj>
              </mc:Choice>
              <mc:Fallback>
                <p:oleObj name="Rovnice" r:id="rId5" imgW="41904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1495425"/>
                        <a:ext cx="1228725" cy="666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8840" y="502625"/>
            <a:ext cx="4615140" cy="637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1.5.  TEPLOTA A JEJÍ MĚŘENÍ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70350"/>
            <a:ext cx="464343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 b="1" dirty="0" smtClean="0"/>
              <a:t>Termodynamická teplota  </a:t>
            </a:r>
            <a:br>
              <a:rPr lang="cs-CZ" sz="2800" b="1" dirty="0" smtClean="0"/>
            </a:br>
            <a:r>
              <a:rPr lang="cs-CZ" sz="2600" dirty="0" smtClean="0"/>
              <a:t>Jednotkou je </a:t>
            </a:r>
            <a:r>
              <a:rPr lang="cs-CZ" sz="2600" b="1" dirty="0" smtClean="0"/>
              <a:t>Kelvin</a:t>
            </a:r>
            <a:r>
              <a:rPr lang="cs-CZ" sz="2600" dirty="0" smtClean="0"/>
              <a:t> (SI). </a:t>
            </a:r>
          </a:p>
          <a:p>
            <a:pPr algn="ctr"/>
            <a:endParaRPr lang="cs-CZ" sz="2600" dirty="0" smtClean="0"/>
          </a:p>
          <a:p>
            <a:pPr algn="ctr"/>
            <a:endParaRPr lang="cs-CZ" sz="2600" dirty="0" smtClean="0"/>
          </a:p>
          <a:p>
            <a:pPr algn="ctr"/>
            <a:r>
              <a:rPr lang="cs-CZ" sz="2600" dirty="0" smtClean="0"/>
              <a:t>Termodynamická teplotní stupnice není závislá </a:t>
            </a:r>
            <a:br>
              <a:rPr lang="cs-CZ" sz="2600" dirty="0" smtClean="0"/>
            </a:br>
            <a:r>
              <a:rPr lang="cs-CZ" sz="2600" dirty="0" smtClean="0"/>
              <a:t>na náplni teploměru.</a:t>
            </a:r>
          </a:p>
          <a:p>
            <a:pPr algn="ctr"/>
            <a:r>
              <a:rPr lang="cs-CZ" sz="2600" dirty="0" smtClean="0"/>
              <a:t>Navrhl ji skotský fyzik </a:t>
            </a:r>
            <a:br>
              <a:rPr lang="cs-CZ" sz="2600" dirty="0" smtClean="0"/>
            </a:br>
            <a:r>
              <a:rPr lang="cs-CZ" sz="2600" b="1" dirty="0" smtClean="0">
                <a:solidFill>
                  <a:srgbClr val="BA122A"/>
                </a:solidFill>
              </a:rPr>
              <a:t>William Thomson</a:t>
            </a:r>
            <a:r>
              <a:rPr lang="cs-CZ" sz="2600" dirty="0" smtClean="0"/>
              <a:t>.</a:t>
            </a:r>
            <a:br>
              <a:rPr lang="cs-CZ" sz="2600" dirty="0" smtClean="0"/>
            </a:br>
            <a:r>
              <a:rPr lang="cs-CZ" sz="2600" dirty="0" smtClean="0"/>
              <a:t>Povýšen do šlechtického stavu jako </a:t>
            </a:r>
            <a:r>
              <a:rPr lang="cs-CZ" sz="2600" b="1" dirty="0" smtClean="0">
                <a:solidFill>
                  <a:srgbClr val="BA122A"/>
                </a:solidFill>
              </a:rPr>
              <a:t>lord Kelvin</a:t>
            </a:r>
            <a:r>
              <a:rPr lang="cs-CZ" sz="2600" dirty="0" smtClean="0"/>
              <a:t>.</a:t>
            </a:r>
          </a:p>
          <a:p>
            <a:pPr algn="ctr"/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b="1" dirty="0" smtClean="0"/>
              <a:t>1 K</a:t>
            </a:r>
            <a:r>
              <a:rPr lang="cs-CZ" sz="2600" dirty="0" smtClean="0"/>
              <a:t> je 1/273,15 díl termodynamické teploty trojného bodu vody.</a:t>
            </a:r>
            <a:endParaRPr lang="cs-CZ" sz="2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14876" y="7143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2428860" y="6286520"/>
            <a:ext cx="2133600" cy="365125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56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53281" name="Object 1"/>
          <p:cNvGraphicFramePr>
            <a:graphicFrameLocks noChangeAspect="1"/>
          </p:cNvGraphicFramePr>
          <p:nvPr/>
        </p:nvGraphicFramePr>
        <p:xfrm>
          <a:off x="1585896" y="1528752"/>
          <a:ext cx="14525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82" name="Rovnice" r:id="rId5" imgW="495000" imgH="215640" progId="Equation.3">
                  <p:embed/>
                </p:oleObj>
              </mc:Choice>
              <mc:Fallback>
                <p:oleObj name="Rovnice" r:id="rId5" imgW="495000" imgH="215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896" y="1528752"/>
                        <a:ext cx="1452563" cy="62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1.5.  TEPLOTA A JEJÍ MĚŘENÍ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576" y="750639"/>
            <a:ext cx="8777336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 smtClean="0"/>
              <a:t>Termodynamická teplota</a:t>
            </a:r>
          </a:p>
          <a:p>
            <a:endParaRPr lang="cs-CZ" sz="1000" dirty="0" smtClean="0"/>
          </a:p>
          <a:p>
            <a:r>
              <a:rPr lang="cs-CZ" sz="2800" u="sng" dirty="0" smtClean="0"/>
              <a:t>referenční body</a:t>
            </a:r>
            <a:endParaRPr lang="cs-CZ" sz="2800" dirty="0" smtClean="0"/>
          </a:p>
          <a:p>
            <a:pPr marL="360363" lvl="0" indent="-360363"/>
            <a:r>
              <a:rPr lang="cs-CZ" sz="2800" b="1" dirty="0" smtClean="0">
                <a:solidFill>
                  <a:srgbClr val="BA122A"/>
                </a:solidFill>
              </a:rPr>
              <a:t>0 K </a:t>
            </a:r>
          </a:p>
          <a:p>
            <a:pPr marL="630238" lvl="0" indent="-360363">
              <a:buFont typeface="Wingdings" pitchFamily="2" charset="2"/>
              <a:buChar char="§"/>
              <a:tabLst>
                <a:tab pos="630238" algn="l"/>
              </a:tabLst>
            </a:pPr>
            <a:r>
              <a:rPr lang="cs-CZ" sz="2800" dirty="0" smtClean="0"/>
              <a:t>teplota tzv. absolutní nuly</a:t>
            </a:r>
          </a:p>
          <a:p>
            <a:pPr marL="630238" lvl="0" indent="-360363">
              <a:buFont typeface="Wingdings" pitchFamily="2" charset="2"/>
              <a:buChar char="§"/>
              <a:tabLst>
                <a:tab pos="630238" algn="l"/>
              </a:tabLst>
            </a:pPr>
            <a:r>
              <a:rPr lang="cs-CZ" sz="2800" dirty="0" smtClean="0"/>
              <a:t>naprosto nejnižší teplota, která je fyzikálně definována</a:t>
            </a:r>
          </a:p>
          <a:p>
            <a:pPr marL="630238" lvl="0" indent="-360363">
              <a:buFont typeface="Wingdings" pitchFamily="2" charset="2"/>
              <a:buChar char="§"/>
              <a:tabLst>
                <a:tab pos="630238" algn="l"/>
              </a:tabLst>
            </a:pPr>
            <a:r>
              <a:rPr lang="cs-CZ" sz="2800" dirty="0" err="1" smtClean="0"/>
              <a:t>E</a:t>
            </a:r>
            <a:r>
              <a:rPr lang="cs-CZ" sz="2800" baseline="-25000" dirty="0" err="1" smtClean="0"/>
              <a:t>k</a:t>
            </a:r>
            <a:r>
              <a:rPr lang="cs-CZ" sz="2800" dirty="0" smtClean="0"/>
              <a:t> je nejnižší, ale ne nulová, mění se vlastnosti látek </a:t>
            </a:r>
          </a:p>
          <a:p>
            <a:pPr marL="630238" lvl="0" indent="-360363">
              <a:buFont typeface="Wingdings" pitchFamily="2" charset="2"/>
              <a:buChar char="§"/>
              <a:tabLst>
                <a:tab pos="630238" algn="l"/>
              </a:tabLst>
            </a:pPr>
            <a:endParaRPr lang="cs-CZ" sz="2800" dirty="0" smtClean="0"/>
          </a:p>
          <a:p>
            <a:pPr marL="360363" lvl="0" indent="-360363"/>
            <a:r>
              <a:rPr lang="cs-CZ" sz="2800" b="1" dirty="0" smtClean="0">
                <a:solidFill>
                  <a:srgbClr val="BA122A"/>
                </a:solidFill>
              </a:rPr>
              <a:t>273,15 K </a:t>
            </a:r>
          </a:p>
          <a:p>
            <a:pPr marL="630238" lvl="0" indent="-360363">
              <a:buFont typeface="Wingdings" pitchFamily="2" charset="2"/>
              <a:buChar char="§"/>
            </a:pPr>
            <a:r>
              <a:rPr lang="cs-CZ" sz="2800" dirty="0" smtClean="0"/>
              <a:t>je teplota trojného bodu vody - RS ledu, vody a syté páry</a:t>
            </a:r>
          </a:p>
          <a:p>
            <a:pPr marL="630238" lvl="0" indent="-360363">
              <a:buFont typeface="Wingdings" pitchFamily="2" charset="2"/>
              <a:buChar char="§"/>
            </a:pPr>
            <a:endParaRPr lang="cs-CZ" sz="2800" dirty="0" smtClean="0"/>
          </a:p>
          <a:p>
            <a:pPr algn="ctr"/>
            <a:r>
              <a:rPr lang="cs-CZ" sz="2800" dirty="0" smtClean="0"/>
              <a:t>Do roku 1967 se používal „stupeň Kelvina“ a označení °K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1.5.  TEPLOTA A JEJÍ MĚŘENÍ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89405"/>
            <a:ext cx="493395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600" b="1" dirty="0" smtClean="0"/>
              <a:t>Přepočet mezi </a:t>
            </a:r>
            <a:br>
              <a:rPr lang="cs-CZ" sz="2600" b="1" dirty="0" smtClean="0"/>
            </a:br>
            <a:r>
              <a:rPr lang="cs-CZ" sz="2600" b="1" dirty="0" smtClean="0"/>
              <a:t>termodynamickou teplotou </a:t>
            </a:r>
            <a:br>
              <a:rPr lang="cs-CZ" sz="2600" b="1" dirty="0" smtClean="0"/>
            </a:br>
            <a:r>
              <a:rPr lang="cs-CZ" sz="2600" b="1" dirty="0" smtClean="0"/>
              <a:t>a teplotou ve stupních Celsia:</a:t>
            </a:r>
          </a:p>
          <a:p>
            <a:endParaRPr lang="cs-CZ" sz="2600" dirty="0" smtClean="0"/>
          </a:p>
          <a:p>
            <a:pPr marL="630238" lvl="0" indent="-360363">
              <a:buFont typeface="Wingdings" pitchFamily="2" charset="2"/>
              <a:buChar char="§"/>
            </a:pPr>
            <a:endParaRPr lang="cs-CZ" sz="2600" dirty="0" smtClean="0"/>
          </a:p>
          <a:p>
            <a:pPr marL="630238" lvl="0" indent="-360363">
              <a:buFont typeface="Wingdings" pitchFamily="2" charset="2"/>
              <a:buChar char="§"/>
            </a:pPr>
            <a:endParaRPr lang="cs-CZ" sz="2600" dirty="0" smtClean="0"/>
          </a:p>
          <a:p>
            <a:pPr algn="ctr"/>
            <a:r>
              <a:rPr lang="cs-CZ" sz="2600" b="1" dirty="0" smtClean="0"/>
              <a:t>{t} = {T} − 273</a:t>
            </a:r>
          </a:p>
          <a:p>
            <a:pPr algn="ctr"/>
            <a:endParaRPr lang="cs-CZ" sz="2600" b="1" dirty="0" smtClean="0"/>
          </a:p>
          <a:p>
            <a:pPr algn="ctr"/>
            <a:r>
              <a:rPr lang="cs-CZ" sz="2600" b="1" dirty="0" smtClean="0"/>
              <a:t>{T} = {t}  + 273</a:t>
            </a:r>
          </a:p>
          <a:p>
            <a:pPr algn="ctr"/>
            <a:endParaRPr lang="cs-CZ" sz="2600" dirty="0" smtClean="0"/>
          </a:p>
          <a:p>
            <a:pPr algn="ctr"/>
            <a:endParaRPr lang="cs-CZ" sz="2600" dirty="0" smtClean="0"/>
          </a:p>
          <a:p>
            <a:pPr lvl="0" algn="ctr"/>
            <a:r>
              <a:rPr lang="cs-CZ" sz="2600" dirty="0" smtClean="0"/>
              <a:t>Teplotní rozdíl ve stupních Celsia </a:t>
            </a:r>
            <a:br>
              <a:rPr lang="cs-CZ" sz="2600" dirty="0" smtClean="0"/>
            </a:br>
            <a:r>
              <a:rPr lang="cs-CZ" sz="2600" dirty="0" smtClean="0"/>
              <a:t>je stejný jako v Kelvinech!</a:t>
            </a:r>
          </a:p>
          <a:p>
            <a:pPr algn="ctr"/>
            <a:endParaRPr lang="cs-CZ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16987" y="6384203"/>
            <a:ext cx="471462" cy="287359"/>
          </a:xfrm>
        </p:spPr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58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 rot="16200000" flipH="1">
            <a:off x="2621394" y="3690508"/>
            <a:ext cx="5894406" cy="1199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 rot="16200000" flipH="1">
            <a:off x="4700590" y="3700462"/>
            <a:ext cx="5875355" cy="1113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205416" y="714359"/>
            <a:ext cx="612000" cy="61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r>
              <a:rPr kumimoji="0" lang="cs-CZ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</a:t>
            </a: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286640" y="714360"/>
            <a:ext cx="612000" cy="61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</a:t>
            </a: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786446" y="6072206"/>
            <a:ext cx="1214446" cy="6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-273</a:t>
            </a:r>
            <a:r>
              <a:rPr kumimoji="0" lang="cs-CZ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</a:t>
            </a: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929586" y="6072206"/>
            <a:ext cx="54952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0</a:t>
            </a:r>
          </a:p>
        </p:txBody>
      </p:sp>
      <p:sp>
        <p:nvSpPr>
          <p:cNvPr id="18" name="Elipsa 17"/>
          <p:cNvSpPr/>
          <p:nvPr/>
        </p:nvSpPr>
        <p:spPr>
          <a:xfrm>
            <a:off x="5429256" y="6357958"/>
            <a:ext cx="285752" cy="2857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7500958" y="6357958"/>
            <a:ext cx="285752" cy="2857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5419724" y="2524120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7489824" y="2520950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5413368" y="133191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7488236" y="133826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829568" y="2343144"/>
            <a:ext cx="9286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273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748344" y="2343144"/>
            <a:ext cx="1214446" cy="6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s-CZ" sz="3600" dirty="0" smtClean="0">
                <a:cs typeface="Arial" pitchFamily="34" charset="0"/>
              </a:rPr>
              <a:t>0</a:t>
            </a:r>
            <a:r>
              <a:rPr kumimoji="0" lang="cs-CZ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</a:t>
            </a: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" name="Složené závorky 25"/>
          <p:cNvSpPr/>
          <p:nvPr/>
        </p:nvSpPr>
        <p:spPr>
          <a:xfrm>
            <a:off x="5143504" y="3628316"/>
            <a:ext cx="2857520" cy="928694"/>
          </a:xfrm>
          <a:prstGeom prst="bracePair">
            <a:avLst>
              <a:gd name="adj" fmla="val 2124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2852728" y="1981192"/>
            <a:ext cx="22622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/>
              <a:t>Př.: ∆t = 80</a:t>
            </a:r>
            <a:r>
              <a:rPr lang="cs-CZ" sz="2800" b="1" baseline="30000" dirty="0" smtClean="0"/>
              <a:t>o</a:t>
            </a:r>
            <a:r>
              <a:rPr lang="cs-CZ" sz="2800" b="1" dirty="0" smtClean="0"/>
              <a:t>C</a:t>
            </a:r>
            <a:endParaRPr lang="cs-CZ" sz="2800" dirty="0"/>
          </a:p>
        </p:txBody>
      </p:sp>
      <p:sp>
        <p:nvSpPr>
          <p:cNvPr id="28" name="Obdélník 27"/>
          <p:cNvSpPr/>
          <p:nvPr/>
        </p:nvSpPr>
        <p:spPr>
          <a:xfrm>
            <a:off x="8101032" y="3790952"/>
            <a:ext cx="784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/>
              <a:t>∆T </a:t>
            </a:r>
            <a:endParaRPr lang="cs-CZ" sz="3600" dirty="0"/>
          </a:p>
        </p:txBody>
      </p:sp>
      <p:cxnSp>
        <p:nvCxnSpPr>
          <p:cNvPr id="30" name="Přímá spojovací čára 29"/>
          <p:cNvCxnSpPr/>
          <p:nvPr/>
        </p:nvCxnSpPr>
        <p:spPr>
          <a:xfrm flipV="1">
            <a:off x="5524500" y="3625850"/>
            <a:ext cx="2095500" cy="635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ožené závorky 44"/>
          <p:cNvSpPr/>
          <p:nvPr/>
        </p:nvSpPr>
        <p:spPr>
          <a:xfrm>
            <a:off x="5205416" y="1619240"/>
            <a:ext cx="2857520" cy="928694"/>
          </a:xfrm>
          <a:prstGeom prst="bracePair">
            <a:avLst>
              <a:gd name="adj" fmla="val 2124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ovací čára 31"/>
          <p:cNvCxnSpPr/>
          <p:nvPr/>
        </p:nvCxnSpPr>
        <p:spPr>
          <a:xfrm flipV="1">
            <a:off x="5537200" y="4559300"/>
            <a:ext cx="2089150" cy="1270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5786446" y="3786190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/>
              <a:t>∆t = ∆T</a:t>
            </a:r>
            <a:endParaRPr lang="cs-CZ" sz="3600" dirty="0"/>
          </a:p>
        </p:txBody>
      </p:sp>
      <p:sp>
        <p:nvSpPr>
          <p:cNvPr id="46" name="Obdélník 45"/>
          <p:cNvSpPr/>
          <p:nvPr/>
        </p:nvSpPr>
        <p:spPr>
          <a:xfrm>
            <a:off x="4300536" y="3790952"/>
            <a:ext cx="71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/>
              <a:t>∆t </a:t>
            </a:r>
            <a:endParaRPr lang="cs-CZ" sz="3600" dirty="0"/>
          </a:p>
        </p:txBody>
      </p:sp>
      <p:sp>
        <p:nvSpPr>
          <p:cNvPr id="47" name="Obdélník 46"/>
          <p:cNvSpPr/>
          <p:nvPr/>
        </p:nvSpPr>
        <p:spPr>
          <a:xfrm>
            <a:off x="8010544" y="1438264"/>
            <a:ext cx="1133456" cy="52322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/>
              <a:t>? K</a:t>
            </a:r>
            <a:endParaRPr lang="cs-CZ" sz="2800" dirty="0"/>
          </a:p>
        </p:txBody>
      </p:sp>
      <p:sp>
        <p:nvSpPr>
          <p:cNvPr id="48" name="Obdélník 47"/>
          <p:cNvSpPr/>
          <p:nvPr/>
        </p:nvSpPr>
        <p:spPr>
          <a:xfrm>
            <a:off x="8010544" y="1438264"/>
            <a:ext cx="1133456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/>
              <a:t>353 K</a:t>
            </a:r>
            <a:endParaRPr lang="cs-CZ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24" grpId="0"/>
      <p:bldP spid="25" grpId="0"/>
      <p:bldP spid="26" grpId="0" animBg="1"/>
      <p:bldP spid="27" grpId="0" animBg="1"/>
      <p:bldP spid="28" grpId="0"/>
      <p:bldP spid="45" grpId="0" animBg="1"/>
      <p:bldP spid="38" grpId="0"/>
      <p:bldP spid="46" grpId="0"/>
      <p:bldP spid="47" grpId="0" animBg="1"/>
      <p:bldP spid="4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1.5.  TEPLOTA A JEJÍ MĚŘENÍ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318844"/>
            <a:ext cx="9144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600" b="1" dirty="0" smtClean="0"/>
              <a:t>Stupeň Fahrenheita</a:t>
            </a:r>
            <a:r>
              <a:rPr lang="cs-CZ" sz="2600" dirty="0" smtClean="0"/>
              <a:t> (značka </a:t>
            </a:r>
            <a:r>
              <a:rPr lang="cs-CZ" sz="2600" b="1" dirty="0" smtClean="0"/>
              <a:t>°F</a:t>
            </a:r>
            <a:r>
              <a:rPr lang="cs-CZ" sz="2600" dirty="0" smtClean="0"/>
              <a:t>) </a:t>
            </a:r>
            <a:br>
              <a:rPr lang="cs-CZ" sz="2600" dirty="0" smtClean="0"/>
            </a:br>
            <a:r>
              <a:rPr lang="cs-CZ" sz="2600" b="1" dirty="0" smtClean="0">
                <a:solidFill>
                  <a:srgbClr val="BA122A"/>
                </a:solidFill>
              </a:rPr>
              <a:t>Gabriel Fahrenheit </a:t>
            </a:r>
            <a:r>
              <a:rPr lang="cs-CZ" sz="2600" dirty="0" smtClean="0"/>
              <a:t>(N) 1724. </a:t>
            </a:r>
            <a:br>
              <a:rPr lang="cs-CZ" sz="2600" dirty="0" smtClean="0"/>
            </a:br>
            <a:r>
              <a:rPr lang="cs-CZ" sz="2600" dirty="0" smtClean="0"/>
              <a:t>Dnes se používá hlavně v USA.</a:t>
            </a:r>
            <a:br>
              <a:rPr lang="cs-CZ" sz="2600" dirty="0" smtClean="0"/>
            </a:br>
            <a:r>
              <a:rPr lang="cs-CZ" sz="2600" dirty="0" smtClean="0"/>
              <a:t> </a:t>
            </a:r>
          </a:p>
          <a:p>
            <a:r>
              <a:rPr lang="cs-CZ" sz="2600" u="sng" dirty="0" smtClean="0"/>
              <a:t>referenční body</a:t>
            </a:r>
            <a:endParaRPr lang="cs-CZ" sz="2600" dirty="0" smtClean="0"/>
          </a:p>
          <a:p>
            <a:pPr marL="900113" lvl="0" indent="-900113"/>
            <a:r>
              <a:rPr lang="cs-CZ" sz="2600" b="1" dirty="0" smtClean="0">
                <a:solidFill>
                  <a:srgbClr val="BA122A"/>
                </a:solidFill>
              </a:rPr>
              <a:t>0 °F 	</a:t>
            </a:r>
            <a:r>
              <a:rPr lang="cs-CZ" sz="2600" dirty="0" smtClean="0"/>
              <a:t>nejnižší teplota, jaké se podařilo </a:t>
            </a:r>
            <a:br>
              <a:rPr lang="cs-CZ" sz="2600" dirty="0" smtClean="0"/>
            </a:br>
            <a:r>
              <a:rPr lang="cs-CZ" sz="2600" dirty="0" smtClean="0"/>
              <a:t>Fahrenheitovi dosáhnout </a:t>
            </a:r>
            <a:br>
              <a:rPr lang="cs-CZ" sz="2600" dirty="0" smtClean="0"/>
            </a:br>
            <a:r>
              <a:rPr lang="cs-CZ" sz="2600" dirty="0" smtClean="0"/>
              <a:t>smícháním chloridu amonného, </a:t>
            </a:r>
            <a:br>
              <a:rPr lang="cs-CZ" sz="2600" dirty="0" smtClean="0"/>
            </a:br>
            <a:r>
              <a:rPr lang="cs-CZ" sz="2600" dirty="0" smtClean="0"/>
              <a:t>vody a ledu  </a:t>
            </a:r>
          </a:p>
          <a:p>
            <a:pPr marL="900113" lvl="0" indent="-900113"/>
            <a:r>
              <a:rPr lang="cs-CZ" sz="2600" b="1" dirty="0" smtClean="0">
                <a:solidFill>
                  <a:srgbClr val="BA122A"/>
                </a:solidFill>
              </a:rPr>
              <a:t>96 °F </a:t>
            </a:r>
            <a:r>
              <a:rPr lang="cs-CZ" sz="2600" dirty="0" smtClean="0"/>
              <a:t> teplota lidského těla. </a:t>
            </a:r>
          </a:p>
          <a:p>
            <a:pPr marL="900113" lvl="0" indent="-900113"/>
            <a:endParaRPr lang="cs-CZ" sz="2600" dirty="0" smtClean="0"/>
          </a:p>
          <a:p>
            <a:pPr>
              <a:tabLst>
                <a:tab pos="4659313" algn="l"/>
              </a:tabLst>
            </a:pPr>
            <a:r>
              <a:rPr lang="cs-CZ" sz="2600" dirty="0" smtClean="0"/>
              <a:t>Později byly body upraveny na: 	    2 °F pro bod mrazu vody </a:t>
            </a:r>
          </a:p>
          <a:p>
            <a:pPr>
              <a:tabLst>
                <a:tab pos="4659313" algn="l"/>
              </a:tabLst>
            </a:pPr>
            <a:r>
              <a:rPr lang="cs-CZ" sz="2600" dirty="0" smtClean="0"/>
              <a:t>	212 °F bod varu vody.</a:t>
            </a:r>
            <a:endParaRPr lang="cs-CZ" sz="2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+mj-lt"/>
              </a:rPr>
              <a:t>Další teplotní stupnice:</a:t>
            </a:r>
            <a:endParaRPr lang="cs-CZ" sz="2800" b="1" dirty="0">
              <a:latin typeface="+mj-lt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2782" y="714356"/>
            <a:ext cx="3217397" cy="37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7648592" y="45148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004643"/>
                </a:solidFill>
                <a:cs typeface="Arial" charset="0"/>
              </a:rPr>
              <a:t>1. 1</a:t>
            </a:r>
            <a:r>
              <a:rPr lang="cs-CZ" sz="3400" b="1" dirty="0">
                <a:solidFill>
                  <a:srgbClr val="004643"/>
                </a:solidFill>
                <a:cs typeface="Arial" charset="0"/>
              </a:rPr>
              <a:t>. KINETICKÁ TEORIE LÁTEK </a:t>
            </a:r>
            <a:endParaRPr lang="cs-CZ" sz="3400" dirty="0">
              <a:solidFill>
                <a:srgbClr val="004643"/>
              </a:solidFill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/>
            <a:r>
              <a:rPr lang="cs-CZ" sz="2800" dirty="0" smtClean="0"/>
              <a:t>spojuje makroskopicky pozorovaný stav látky </a:t>
            </a:r>
            <a:br>
              <a:rPr lang="cs-CZ" sz="2800" dirty="0" smtClean="0"/>
            </a:br>
            <a:r>
              <a:rPr lang="cs-CZ" sz="2800" dirty="0" smtClean="0"/>
              <a:t>s mikroskopickým pohybem částic, z nichž je daná látka složena.</a:t>
            </a:r>
          </a:p>
          <a:p>
            <a:pPr marL="269875"/>
            <a:endParaRPr lang="cs-CZ" sz="2800" dirty="0" smtClean="0"/>
          </a:p>
          <a:p>
            <a:pPr marL="269875"/>
            <a:r>
              <a:rPr lang="cs-CZ" sz="2800" b="1" dirty="0" smtClean="0">
                <a:solidFill>
                  <a:srgbClr val="BA122A"/>
                </a:solidFill>
              </a:rPr>
              <a:t>Základem KINETICKÉ TEORIE LÁTEK </a:t>
            </a:r>
            <a:br>
              <a:rPr lang="cs-CZ" sz="2800" b="1" dirty="0" smtClean="0">
                <a:solidFill>
                  <a:srgbClr val="BA122A"/>
                </a:solidFill>
              </a:rPr>
            </a:br>
            <a:r>
              <a:rPr lang="cs-CZ" sz="2800" b="1" dirty="0" smtClean="0">
                <a:solidFill>
                  <a:srgbClr val="BA122A"/>
                </a:solidFill>
              </a:rPr>
              <a:t>jsou tři experimentálně ověřené poznatky:</a:t>
            </a:r>
          </a:p>
          <a:p>
            <a:pPr marL="269875"/>
            <a:endParaRPr lang="cs-CZ" sz="2800" dirty="0" smtClean="0"/>
          </a:p>
          <a:p>
            <a:pPr marL="269875">
              <a:buFont typeface="+mj-lt"/>
              <a:buAutoNum type="arabicPeriod"/>
            </a:pPr>
            <a:r>
              <a:rPr lang="cs-CZ" sz="2800" b="1" dirty="0" smtClean="0"/>
              <a:t> Látky jakéhokoli skupenství se skládají z částic.</a:t>
            </a:r>
          </a:p>
          <a:p>
            <a:pPr marL="269875"/>
            <a:r>
              <a:rPr lang="cs-CZ" sz="2800" dirty="0" smtClean="0"/>
              <a:t>Prostor není částicemi zcela vyplněn, </a:t>
            </a:r>
            <a:br>
              <a:rPr lang="cs-CZ" sz="2800" dirty="0" smtClean="0"/>
            </a:br>
            <a:r>
              <a:rPr lang="cs-CZ" sz="2800" dirty="0" smtClean="0"/>
              <a:t>struktura látky je diskrétní (nespojitá).</a:t>
            </a:r>
          </a:p>
          <a:p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1.5.  TEPLOTA A JEJÍ MĚŘENÍ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438264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600" b="1" dirty="0" smtClean="0"/>
              <a:t>Stupeň Réaumura</a:t>
            </a:r>
            <a:r>
              <a:rPr lang="cs-CZ" sz="2600" dirty="0" smtClean="0"/>
              <a:t> (značka °R) </a:t>
            </a:r>
            <a:r>
              <a:rPr lang="cs-CZ" sz="2600" b="1" dirty="0" smtClean="0">
                <a:solidFill>
                  <a:srgbClr val="BA122A"/>
                </a:solidFill>
              </a:rPr>
              <a:t>René Réamur </a:t>
            </a:r>
            <a:r>
              <a:rPr lang="cs-CZ" sz="2600" dirty="0" smtClean="0"/>
              <a:t>(F) 1730.</a:t>
            </a:r>
          </a:p>
          <a:p>
            <a:endParaRPr lang="cs-CZ" sz="2600" dirty="0" smtClean="0"/>
          </a:p>
          <a:p>
            <a:pPr marL="3492500" indent="-360363"/>
            <a:r>
              <a:rPr lang="cs-CZ" sz="2600" u="sng" dirty="0" smtClean="0"/>
              <a:t>referenční body</a:t>
            </a:r>
          </a:p>
          <a:p>
            <a:pPr marL="3492500" lvl="0" indent="-360363"/>
            <a:r>
              <a:rPr lang="cs-CZ" sz="2600" dirty="0" smtClean="0"/>
              <a:t>  </a:t>
            </a:r>
            <a:r>
              <a:rPr lang="cs-CZ" sz="2600" b="1" dirty="0" smtClean="0">
                <a:solidFill>
                  <a:srgbClr val="BA122A"/>
                </a:solidFill>
              </a:rPr>
              <a:t>0 °R </a:t>
            </a:r>
            <a:r>
              <a:rPr lang="cs-CZ" sz="2600" dirty="0" smtClean="0"/>
              <a:t>je bod mrazu vody </a:t>
            </a:r>
          </a:p>
          <a:p>
            <a:pPr marL="3492500" lvl="0" indent="-360363"/>
            <a:r>
              <a:rPr lang="cs-CZ" sz="2600" b="1" dirty="0" smtClean="0">
                <a:solidFill>
                  <a:srgbClr val="BA122A"/>
                </a:solidFill>
              </a:rPr>
              <a:t>80 °R </a:t>
            </a:r>
            <a:r>
              <a:rPr lang="cs-CZ" sz="2600" dirty="0" smtClean="0"/>
              <a:t>je bod varu vody </a:t>
            </a:r>
            <a:br>
              <a:rPr lang="cs-CZ" sz="2600" dirty="0" smtClean="0"/>
            </a:br>
            <a:r>
              <a:rPr lang="cs-CZ" sz="2600" dirty="0" smtClean="0"/>
              <a:t>při normálním atmosférickém tlaku</a:t>
            </a:r>
          </a:p>
          <a:p>
            <a:pPr marL="360363" lvl="0" indent="-360363">
              <a:tabLst>
                <a:tab pos="0" algn="l"/>
              </a:tabLst>
            </a:pPr>
            <a:r>
              <a:rPr lang="cs-CZ" sz="2600" dirty="0" smtClean="0"/>
              <a:t> </a:t>
            </a:r>
          </a:p>
          <a:p>
            <a:pPr algn="r"/>
            <a:r>
              <a:rPr lang="cs-CZ" sz="2600" dirty="0" smtClean="0"/>
              <a:t>Réaumurova stupnice byla velmi rozšířená, </a:t>
            </a:r>
            <a:br>
              <a:rPr lang="cs-CZ" sz="2600" dirty="0" smtClean="0"/>
            </a:br>
            <a:r>
              <a:rPr lang="cs-CZ" sz="2600" dirty="0" smtClean="0"/>
              <a:t>ale během 19. století byla nahrazena </a:t>
            </a:r>
            <a:br>
              <a:rPr lang="cs-CZ" sz="2600" dirty="0" smtClean="0"/>
            </a:br>
            <a:r>
              <a:rPr lang="cs-CZ" sz="2600" dirty="0" smtClean="0"/>
              <a:t>jinými systémy. Dnes se již nepoužívá.</a:t>
            </a:r>
            <a:endParaRPr lang="cs-CZ" sz="2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+mj-lt"/>
              </a:rPr>
              <a:t>Další teplotní stupnice:</a:t>
            </a:r>
            <a:endParaRPr lang="cs-CZ" sz="2800" b="1" dirty="0">
              <a:latin typeface="+mj-lt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28802"/>
            <a:ext cx="3390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0" y="542926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653224" y="2886072"/>
            <a:ext cx="2214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(jiný teplotní interval)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4300536" y="5691200"/>
          <a:ext cx="1161444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Rovnice" r:id="rId5" imgW="533169" imgH="393529" progId="Equation.3">
                  <p:embed/>
                </p:oleObj>
              </mc:Choice>
              <mc:Fallback>
                <p:oleObj name="Rovnice" r:id="rId5" imgW="533169" imgH="393529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6" y="5691200"/>
                        <a:ext cx="1161444" cy="8572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5872172" y="5691200"/>
          <a:ext cx="1161444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Rovnice" r:id="rId7" imgW="533169" imgH="393529" progId="Equation.3">
                  <p:embed/>
                </p:oleObj>
              </mc:Choice>
              <mc:Fallback>
                <p:oleObj name="Rovnice" r:id="rId7" imgW="533169" imgH="39352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172" y="5691200"/>
                        <a:ext cx="1161444" cy="8572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1.5.  TEPLOTA A JEJÍ MĚŘENÍ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Přepočet Fahrenheitovy stupnice na jiné stupně:</a:t>
            </a:r>
            <a:endParaRPr lang="cs-CZ" sz="2800" dirty="0"/>
          </a:p>
        </p:txBody>
      </p:sp>
      <p:pic>
        <p:nvPicPr>
          <p:cNvPr id="76806" name="Picture 6" descr="K = \frac{5(F + 459{,}67)}{9}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643182"/>
            <a:ext cx="2727633" cy="730616"/>
          </a:xfrm>
          <a:prstGeom prst="rect">
            <a:avLst/>
          </a:prstGeom>
          <a:noFill/>
        </p:spPr>
      </p:pic>
      <p:pic>
        <p:nvPicPr>
          <p:cNvPr id="76805" name="Picture 5" descr="F = \frac{9K}{5} - 459{,}67"/>
          <p:cNvPicPr>
            <a:picLocks noChangeAspect="1" noChangeArrowheads="1"/>
          </p:cNvPicPr>
          <p:nvPr/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86256"/>
            <a:ext cx="2516566" cy="698144"/>
          </a:xfrm>
          <a:prstGeom prst="rect">
            <a:avLst/>
          </a:prstGeom>
          <a:noFill/>
        </p:spPr>
      </p:pic>
      <p:pic>
        <p:nvPicPr>
          <p:cNvPr id="76804" name="Picture 4" descr="C = \frac{5(F - 32)}{9}"/>
          <p:cNvPicPr>
            <a:picLocks noChangeAspect="1" noChangeArrowheads="1"/>
          </p:cNvPicPr>
          <p:nvPr/>
        </p:nvPicPr>
        <p:blipFill>
          <a:blip r:embed="rId7" r:link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643182"/>
            <a:ext cx="2143140" cy="730616"/>
          </a:xfrm>
          <a:prstGeom prst="rect">
            <a:avLst/>
          </a:prstGeom>
          <a:noFill/>
        </p:spPr>
      </p:pic>
      <p:pic>
        <p:nvPicPr>
          <p:cNvPr id="76803" name="Picture 3" descr="F = \frac{9C}{5} + 32"/>
          <p:cNvPicPr>
            <a:picLocks noChangeAspect="1" noChangeArrowheads="1"/>
          </p:cNvPicPr>
          <p:nvPr/>
        </p:nvPicPr>
        <p:blipFill>
          <a:blip r:embed="rId9" r:link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286256"/>
            <a:ext cx="1899601" cy="698144"/>
          </a:xfrm>
          <a:prstGeom prst="rect">
            <a:avLst/>
          </a:prstGeom>
          <a:noFill/>
        </p:spPr>
      </p:pic>
      <p:pic>
        <p:nvPicPr>
          <p:cNvPr id="76802" name="Picture 2" descr="R = \frac{4(F - 32)}{9}"/>
          <p:cNvPicPr>
            <a:picLocks noChangeAspect="1" noChangeArrowheads="1"/>
          </p:cNvPicPr>
          <p:nvPr/>
        </p:nvPicPr>
        <p:blipFill>
          <a:blip r:embed="rId11" r:link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643182"/>
            <a:ext cx="2143140" cy="730616"/>
          </a:xfrm>
          <a:prstGeom prst="rect">
            <a:avLst/>
          </a:prstGeom>
          <a:noFill/>
        </p:spPr>
      </p:pic>
      <p:pic>
        <p:nvPicPr>
          <p:cNvPr id="76801" name="Picture 1" descr="F = \frac{9R}{4} + 32"/>
          <p:cNvPicPr>
            <a:picLocks noChangeAspect="1" noChangeArrowheads="1"/>
          </p:cNvPicPr>
          <p:nvPr/>
        </p:nvPicPr>
        <p:blipFill>
          <a:blip r:embed="rId13" r:link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286256"/>
            <a:ext cx="1899601" cy="698144"/>
          </a:xfrm>
          <a:prstGeom prst="rect">
            <a:avLst/>
          </a:prstGeom>
          <a:noFill/>
        </p:spPr>
      </p:pic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178592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Kelvinova stupnice	    </a:t>
            </a:r>
            <a:r>
              <a:rPr lang="cs-CZ" sz="2400" b="1" dirty="0" smtClean="0">
                <a:ea typeface="Times New Roman" pitchFamily="18" charset="0"/>
                <a:cs typeface="Arial" pitchFamily="34" charset="0"/>
              </a:rPr>
              <a:t>Celsiova stupnice    	   Réaumurova stupnice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4" name="Přímá spojovací čára 13"/>
          <p:cNvCxnSpPr/>
          <p:nvPr/>
        </p:nvCxnSpPr>
        <p:spPr>
          <a:xfrm rot="5400000">
            <a:off x="1204687" y="3280228"/>
            <a:ext cx="3947884" cy="0"/>
          </a:xfrm>
          <a:prstGeom prst="line">
            <a:avLst/>
          </a:prstGeom>
          <a:ln w="57150">
            <a:solidFill>
              <a:srgbClr val="00A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16200000" flipH="1">
            <a:off x="3886766" y="3196205"/>
            <a:ext cx="3885529" cy="18603"/>
          </a:xfrm>
          <a:prstGeom prst="line">
            <a:avLst/>
          </a:prstGeom>
          <a:ln w="57150">
            <a:solidFill>
              <a:srgbClr val="00A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357158" y="2357430"/>
            <a:ext cx="8572560" cy="0"/>
          </a:xfrm>
          <a:prstGeom prst="line">
            <a:avLst/>
          </a:prstGeom>
          <a:ln w="57150">
            <a:solidFill>
              <a:srgbClr val="00A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symbol pro číslo snímk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3363" y="642918"/>
            <a:ext cx="2660637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1.5.  TEPLOTA A JEJÍ MĚŘENÍ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+mj-lt"/>
              </a:rPr>
              <a:t>Druhy teploměrů podle principu fungování:</a:t>
            </a:r>
            <a:endParaRPr lang="cs-CZ" sz="2800" b="1" dirty="0">
              <a:latin typeface="+mj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196775"/>
            <a:ext cx="9144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</a:pPr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Kapalinový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teploměr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k měření teploty využívá teplotní </a:t>
            </a:r>
            <a:b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roztažnosti  teploměrné kapaliny.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endParaRPr kumimoji="0" lang="cs-CZ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900113" marR="0" lvl="1" indent="-442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14400" algn="l"/>
              </a:tabLst>
            </a:pPr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rtuť 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	 </a:t>
            </a:r>
            <a:b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od -30</a:t>
            </a:r>
            <a:r>
              <a:rPr kumimoji="0" lang="cs-CZ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 do 300</a:t>
            </a:r>
            <a:r>
              <a:rPr kumimoji="0" lang="cs-CZ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 </a:t>
            </a:r>
            <a:b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(-39</a:t>
            </a:r>
            <a:r>
              <a:rPr kumimoji="0" lang="cs-CZ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 tuhne, 357</a:t>
            </a:r>
            <a:r>
              <a:rPr kumimoji="0" lang="cs-CZ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vře)</a:t>
            </a:r>
            <a:b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endParaRPr kumimoji="0" lang="cs-CZ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900113" lvl="1" indent="-442913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  <a:tabLst>
                <a:tab pos="914400" algn="l"/>
              </a:tabLst>
            </a:pPr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rtuť a nad ní dusík 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(brání vypařování Hg) </a:t>
            </a:r>
            <a:r>
              <a:rPr lang="cs-CZ" sz="2600" dirty="0" smtClean="0"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do 700</a:t>
            </a:r>
            <a:r>
              <a:rPr kumimoji="0" lang="cs-CZ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</a:t>
            </a:r>
            <a:b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endParaRPr kumimoji="0" lang="cs-CZ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900113" marR="0" lvl="1" indent="-442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14400" algn="l"/>
              </a:tabLst>
            </a:pPr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líh</a:t>
            </a:r>
            <a:b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od -110</a:t>
            </a:r>
            <a:r>
              <a:rPr kumimoji="0" lang="cs-CZ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 do -70</a:t>
            </a:r>
            <a:r>
              <a:rPr kumimoji="0" lang="cs-CZ" sz="2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</a:t>
            </a:r>
            <a:endParaRPr kumimoji="0" lang="cs-CZ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43834" y="23574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8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Šipka nahoru 30"/>
          <p:cNvSpPr/>
          <p:nvPr/>
        </p:nvSpPr>
        <p:spPr>
          <a:xfrm>
            <a:off x="7600904" y="1025864"/>
            <a:ext cx="1000164" cy="3714776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ipka nahoru 31"/>
          <p:cNvSpPr/>
          <p:nvPr/>
        </p:nvSpPr>
        <p:spPr>
          <a:xfrm rot="20641373">
            <a:off x="6869402" y="597301"/>
            <a:ext cx="1000164" cy="3714776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1.5.  TEPLOTA A JEJÍ MĚŘENÍ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+mj-lt"/>
              </a:rPr>
              <a:t>Druhy teploměrů podle principu fungování:</a:t>
            </a:r>
            <a:endParaRPr lang="cs-CZ" sz="2800" b="1" dirty="0">
              <a:latin typeface="+mj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440109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cs-CZ" sz="2600" b="1" dirty="0" smtClean="0"/>
              <a:t>Bimetalový</a:t>
            </a:r>
            <a:r>
              <a:rPr lang="cs-CZ" sz="2600" dirty="0" smtClean="0"/>
              <a:t> teploměr </a:t>
            </a:r>
          </a:p>
          <a:p>
            <a:pPr marL="514350" lvl="0" indent="-514350"/>
            <a:r>
              <a:rPr lang="cs-CZ" sz="2600" dirty="0" smtClean="0"/>
              <a:t>	využívá bimetalový (dvojkový) pásek </a:t>
            </a:r>
            <a:br>
              <a:rPr lang="cs-CZ" sz="2600" dirty="0" smtClean="0"/>
            </a:br>
            <a:r>
              <a:rPr lang="cs-CZ" sz="2600" dirty="0" smtClean="0"/>
              <a:t>složený ze dvou kovů s různými teplotními </a:t>
            </a:r>
            <a:br>
              <a:rPr lang="cs-CZ" sz="2600" dirty="0" smtClean="0"/>
            </a:br>
            <a:r>
              <a:rPr lang="cs-CZ" sz="2600" dirty="0" smtClean="0"/>
              <a:t>součiniteli délkové roztažnosti. </a:t>
            </a:r>
            <a:br>
              <a:rPr lang="cs-CZ" sz="2600" dirty="0" smtClean="0"/>
            </a:br>
            <a:r>
              <a:rPr lang="cs-CZ" sz="2600" dirty="0" smtClean="0"/>
              <a:t>Při změně teploty se pásek ohýbá </a:t>
            </a:r>
            <a:br>
              <a:rPr lang="cs-CZ" sz="2600" dirty="0" smtClean="0"/>
            </a:br>
            <a:r>
              <a:rPr lang="cs-CZ" sz="2600" dirty="0" smtClean="0"/>
              <a:t>a tento pohyb se přenáší na ručku přístroje. </a:t>
            </a:r>
            <a:endParaRPr lang="cs-CZ" sz="2600" dirty="0"/>
          </a:p>
        </p:txBody>
      </p:sp>
      <p:grpSp>
        <p:nvGrpSpPr>
          <p:cNvPr id="27" name="Skupina 26"/>
          <p:cNvGrpSpPr/>
          <p:nvPr/>
        </p:nvGrpSpPr>
        <p:grpSpPr>
          <a:xfrm>
            <a:off x="357158" y="4714884"/>
            <a:ext cx="8001056" cy="714380"/>
            <a:chOff x="785786" y="2928934"/>
            <a:chExt cx="8001056" cy="857256"/>
          </a:xfrm>
        </p:grpSpPr>
        <p:sp>
          <p:nvSpPr>
            <p:cNvPr id="5" name="Obdélník 4"/>
            <p:cNvSpPr/>
            <p:nvPr/>
          </p:nvSpPr>
          <p:spPr>
            <a:xfrm>
              <a:off x="785786" y="3286124"/>
              <a:ext cx="8001056" cy="5000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785786" y="2928934"/>
              <a:ext cx="8001056" cy="4286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Slza 6"/>
          <p:cNvSpPr/>
          <p:nvPr/>
        </p:nvSpPr>
        <p:spPr>
          <a:xfrm rot="18821518">
            <a:off x="6648647" y="5995799"/>
            <a:ext cx="714380" cy="714380"/>
          </a:xfrm>
          <a:prstGeom prst="teardrop">
            <a:avLst>
              <a:gd name="adj" fmla="val 133574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357158" y="4143380"/>
            <a:ext cx="8072494" cy="1335036"/>
            <a:chOff x="357158" y="4143380"/>
            <a:chExt cx="8072494" cy="1335036"/>
          </a:xfrm>
        </p:grpSpPr>
        <p:sp>
          <p:nvSpPr>
            <p:cNvPr id="24" name="Volný tvar 23"/>
            <p:cNvSpPr/>
            <p:nvPr/>
          </p:nvSpPr>
          <p:spPr>
            <a:xfrm>
              <a:off x="357158" y="4143380"/>
              <a:ext cx="7929618" cy="1061683"/>
            </a:xfrm>
            <a:custGeom>
              <a:avLst/>
              <a:gdLst>
                <a:gd name="connsiteX0" fmla="*/ 59960 w 7540052"/>
                <a:gd name="connsiteY0" fmla="*/ 779489 h 1454046"/>
                <a:gd name="connsiteX1" fmla="*/ 4901783 w 7540052"/>
                <a:gd name="connsiteY1" fmla="*/ 809469 h 1454046"/>
                <a:gd name="connsiteX2" fmla="*/ 7270229 w 7540052"/>
                <a:gd name="connsiteY2" fmla="*/ 0 h 1454046"/>
                <a:gd name="connsiteX3" fmla="*/ 7540052 w 7540052"/>
                <a:gd name="connsiteY3" fmla="*/ 569627 h 1454046"/>
                <a:gd name="connsiteX4" fmla="*/ 4976734 w 7540052"/>
                <a:gd name="connsiteY4" fmla="*/ 1424066 h 1454046"/>
                <a:gd name="connsiteX5" fmla="*/ 0 w 7540052"/>
                <a:gd name="connsiteY5" fmla="*/ 1454046 h 1454046"/>
                <a:gd name="connsiteX6" fmla="*/ 59960 w 7540052"/>
                <a:gd name="connsiteY6" fmla="*/ 779489 h 1454046"/>
                <a:gd name="connsiteX0" fmla="*/ 59960 w 7540052"/>
                <a:gd name="connsiteY0" fmla="*/ 779489 h 1454046"/>
                <a:gd name="connsiteX1" fmla="*/ 4901783 w 7540052"/>
                <a:gd name="connsiteY1" fmla="*/ 809469 h 1454046"/>
                <a:gd name="connsiteX2" fmla="*/ 7270229 w 7540052"/>
                <a:gd name="connsiteY2" fmla="*/ 0 h 1454046"/>
                <a:gd name="connsiteX3" fmla="*/ 7540052 w 7540052"/>
                <a:gd name="connsiteY3" fmla="*/ 569627 h 1454046"/>
                <a:gd name="connsiteX4" fmla="*/ 4976734 w 7540052"/>
                <a:gd name="connsiteY4" fmla="*/ 1424066 h 1454046"/>
                <a:gd name="connsiteX5" fmla="*/ 0 w 7540052"/>
                <a:gd name="connsiteY5" fmla="*/ 1454046 h 1454046"/>
                <a:gd name="connsiteX6" fmla="*/ 59960 w 7540052"/>
                <a:gd name="connsiteY6" fmla="*/ 779489 h 1454046"/>
                <a:gd name="connsiteX0" fmla="*/ 59960 w 7540052"/>
                <a:gd name="connsiteY0" fmla="*/ 779489 h 1454046"/>
                <a:gd name="connsiteX1" fmla="*/ 4286280 w 7540052"/>
                <a:gd name="connsiteY1" fmla="*/ 642942 h 1454046"/>
                <a:gd name="connsiteX2" fmla="*/ 7270229 w 7540052"/>
                <a:gd name="connsiteY2" fmla="*/ 0 h 1454046"/>
                <a:gd name="connsiteX3" fmla="*/ 7540052 w 7540052"/>
                <a:gd name="connsiteY3" fmla="*/ 569627 h 1454046"/>
                <a:gd name="connsiteX4" fmla="*/ 4976734 w 7540052"/>
                <a:gd name="connsiteY4" fmla="*/ 1424066 h 1454046"/>
                <a:gd name="connsiteX5" fmla="*/ 0 w 7540052"/>
                <a:gd name="connsiteY5" fmla="*/ 1454046 h 1454046"/>
                <a:gd name="connsiteX6" fmla="*/ 59960 w 7540052"/>
                <a:gd name="connsiteY6" fmla="*/ 779489 h 1454046"/>
                <a:gd name="connsiteX0" fmla="*/ 59960 w 7540052"/>
                <a:gd name="connsiteY0" fmla="*/ 779489 h 1571469"/>
                <a:gd name="connsiteX1" fmla="*/ 4286280 w 7540052"/>
                <a:gd name="connsiteY1" fmla="*/ 642942 h 1571469"/>
                <a:gd name="connsiteX2" fmla="*/ 7270229 w 7540052"/>
                <a:gd name="connsiteY2" fmla="*/ 0 h 1571469"/>
                <a:gd name="connsiteX3" fmla="*/ 7540052 w 7540052"/>
                <a:gd name="connsiteY3" fmla="*/ 569627 h 1571469"/>
                <a:gd name="connsiteX4" fmla="*/ 4976734 w 7540052"/>
                <a:gd name="connsiteY4" fmla="*/ 1424066 h 1571469"/>
                <a:gd name="connsiteX5" fmla="*/ 0 w 7540052"/>
                <a:gd name="connsiteY5" fmla="*/ 1454046 h 1571469"/>
                <a:gd name="connsiteX6" fmla="*/ 59960 w 7540052"/>
                <a:gd name="connsiteY6" fmla="*/ 779489 h 1571469"/>
                <a:gd name="connsiteX0" fmla="*/ 59960 w 7540052"/>
                <a:gd name="connsiteY0" fmla="*/ 779489 h 1576163"/>
                <a:gd name="connsiteX1" fmla="*/ 4286280 w 7540052"/>
                <a:gd name="connsiteY1" fmla="*/ 642942 h 1576163"/>
                <a:gd name="connsiteX2" fmla="*/ 7270229 w 7540052"/>
                <a:gd name="connsiteY2" fmla="*/ 0 h 1576163"/>
                <a:gd name="connsiteX3" fmla="*/ 7540052 w 7540052"/>
                <a:gd name="connsiteY3" fmla="*/ 569627 h 1576163"/>
                <a:gd name="connsiteX4" fmla="*/ 4357718 w 7540052"/>
                <a:gd name="connsiteY4" fmla="*/ 1428760 h 1576163"/>
                <a:gd name="connsiteX5" fmla="*/ 0 w 7540052"/>
                <a:gd name="connsiteY5" fmla="*/ 1454046 h 1576163"/>
                <a:gd name="connsiteX6" fmla="*/ 59960 w 7540052"/>
                <a:gd name="connsiteY6" fmla="*/ 779489 h 1576163"/>
                <a:gd name="connsiteX0" fmla="*/ 59960 w 7540052"/>
                <a:gd name="connsiteY0" fmla="*/ 779489 h 1576163"/>
                <a:gd name="connsiteX1" fmla="*/ 4286280 w 7540052"/>
                <a:gd name="connsiteY1" fmla="*/ 642942 h 1576163"/>
                <a:gd name="connsiteX2" fmla="*/ 7270229 w 7540052"/>
                <a:gd name="connsiteY2" fmla="*/ 0 h 1576163"/>
                <a:gd name="connsiteX3" fmla="*/ 7540052 w 7540052"/>
                <a:gd name="connsiteY3" fmla="*/ 569627 h 1576163"/>
                <a:gd name="connsiteX4" fmla="*/ 4357718 w 7540052"/>
                <a:gd name="connsiteY4" fmla="*/ 1428760 h 1576163"/>
                <a:gd name="connsiteX5" fmla="*/ 0 w 7540052"/>
                <a:gd name="connsiteY5" fmla="*/ 1454046 h 1576163"/>
                <a:gd name="connsiteX6" fmla="*/ 59960 w 7540052"/>
                <a:gd name="connsiteY6" fmla="*/ 779489 h 1576163"/>
                <a:gd name="connsiteX0" fmla="*/ 59960 w 7540052"/>
                <a:gd name="connsiteY0" fmla="*/ 779489 h 1637508"/>
                <a:gd name="connsiteX1" fmla="*/ 4286280 w 7540052"/>
                <a:gd name="connsiteY1" fmla="*/ 642942 h 1637508"/>
                <a:gd name="connsiteX2" fmla="*/ 7270229 w 7540052"/>
                <a:gd name="connsiteY2" fmla="*/ 0 h 1637508"/>
                <a:gd name="connsiteX3" fmla="*/ 7540052 w 7540052"/>
                <a:gd name="connsiteY3" fmla="*/ 569627 h 1637508"/>
                <a:gd name="connsiteX4" fmla="*/ 4357718 w 7540052"/>
                <a:gd name="connsiteY4" fmla="*/ 1428760 h 1637508"/>
                <a:gd name="connsiteX5" fmla="*/ 0 w 7540052"/>
                <a:gd name="connsiteY5" fmla="*/ 1454046 h 1637508"/>
                <a:gd name="connsiteX6" fmla="*/ 59960 w 7540052"/>
                <a:gd name="connsiteY6" fmla="*/ 779489 h 1637508"/>
                <a:gd name="connsiteX0" fmla="*/ 59960 w 7540052"/>
                <a:gd name="connsiteY0" fmla="*/ 779489 h 1637508"/>
                <a:gd name="connsiteX1" fmla="*/ 4286280 w 7540052"/>
                <a:gd name="connsiteY1" fmla="*/ 642942 h 1637508"/>
                <a:gd name="connsiteX2" fmla="*/ 7270229 w 7540052"/>
                <a:gd name="connsiteY2" fmla="*/ 0 h 1637508"/>
                <a:gd name="connsiteX3" fmla="*/ 7540052 w 7540052"/>
                <a:gd name="connsiteY3" fmla="*/ 569627 h 1637508"/>
                <a:gd name="connsiteX4" fmla="*/ 4357718 w 7540052"/>
                <a:gd name="connsiteY4" fmla="*/ 1428760 h 1637508"/>
                <a:gd name="connsiteX5" fmla="*/ 0 w 7540052"/>
                <a:gd name="connsiteY5" fmla="*/ 1454046 h 1637508"/>
                <a:gd name="connsiteX6" fmla="*/ 59960 w 7540052"/>
                <a:gd name="connsiteY6" fmla="*/ 779489 h 1637508"/>
                <a:gd name="connsiteX0" fmla="*/ 59960 w 7540052"/>
                <a:gd name="connsiteY0" fmla="*/ 779489 h 1637508"/>
                <a:gd name="connsiteX1" fmla="*/ 4286280 w 7540052"/>
                <a:gd name="connsiteY1" fmla="*/ 642942 h 1637508"/>
                <a:gd name="connsiteX2" fmla="*/ 7270229 w 7540052"/>
                <a:gd name="connsiteY2" fmla="*/ 0 h 1637508"/>
                <a:gd name="connsiteX3" fmla="*/ 7540052 w 7540052"/>
                <a:gd name="connsiteY3" fmla="*/ 569627 h 1637508"/>
                <a:gd name="connsiteX4" fmla="*/ 4357718 w 7540052"/>
                <a:gd name="connsiteY4" fmla="*/ 1428760 h 1637508"/>
                <a:gd name="connsiteX5" fmla="*/ 0 w 7540052"/>
                <a:gd name="connsiteY5" fmla="*/ 1454046 h 1637508"/>
                <a:gd name="connsiteX6" fmla="*/ 59960 w 7540052"/>
                <a:gd name="connsiteY6" fmla="*/ 779489 h 1637508"/>
                <a:gd name="connsiteX0" fmla="*/ 59960 w 7540052"/>
                <a:gd name="connsiteY0" fmla="*/ 779489 h 1637508"/>
                <a:gd name="connsiteX1" fmla="*/ 4286280 w 7540052"/>
                <a:gd name="connsiteY1" fmla="*/ 642942 h 1637508"/>
                <a:gd name="connsiteX2" fmla="*/ 7270229 w 7540052"/>
                <a:gd name="connsiteY2" fmla="*/ 0 h 1637508"/>
                <a:gd name="connsiteX3" fmla="*/ 7540052 w 7540052"/>
                <a:gd name="connsiteY3" fmla="*/ 569627 h 1637508"/>
                <a:gd name="connsiteX4" fmla="*/ 4357718 w 7540052"/>
                <a:gd name="connsiteY4" fmla="*/ 1428760 h 1637508"/>
                <a:gd name="connsiteX5" fmla="*/ 0 w 7540052"/>
                <a:gd name="connsiteY5" fmla="*/ 1454046 h 1637508"/>
                <a:gd name="connsiteX6" fmla="*/ 59960 w 7540052"/>
                <a:gd name="connsiteY6" fmla="*/ 779489 h 1637508"/>
                <a:gd name="connsiteX0" fmla="*/ 0 w 7540052"/>
                <a:gd name="connsiteY0" fmla="*/ 785818 h 1637508"/>
                <a:gd name="connsiteX1" fmla="*/ 4286280 w 7540052"/>
                <a:gd name="connsiteY1" fmla="*/ 642942 h 1637508"/>
                <a:gd name="connsiteX2" fmla="*/ 7270229 w 7540052"/>
                <a:gd name="connsiteY2" fmla="*/ 0 h 1637508"/>
                <a:gd name="connsiteX3" fmla="*/ 7540052 w 7540052"/>
                <a:gd name="connsiteY3" fmla="*/ 569627 h 1637508"/>
                <a:gd name="connsiteX4" fmla="*/ 4357718 w 7540052"/>
                <a:gd name="connsiteY4" fmla="*/ 1428760 h 1637508"/>
                <a:gd name="connsiteX5" fmla="*/ 0 w 7540052"/>
                <a:gd name="connsiteY5" fmla="*/ 1454046 h 1637508"/>
                <a:gd name="connsiteX6" fmla="*/ 0 w 7540052"/>
                <a:gd name="connsiteY6" fmla="*/ 785818 h 1637508"/>
                <a:gd name="connsiteX0" fmla="*/ 0 w 7540052"/>
                <a:gd name="connsiteY0" fmla="*/ 785818 h 1637508"/>
                <a:gd name="connsiteX1" fmla="*/ 4286280 w 7540052"/>
                <a:gd name="connsiteY1" fmla="*/ 642942 h 1637508"/>
                <a:gd name="connsiteX2" fmla="*/ 7270229 w 7540052"/>
                <a:gd name="connsiteY2" fmla="*/ 0 h 1637508"/>
                <a:gd name="connsiteX3" fmla="*/ 7540052 w 7540052"/>
                <a:gd name="connsiteY3" fmla="*/ 569627 h 1637508"/>
                <a:gd name="connsiteX4" fmla="*/ 4357718 w 7540052"/>
                <a:gd name="connsiteY4" fmla="*/ 1428760 h 1637508"/>
                <a:gd name="connsiteX5" fmla="*/ 0 w 7540052"/>
                <a:gd name="connsiteY5" fmla="*/ 1454046 h 1637508"/>
                <a:gd name="connsiteX6" fmla="*/ 0 w 7540052"/>
                <a:gd name="connsiteY6" fmla="*/ 785818 h 1637508"/>
                <a:gd name="connsiteX0" fmla="*/ 0 w 7540052"/>
                <a:gd name="connsiteY0" fmla="*/ 785818 h 1637508"/>
                <a:gd name="connsiteX1" fmla="*/ 4286280 w 7540052"/>
                <a:gd name="connsiteY1" fmla="*/ 642942 h 1637508"/>
                <a:gd name="connsiteX2" fmla="*/ 7270229 w 7540052"/>
                <a:gd name="connsiteY2" fmla="*/ 0 h 1637508"/>
                <a:gd name="connsiteX3" fmla="*/ 7540052 w 7540052"/>
                <a:gd name="connsiteY3" fmla="*/ 569627 h 1637508"/>
                <a:gd name="connsiteX4" fmla="*/ 4357718 w 7540052"/>
                <a:gd name="connsiteY4" fmla="*/ 1428760 h 1637508"/>
                <a:gd name="connsiteX5" fmla="*/ 0 w 7540052"/>
                <a:gd name="connsiteY5" fmla="*/ 1454046 h 1637508"/>
                <a:gd name="connsiteX6" fmla="*/ 0 w 7540052"/>
                <a:gd name="connsiteY6" fmla="*/ 785818 h 1637508"/>
                <a:gd name="connsiteX0" fmla="*/ 0 w 7540052"/>
                <a:gd name="connsiteY0" fmla="*/ 785818 h 1637508"/>
                <a:gd name="connsiteX1" fmla="*/ 4286280 w 7540052"/>
                <a:gd name="connsiteY1" fmla="*/ 642942 h 1637508"/>
                <a:gd name="connsiteX2" fmla="*/ 7270229 w 7540052"/>
                <a:gd name="connsiteY2" fmla="*/ 0 h 1637508"/>
                <a:gd name="connsiteX3" fmla="*/ 7540052 w 7540052"/>
                <a:gd name="connsiteY3" fmla="*/ 569627 h 1637508"/>
                <a:gd name="connsiteX4" fmla="*/ 4357718 w 7540052"/>
                <a:gd name="connsiteY4" fmla="*/ 1428760 h 1637508"/>
                <a:gd name="connsiteX5" fmla="*/ 0 w 7540052"/>
                <a:gd name="connsiteY5" fmla="*/ 1454046 h 1637508"/>
                <a:gd name="connsiteX6" fmla="*/ 0 w 7540052"/>
                <a:gd name="connsiteY6" fmla="*/ 785818 h 1637508"/>
                <a:gd name="connsiteX0" fmla="*/ 0 w 7540052"/>
                <a:gd name="connsiteY0" fmla="*/ 785818 h 1637508"/>
                <a:gd name="connsiteX1" fmla="*/ 4286280 w 7540052"/>
                <a:gd name="connsiteY1" fmla="*/ 642942 h 1637508"/>
                <a:gd name="connsiteX2" fmla="*/ 7270229 w 7540052"/>
                <a:gd name="connsiteY2" fmla="*/ 0 h 1637508"/>
                <a:gd name="connsiteX3" fmla="*/ 7540052 w 7540052"/>
                <a:gd name="connsiteY3" fmla="*/ 569627 h 1637508"/>
                <a:gd name="connsiteX4" fmla="*/ 4357718 w 7540052"/>
                <a:gd name="connsiteY4" fmla="*/ 1428760 h 1637508"/>
                <a:gd name="connsiteX5" fmla="*/ 0 w 7540052"/>
                <a:gd name="connsiteY5" fmla="*/ 1454046 h 1637508"/>
                <a:gd name="connsiteX6" fmla="*/ 0 w 7540052"/>
                <a:gd name="connsiteY6" fmla="*/ 785818 h 1637508"/>
                <a:gd name="connsiteX0" fmla="*/ 0 w 7540052"/>
                <a:gd name="connsiteY0" fmla="*/ 785818 h 1522484"/>
                <a:gd name="connsiteX1" fmla="*/ 4286280 w 7540052"/>
                <a:gd name="connsiteY1" fmla="*/ 642942 h 1522484"/>
                <a:gd name="connsiteX2" fmla="*/ 7270229 w 7540052"/>
                <a:gd name="connsiteY2" fmla="*/ 0 h 1522484"/>
                <a:gd name="connsiteX3" fmla="*/ 7540052 w 7540052"/>
                <a:gd name="connsiteY3" fmla="*/ 569627 h 1522484"/>
                <a:gd name="connsiteX4" fmla="*/ 4357718 w 7540052"/>
                <a:gd name="connsiteY4" fmla="*/ 1428760 h 1522484"/>
                <a:gd name="connsiteX5" fmla="*/ 0 w 7540052"/>
                <a:gd name="connsiteY5" fmla="*/ 1454046 h 1522484"/>
                <a:gd name="connsiteX6" fmla="*/ 0 w 7540052"/>
                <a:gd name="connsiteY6" fmla="*/ 785818 h 1522484"/>
                <a:gd name="connsiteX0" fmla="*/ 0 w 7540052"/>
                <a:gd name="connsiteY0" fmla="*/ 785818 h 1522484"/>
                <a:gd name="connsiteX1" fmla="*/ 4286280 w 7540052"/>
                <a:gd name="connsiteY1" fmla="*/ 642942 h 1522484"/>
                <a:gd name="connsiteX2" fmla="*/ 7270229 w 7540052"/>
                <a:gd name="connsiteY2" fmla="*/ 0 h 1522484"/>
                <a:gd name="connsiteX3" fmla="*/ 7540052 w 7540052"/>
                <a:gd name="connsiteY3" fmla="*/ 569627 h 1522484"/>
                <a:gd name="connsiteX4" fmla="*/ 4357718 w 7540052"/>
                <a:gd name="connsiteY4" fmla="*/ 1428760 h 1522484"/>
                <a:gd name="connsiteX5" fmla="*/ 0 w 7540052"/>
                <a:gd name="connsiteY5" fmla="*/ 1454046 h 1522484"/>
                <a:gd name="connsiteX6" fmla="*/ 0 w 7540052"/>
                <a:gd name="connsiteY6" fmla="*/ 785818 h 1522484"/>
                <a:gd name="connsiteX0" fmla="*/ 0 w 7540052"/>
                <a:gd name="connsiteY0" fmla="*/ 785818 h 1522484"/>
                <a:gd name="connsiteX1" fmla="*/ 4286280 w 7540052"/>
                <a:gd name="connsiteY1" fmla="*/ 785818 h 1522484"/>
                <a:gd name="connsiteX2" fmla="*/ 7270229 w 7540052"/>
                <a:gd name="connsiteY2" fmla="*/ 0 h 1522484"/>
                <a:gd name="connsiteX3" fmla="*/ 7540052 w 7540052"/>
                <a:gd name="connsiteY3" fmla="*/ 569627 h 1522484"/>
                <a:gd name="connsiteX4" fmla="*/ 4357718 w 7540052"/>
                <a:gd name="connsiteY4" fmla="*/ 1428760 h 1522484"/>
                <a:gd name="connsiteX5" fmla="*/ 0 w 7540052"/>
                <a:gd name="connsiteY5" fmla="*/ 1454046 h 1522484"/>
                <a:gd name="connsiteX6" fmla="*/ 0 w 7540052"/>
                <a:gd name="connsiteY6" fmla="*/ 785818 h 1522484"/>
                <a:gd name="connsiteX0" fmla="*/ 0 w 7540052"/>
                <a:gd name="connsiteY0" fmla="*/ 785818 h 1522484"/>
                <a:gd name="connsiteX1" fmla="*/ 4286280 w 7540052"/>
                <a:gd name="connsiteY1" fmla="*/ 785818 h 1522484"/>
                <a:gd name="connsiteX2" fmla="*/ 7270229 w 7540052"/>
                <a:gd name="connsiteY2" fmla="*/ 0 h 1522484"/>
                <a:gd name="connsiteX3" fmla="*/ 7540052 w 7540052"/>
                <a:gd name="connsiteY3" fmla="*/ 569627 h 1522484"/>
                <a:gd name="connsiteX4" fmla="*/ 4357718 w 7540052"/>
                <a:gd name="connsiteY4" fmla="*/ 1428760 h 1522484"/>
                <a:gd name="connsiteX5" fmla="*/ 0 w 7540052"/>
                <a:gd name="connsiteY5" fmla="*/ 1454046 h 1522484"/>
                <a:gd name="connsiteX6" fmla="*/ 0 w 7540052"/>
                <a:gd name="connsiteY6" fmla="*/ 785818 h 1522484"/>
                <a:gd name="connsiteX0" fmla="*/ 0 w 7540052"/>
                <a:gd name="connsiteY0" fmla="*/ 785818 h 1522484"/>
                <a:gd name="connsiteX1" fmla="*/ 4286280 w 7540052"/>
                <a:gd name="connsiteY1" fmla="*/ 785818 h 1522484"/>
                <a:gd name="connsiteX2" fmla="*/ 7270229 w 7540052"/>
                <a:gd name="connsiteY2" fmla="*/ 0 h 1522484"/>
                <a:gd name="connsiteX3" fmla="*/ 7540052 w 7540052"/>
                <a:gd name="connsiteY3" fmla="*/ 569627 h 1522484"/>
                <a:gd name="connsiteX4" fmla="*/ 4357718 w 7540052"/>
                <a:gd name="connsiteY4" fmla="*/ 1428760 h 1522484"/>
                <a:gd name="connsiteX5" fmla="*/ 0 w 7540052"/>
                <a:gd name="connsiteY5" fmla="*/ 1454046 h 1522484"/>
                <a:gd name="connsiteX6" fmla="*/ 0 w 7540052"/>
                <a:gd name="connsiteY6" fmla="*/ 785818 h 1522484"/>
                <a:gd name="connsiteX0" fmla="*/ 0 w 7540052"/>
                <a:gd name="connsiteY0" fmla="*/ 785818 h 1522484"/>
                <a:gd name="connsiteX1" fmla="*/ 4286280 w 7540052"/>
                <a:gd name="connsiteY1" fmla="*/ 785818 h 1522484"/>
                <a:gd name="connsiteX2" fmla="*/ 7270229 w 7540052"/>
                <a:gd name="connsiteY2" fmla="*/ 0 h 1522484"/>
                <a:gd name="connsiteX3" fmla="*/ 7540052 w 7540052"/>
                <a:gd name="connsiteY3" fmla="*/ 569627 h 1522484"/>
                <a:gd name="connsiteX4" fmla="*/ 4357718 w 7540052"/>
                <a:gd name="connsiteY4" fmla="*/ 1428760 h 1522484"/>
                <a:gd name="connsiteX5" fmla="*/ 0 w 7540052"/>
                <a:gd name="connsiteY5" fmla="*/ 1454046 h 1522484"/>
                <a:gd name="connsiteX6" fmla="*/ 0 w 7540052"/>
                <a:gd name="connsiteY6" fmla="*/ 785818 h 1522484"/>
                <a:gd name="connsiteX0" fmla="*/ 0 w 7540052"/>
                <a:gd name="connsiteY0" fmla="*/ 785818 h 1522484"/>
                <a:gd name="connsiteX1" fmla="*/ 4286280 w 7540052"/>
                <a:gd name="connsiteY1" fmla="*/ 785818 h 1522484"/>
                <a:gd name="connsiteX2" fmla="*/ 7270229 w 7540052"/>
                <a:gd name="connsiteY2" fmla="*/ 0 h 1522484"/>
                <a:gd name="connsiteX3" fmla="*/ 7540052 w 7540052"/>
                <a:gd name="connsiteY3" fmla="*/ 569627 h 1522484"/>
                <a:gd name="connsiteX4" fmla="*/ 4357718 w 7540052"/>
                <a:gd name="connsiteY4" fmla="*/ 1428760 h 1522484"/>
                <a:gd name="connsiteX5" fmla="*/ 0 w 7540052"/>
                <a:gd name="connsiteY5" fmla="*/ 1454046 h 1522484"/>
                <a:gd name="connsiteX6" fmla="*/ 0 w 7540052"/>
                <a:gd name="connsiteY6" fmla="*/ 785818 h 1522484"/>
                <a:gd name="connsiteX0" fmla="*/ 0 w 7540052"/>
                <a:gd name="connsiteY0" fmla="*/ 785818 h 1522484"/>
                <a:gd name="connsiteX1" fmla="*/ 4286280 w 7540052"/>
                <a:gd name="connsiteY1" fmla="*/ 785818 h 1522484"/>
                <a:gd name="connsiteX2" fmla="*/ 7270229 w 7540052"/>
                <a:gd name="connsiteY2" fmla="*/ 0 h 1522484"/>
                <a:gd name="connsiteX3" fmla="*/ 7540052 w 7540052"/>
                <a:gd name="connsiteY3" fmla="*/ 621928 h 1522484"/>
                <a:gd name="connsiteX4" fmla="*/ 4357718 w 7540052"/>
                <a:gd name="connsiteY4" fmla="*/ 1428760 h 1522484"/>
                <a:gd name="connsiteX5" fmla="*/ 0 w 7540052"/>
                <a:gd name="connsiteY5" fmla="*/ 1454046 h 1522484"/>
                <a:gd name="connsiteX6" fmla="*/ 0 w 7540052"/>
                <a:gd name="connsiteY6" fmla="*/ 785818 h 1522484"/>
                <a:gd name="connsiteX0" fmla="*/ 0 w 7540052"/>
                <a:gd name="connsiteY0" fmla="*/ 785818 h 1609825"/>
                <a:gd name="connsiteX1" fmla="*/ 4286280 w 7540052"/>
                <a:gd name="connsiteY1" fmla="*/ 785818 h 1609825"/>
                <a:gd name="connsiteX2" fmla="*/ 7270229 w 7540052"/>
                <a:gd name="connsiteY2" fmla="*/ 0 h 1609825"/>
                <a:gd name="connsiteX3" fmla="*/ 7540052 w 7540052"/>
                <a:gd name="connsiteY3" fmla="*/ 621928 h 1609825"/>
                <a:gd name="connsiteX4" fmla="*/ 4357718 w 7540052"/>
                <a:gd name="connsiteY4" fmla="*/ 1428760 h 1609825"/>
                <a:gd name="connsiteX5" fmla="*/ 0 w 7540052"/>
                <a:gd name="connsiteY5" fmla="*/ 1454046 h 1609825"/>
                <a:gd name="connsiteX6" fmla="*/ 0 w 7540052"/>
                <a:gd name="connsiteY6" fmla="*/ 785818 h 1609825"/>
                <a:gd name="connsiteX0" fmla="*/ 0 w 7540052"/>
                <a:gd name="connsiteY0" fmla="*/ 785818 h 1680514"/>
                <a:gd name="connsiteX1" fmla="*/ 4286280 w 7540052"/>
                <a:gd name="connsiteY1" fmla="*/ 785818 h 1680514"/>
                <a:gd name="connsiteX2" fmla="*/ 7270229 w 7540052"/>
                <a:gd name="connsiteY2" fmla="*/ 0 h 1680514"/>
                <a:gd name="connsiteX3" fmla="*/ 7540052 w 7540052"/>
                <a:gd name="connsiteY3" fmla="*/ 621928 h 1680514"/>
                <a:gd name="connsiteX4" fmla="*/ 4357718 w 7540052"/>
                <a:gd name="connsiteY4" fmla="*/ 1428760 h 1680514"/>
                <a:gd name="connsiteX5" fmla="*/ 0 w 7540052"/>
                <a:gd name="connsiteY5" fmla="*/ 1454046 h 1680514"/>
                <a:gd name="connsiteX6" fmla="*/ 0 w 7540052"/>
                <a:gd name="connsiteY6" fmla="*/ 785818 h 1680514"/>
                <a:gd name="connsiteX0" fmla="*/ 0 w 7557755"/>
                <a:gd name="connsiteY0" fmla="*/ 785818 h 1680514"/>
                <a:gd name="connsiteX1" fmla="*/ 4286280 w 7557755"/>
                <a:gd name="connsiteY1" fmla="*/ 785818 h 1680514"/>
                <a:gd name="connsiteX2" fmla="*/ 7270229 w 7557755"/>
                <a:gd name="connsiteY2" fmla="*/ 0 h 1680514"/>
                <a:gd name="connsiteX3" fmla="*/ 7557755 w 7557755"/>
                <a:gd name="connsiteY3" fmla="*/ 621928 h 1680514"/>
                <a:gd name="connsiteX4" fmla="*/ 4357718 w 7557755"/>
                <a:gd name="connsiteY4" fmla="*/ 1428760 h 1680514"/>
                <a:gd name="connsiteX5" fmla="*/ 0 w 7557755"/>
                <a:gd name="connsiteY5" fmla="*/ 1454046 h 1680514"/>
                <a:gd name="connsiteX6" fmla="*/ 0 w 7557755"/>
                <a:gd name="connsiteY6" fmla="*/ 785818 h 1680514"/>
                <a:gd name="connsiteX0" fmla="*/ 0 w 7557755"/>
                <a:gd name="connsiteY0" fmla="*/ 785818 h 1680514"/>
                <a:gd name="connsiteX1" fmla="*/ 4286280 w 7557755"/>
                <a:gd name="connsiteY1" fmla="*/ 785818 h 1680514"/>
                <a:gd name="connsiteX2" fmla="*/ 7270229 w 7557755"/>
                <a:gd name="connsiteY2" fmla="*/ 0 h 1680514"/>
                <a:gd name="connsiteX3" fmla="*/ 7557755 w 7557755"/>
                <a:gd name="connsiteY3" fmla="*/ 621928 h 1680514"/>
                <a:gd name="connsiteX4" fmla="*/ 4357718 w 7557755"/>
                <a:gd name="connsiteY4" fmla="*/ 1428760 h 1680514"/>
                <a:gd name="connsiteX5" fmla="*/ 0 w 7557755"/>
                <a:gd name="connsiteY5" fmla="*/ 1454046 h 1680514"/>
                <a:gd name="connsiteX6" fmla="*/ 0 w 7557755"/>
                <a:gd name="connsiteY6" fmla="*/ 785818 h 1680514"/>
                <a:gd name="connsiteX0" fmla="*/ 0 w 7557755"/>
                <a:gd name="connsiteY0" fmla="*/ 785818 h 1680514"/>
                <a:gd name="connsiteX1" fmla="*/ 4286280 w 7557755"/>
                <a:gd name="connsiteY1" fmla="*/ 785818 h 1680514"/>
                <a:gd name="connsiteX2" fmla="*/ 7270229 w 7557755"/>
                <a:gd name="connsiteY2" fmla="*/ 0 h 1680514"/>
                <a:gd name="connsiteX3" fmla="*/ 7557755 w 7557755"/>
                <a:gd name="connsiteY3" fmla="*/ 621928 h 1680514"/>
                <a:gd name="connsiteX4" fmla="*/ 4357718 w 7557755"/>
                <a:gd name="connsiteY4" fmla="*/ 1428760 h 1680514"/>
                <a:gd name="connsiteX5" fmla="*/ 0 w 7557755"/>
                <a:gd name="connsiteY5" fmla="*/ 1454046 h 1680514"/>
                <a:gd name="connsiteX6" fmla="*/ 0 w 7557755"/>
                <a:gd name="connsiteY6" fmla="*/ 785818 h 1680514"/>
                <a:gd name="connsiteX0" fmla="*/ 0 w 7557755"/>
                <a:gd name="connsiteY0" fmla="*/ 907053 h 1801749"/>
                <a:gd name="connsiteX1" fmla="*/ 4286280 w 7557755"/>
                <a:gd name="connsiteY1" fmla="*/ 907053 h 1801749"/>
                <a:gd name="connsiteX2" fmla="*/ 7421579 w 7557755"/>
                <a:gd name="connsiteY2" fmla="*/ 0 h 1801749"/>
                <a:gd name="connsiteX3" fmla="*/ 7557755 w 7557755"/>
                <a:gd name="connsiteY3" fmla="*/ 743163 h 1801749"/>
                <a:gd name="connsiteX4" fmla="*/ 4357718 w 7557755"/>
                <a:gd name="connsiteY4" fmla="*/ 1549995 h 1801749"/>
                <a:gd name="connsiteX5" fmla="*/ 0 w 7557755"/>
                <a:gd name="connsiteY5" fmla="*/ 1575281 h 1801749"/>
                <a:gd name="connsiteX6" fmla="*/ 0 w 7557755"/>
                <a:gd name="connsiteY6" fmla="*/ 907053 h 18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57755" h="1801749">
                  <a:moveTo>
                    <a:pt x="0" y="907053"/>
                  </a:moveTo>
                  <a:cubicBezTo>
                    <a:pt x="881862" y="878776"/>
                    <a:pt x="3049350" y="1058228"/>
                    <a:pt x="4286280" y="907053"/>
                  </a:cubicBezTo>
                  <a:cubicBezTo>
                    <a:pt x="5523210" y="755878"/>
                    <a:pt x="7075533" y="132481"/>
                    <a:pt x="7421579" y="0"/>
                  </a:cubicBezTo>
                  <a:lnTo>
                    <a:pt x="7557755" y="743163"/>
                  </a:lnTo>
                  <a:cubicBezTo>
                    <a:pt x="7043379" y="928260"/>
                    <a:pt x="5971324" y="1318387"/>
                    <a:pt x="4357718" y="1549995"/>
                  </a:cubicBezTo>
                  <a:cubicBezTo>
                    <a:pt x="3388557" y="1801749"/>
                    <a:pt x="932843" y="1579163"/>
                    <a:pt x="0" y="1575281"/>
                  </a:cubicBezTo>
                  <a:lnTo>
                    <a:pt x="0" y="90705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357158" y="4572008"/>
              <a:ext cx="8072494" cy="906408"/>
            </a:xfrm>
            <a:custGeom>
              <a:avLst/>
              <a:gdLst>
                <a:gd name="connsiteX0" fmla="*/ 59960 w 7540052"/>
                <a:gd name="connsiteY0" fmla="*/ 779489 h 1454046"/>
                <a:gd name="connsiteX1" fmla="*/ 4901783 w 7540052"/>
                <a:gd name="connsiteY1" fmla="*/ 809469 h 1454046"/>
                <a:gd name="connsiteX2" fmla="*/ 7270229 w 7540052"/>
                <a:gd name="connsiteY2" fmla="*/ 0 h 1454046"/>
                <a:gd name="connsiteX3" fmla="*/ 7540052 w 7540052"/>
                <a:gd name="connsiteY3" fmla="*/ 569627 h 1454046"/>
                <a:gd name="connsiteX4" fmla="*/ 4976734 w 7540052"/>
                <a:gd name="connsiteY4" fmla="*/ 1424066 h 1454046"/>
                <a:gd name="connsiteX5" fmla="*/ 0 w 7540052"/>
                <a:gd name="connsiteY5" fmla="*/ 1454046 h 1454046"/>
                <a:gd name="connsiteX6" fmla="*/ 59960 w 7540052"/>
                <a:gd name="connsiteY6" fmla="*/ 779489 h 1454046"/>
                <a:gd name="connsiteX0" fmla="*/ 59960 w 7540052"/>
                <a:gd name="connsiteY0" fmla="*/ 779489 h 1454046"/>
                <a:gd name="connsiteX1" fmla="*/ 4901783 w 7540052"/>
                <a:gd name="connsiteY1" fmla="*/ 809469 h 1454046"/>
                <a:gd name="connsiteX2" fmla="*/ 7270229 w 7540052"/>
                <a:gd name="connsiteY2" fmla="*/ 0 h 1454046"/>
                <a:gd name="connsiteX3" fmla="*/ 7540052 w 7540052"/>
                <a:gd name="connsiteY3" fmla="*/ 569627 h 1454046"/>
                <a:gd name="connsiteX4" fmla="*/ 4976734 w 7540052"/>
                <a:gd name="connsiteY4" fmla="*/ 1424066 h 1454046"/>
                <a:gd name="connsiteX5" fmla="*/ 0 w 7540052"/>
                <a:gd name="connsiteY5" fmla="*/ 1454046 h 1454046"/>
                <a:gd name="connsiteX6" fmla="*/ 59960 w 7540052"/>
                <a:gd name="connsiteY6" fmla="*/ 779489 h 1454046"/>
                <a:gd name="connsiteX0" fmla="*/ 59960 w 7540052"/>
                <a:gd name="connsiteY0" fmla="*/ 779489 h 1454046"/>
                <a:gd name="connsiteX1" fmla="*/ 4286280 w 7540052"/>
                <a:gd name="connsiteY1" fmla="*/ 642942 h 1454046"/>
                <a:gd name="connsiteX2" fmla="*/ 7270229 w 7540052"/>
                <a:gd name="connsiteY2" fmla="*/ 0 h 1454046"/>
                <a:gd name="connsiteX3" fmla="*/ 7540052 w 7540052"/>
                <a:gd name="connsiteY3" fmla="*/ 569627 h 1454046"/>
                <a:gd name="connsiteX4" fmla="*/ 4976734 w 7540052"/>
                <a:gd name="connsiteY4" fmla="*/ 1424066 h 1454046"/>
                <a:gd name="connsiteX5" fmla="*/ 0 w 7540052"/>
                <a:gd name="connsiteY5" fmla="*/ 1454046 h 1454046"/>
                <a:gd name="connsiteX6" fmla="*/ 59960 w 7540052"/>
                <a:gd name="connsiteY6" fmla="*/ 779489 h 1454046"/>
                <a:gd name="connsiteX0" fmla="*/ 59960 w 7540052"/>
                <a:gd name="connsiteY0" fmla="*/ 779489 h 1571469"/>
                <a:gd name="connsiteX1" fmla="*/ 4286280 w 7540052"/>
                <a:gd name="connsiteY1" fmla="*/ 642942 h 1571469"/>
                <a:gd name="connsiteX2" fmla="*/ 7270229 w 7540052"/>
                <a:gd name="connsiteY2" fmla="*/ 0 h 1571469"/>
                <a:gd name="connsiteX3" fmla="*/ 7540052 w 7540052"/>
                <a:gd name="connsiteY3" fmla="*/ 569627 h 1571469"/>
                <a:gd name="connsiteX4" fmla="*/ 4976734 w 7540052"/>
                <a:gd name="connsiteY4" fmla="*/ 1424066 h 1571469"/>
                <a:gd name="connsiteX5" fmla="*/ 0 w 7540052"/>
                <a:gd name="connsiteY5" fmla="*/ 1454046 h 1571469"/>
                <a:gd name="connsiteX6" fmla="*/ 59960 w 7540052"/>
                <a:gd name="connsiteY6" fmla="*/ 779489 h 1571469"/>
                <a:gd name="connsiteX0" fmla="*/ 59960 w 7540052"/>
                <a:gd name="connsiteY0" fmla="*/ 779489 h 1576163"/>
                <a:gd name="connsiteX1" fmla="*/ 4286280 w 7540052"/>
                <a:gd name="connsiteY1" fmla="*/ 642942 h 1576163"/>
                <a:gd name="connsiteX2" fmla="*/ 7270229 w 7540052"/>
                <a:gd name="connsiteY2" fmla="*/ 0 h 1576163"/>
                <a:gd name="connsiteX3" fmla="*/ 7540052 w 7540052"/>
                <a:gd name="connsiteY3" fmla="*/ 569627 h 1576163"/>
                <a:gd name="connsiteX4" fmla="*/ 4357718 w 7540052"/>
                <a:gd name="connsiteY4" fmla="*/ 1428760 h 1576163"/>
                <a:gd name="connsiteX5" fmla="*/ 0 w 7540052"/>
                <a:gd name="connsiteY5" fmla="*/ 1454046 h 1576163"/>
                <a:gd name="connsiteX6" fmla="*/ 59960 w 7540052"/>
                <a:gd name="connsiteY6" fmla="*/ 779489 h 1576163"/>
                <a:gd name="connsiteX0" fmla="*/ 59960 w 7540052"/>
                <a:gd name="connsiteY0" fmla="*/ 779489 h 1576163"/>
                <a:gd name="connsiteX1" fmla="*/ 4286280 w 7540052"/>
                <a:gd name="connsiteY1" fmla="*/ 642942 h 1576163"/>
                <a:gd name="connsiteX2" fmla="*/ 7270229 w 7540052"/>
                <a:gd name="connsiteY2" fmla="*/ 0 h 1576163"/>
                <a:gd name="connsiteX3" fmla="*/ 7540052 w 7540052"/>
                <a:gd name="connsiteY3" fmla="*/ 569627 h 1576163"/>
                <a:gd name="connsiteX4" fmla="*/ 4357718 w 7540052"/>
                <a:gd name="connsiteY4" fmla="*/ 1428760 h 1576163"/>
                <a:gd name="connsiteX5" fmla="*/ 0 w 7540052"/>
                <a:gd name="connsiteY5" fmla="*/ 1454046 h 1576163"/>
                <a:gd name="connsiteX6" fmla="*/ 59960 w 7540052"/>
                <a:gd name="connsiteY6" fmla="*/ 779489 h 1576163"/>
                <a:gd name="connsiteX0" fmla="*/ 59960 w 7540052"/>
                <a:gd name="connsiteY0" fmla="*/ 779489 h 1637508"/>
                <a:gd name="connsiteX1" fmla="*/ 4286280 w 7540052"/>
                <a:gd name="connsiteY1" fmla="*/ 642942 h 1637508"/>
                <a:gd name="connsiteX2" fmla="*/ 7270229 w 7540052"/>
                <a:gd name="connsiteY2" fmla="*/ 0 h 1637508"/>
                <a:gd name="connsiteX3" fmla="*/ 7540052 w 7540052"/>
                <a:gd name="connsiteY3" fmla="*/ 569627 h 1637508"/>
                <a:gd name="connsiteX4" fmla="*/ 4357718 w 7540052"/>
                <a:gd name="connsiteY4" fmla="*/ 1428760 h 1637508"/>
                <a:gd name="connsiteX5" fmla="*/ 0 w 7540052"/>
                <a:gd name="connsiteY5" fmla="*/ 1454046 h 1637508"/>
                <a:gd name="connsiteX6" fmla="*/ 59960 w 7540052"/>
                <a:gd name="connsiteY6" fmla="*/ 779489 h 1637508"/>
                <a:gd name="connsiteX0" fmla="*/ 59960 w 7540052"/>
                <a:gd name="connsiteY0" fmla="*/ 779489 h 1637508"/>
                <a:gd name="connsiteX1" fmla="*/ 4286280 w 7540052"/>
                <a:gd name="connsiteY1" fmla="*/ 642942 h 1637508"/>
                <a:gd name="connsiteX2" fmla="*/ 7270229 w 7540052"/>
                <a:gd name="connsiteY2" fmla="*/ 0 h 1637508"/>
                <a:gd name="connsiteX3" fmla="*/ 7540052 w 7540052"/>
                <a:gd name="connsiteY3" fmla="*/ 569627 h 1637508"/>
                <a:gd name="connsiteX4" fmla="*/ 4357718 w 7540052"/>
                <a:gd name="connsiteY4" fmla="*/ 1428760 h 1637508"/>
                <a:gd name="connsiteX5" fmla="*/ 0 w 7540052"/>
                <a:gd name="connsiteY5" fmla="*/ 1454046 h 1637508"/>
                <a:gd name="connsiteX6" fmla="*/ 59960 w 7540052"/>
                <a:gd name="connsiteY6" fmla="*/ 779489 h 1637508"/>
                <a:gd name="connsiteX0" fmla="*/ 59960 w 7540052"/>
                <a:gd name="connsiteY0" fmla="*/ 779489 h 1637508"/>
                <a:gd name="connsiteX1" fmla="*/ 4286280 w 7540052"/>
                <a:gd name="connsiteY1" fmla="*/ 642942 h 1637508"/>
                <a:gd name="connsiteX2" fmla="*/ 7270229 w 7540052"/>
                <a:gd name="connsiteY2" fmla="*/ 0 h 1637508"/>
                <a:gd name="connsiteX3" fmla="*/ 7540052 w 7540052"/>
                <a:gd name="connsiteY3" fmla="*/ 569627 h 1637508"/>
                <a:gd name="connsiteX4" fmla="*/ 4357718 w 7540052"/>
                <a:gd name="connsiteY4" fmla="*/ 1428760 h 1637508"/>
                <a:gd name="connsiteX5" fmla="*/ 0 w 7540052"/>
                <a:gd name="connsiteY5" fmla="*/ 1454046 h 1637508"/>
                <a:gd name="connsiteX6" fmla="*/ 59960 w 7540052"/>
                <a:gd name="connsiteY6" fmla="*/ 779489 h 1637508"/>
                <a:gd name="connsiteX0" fmla="*/ 59960 w 7540052"/>
                <a:gd name="connsiteY0" fmla="*/ 779489 h 1637508"/>
                <a:gd name="connsiteX1" fmla="*/ 4286280 w 7540052"/>
                <a:gd name="connsiteY1" fmla="*/ 642942 h 1637508"/>
                <a:gd name="connsiteX2" fmla="*/ 7270229 w 7540052"/>
                <a:gd name="connsiteY2" fmla="*/ 0 h 1637508"/>
                <a:gd name="connsiteX3" fmla="*/ 7540052 w 7540052"/>
                <a:gd name="connsiteY3" fmla="*/ 569627 h 1637508"/>
                <a:gd name="connsiteX4" fmla="*/ 4357718 w 7540052"/>
                <a:gd name="connsiteY4" fmla="*/ 1428760 h 1637508"/>
                <a:gd name="connsiteX5" fmla="*/ 0 w 7540052"/>
                <a:gd name="connsiteY5" fmla="*/ 1454046 h 1637508"/>
                <a:gd name="connsiteX6" fmla="*/ 59960 w 7540052"/>
                <a:gd name="connsiteY6" fmla="*/ 779489 h 1637508"/>
                <a:gd name="connsiteX0" fmla="*/ 0 w 7540052"/>
                <a:gd name="connsiteY0" fmla="*/ 785818 h 1637508"/>
                <a:gd name="connsiteX1" fmla="*/ 4286280 w 7540052"/>
                <a:gd name="connsiteY1" fmla="*/ 642942 h 1637508"/>
                <a:gd name="connsiteX2" fmla="*/ 7270229 w 7540052"/>
                <a:gd name="connsiteY2" fmla="*/ 0 h 1637508"/>
                <a:gd name="connsiteX3" fmla="*/ 7540052 w 7540052"/>
                <a:gd name="connsiteY3" fmla="*/ 569627 h 1637508"/>
                <a:gd name="connsiteX4" fmla="*/ 4357718 w 7540052"/>
                <a:gd name="connsiteY4" fmla="*/ 1428760 h 1637508"/>
                <a:gd name="connsiteX5" fmla="*/ 0 w 7540052"/>
                <a:gd name="connsiteY5" fmla="*/ 1454046 h 1637508"/>
                <a:gd name="connsiteX6" fmla="*/ 0 w 7540052"/>
                <a:gd name="connsiteY6" fmla="*/ 785818 h 1637508"/>
                <a:gd name="connsiteX0" fmla="*/ 0 w 7540052"/>
                <a:gd name="connsiteY0" fmla="*/ 785818 h 1637508"/>
                <a:gd name="connsiteX1" fmla="*/ 4286280 w 7540052"/>
                <a:gd name="connsiteY1" fmla="*/ 642942 h 1637508"/>
                <a:gd name="connsiteX2" fmla="*/ 7270229 w 7540052"/>
                <a:gd name="connsiteY2" fmla="*/ 0 h 1637508"/>
                <a:gd name="connsiteX3" fmla="*/ 7540052 w 7540052"/>
                <a:gd name="connsiteY3" fmla="*/ 569627 h 1637508"/>
                <a:gd name="connsiteX4" fmla="*/ 4357718 w 7540052"/>
                <a:gd name="connsiteY4" fmla="*/ 1428760 h 1637508"/>
                <a:gd name="connsiteX5" fmla="*/ 0 w 7540052"/>
                <a:gd name="connsiteY5" fmla="*/ 1454046 h 1637508"/>
                <a:gd name="connsiteX6" fmla="*/ 0 w 7540052"/>
                <a:gd name="connsiteY6" fmla="*/ 785818 h 1637508"/>
                <a:gd name="connsiteX0" fmla="*/ 0 w 7540052"/>
                <a:gd name="connsiteY0" fmla="*/ 785818 h 1637508"/>
                <a:gd name="connsiteX1" fmla="*/ 4286280 w 7540052"/>
                <a:gd name="connsiteY1" fmla="*/ 642942 h 1637508"/>
                <a:gd name="connsiteX2" fmla="*/ 7270229 w 7540052"/>
                <a:gd name="connsiteY2" fmla="*/ 0 h 1637508"/>
                <a:gd name="connsiteX3" fmla="*/ 7540052 w 7540052"/>
                <a:gd name="connsiteY3" fmla="*/ 569627 h 1637508"/>
                <a:gd name="connsiteX4" fmla="*/ 4357718 w 7540052"/>
                <a:gd name="connsiteY4" fmla="*/ 1428760 h 1637508"/>
                <a:gd name="connsiteX5" fmla="*/ 0 w 7540052"/>
                <a:gd name="connsiteY5" fmla="*/ 1454046 h 1637508"/>
                <a:gd name="connsiteX6" fmla="*/ 0 w 7540052"/>
                <a:gd name="connsiteY6" fmla="*/ 785818 h 1637508"/>
                <a:gd name="connsiteX0" fmla="*/ 0 w 7540052"/>
                <a:gd name="connsiteY0" fmla="*/ 785818 h 1637508"/>
                <a:gd name="connsiteX1" fmla="*/ 4286280 w 7540052"/>
                <a:gd name="connsiteY1" fmla="*/ 642942 h 1637508"/>
                <a:gd name="connsiteX2" fmla="*/ 7270229 w 7540052"/>
                <a:gd name="connsiteY2" fmla="*/ 0 h 1637508"/>
                <a:gd name="connsiteX3" fmla="*/ 7540052 w 7540052"/>
                <a:gd name="connsiteY3" fmla="*/ 569627 h 1637508"/>
                <a:gd name="connsiteX4" fmla="*/ 4357718 w 7540052"/>
                <a:gd name="connsiteY4" fmla="*/ 1428760 h 1637508"/>
                <a:gd name="connsiteX5" fmla="*/ 0 w 7540052"/>
                <a:gd name="connsiteY5" fmla="*/ 1454046 h 1637508"/>
                <a:gd name="connsiteX6" fmla="*/ 0 w 7540052"/>
                <a:gd name="connsiteY6" fmla="*/ 785818 h 1637508"/>
                <a:gd name="connsiteX0" fmla="*/ 0 w 7540052"/>
                <a:gd name="connsiteY0" fmla="*/ 785818 h 1637508"/>
                <a:gd name="connsiteX1" fmla="*/ 4286280 w 7540052"/>
                <a:gd name="connsiteY1" fmla="*/ 642942 h 1637508"/>
                <a:gd name="connsiteX2" fmla="*/ 7270229 w 7540052"/>
                <a:gd name="connsiteY2" fmla="*/ 0 h 1637508"/>
                <a:gd name="connsiteX3" fmla="*/ 7540052 w 7540052"/>
                <a:gd name="connsiteY3" fmla="*/ 569627 h 1637508"/>
                <a:gd name="connsiteX4" fmla="*/ 4357718 w 7540052"/>
                <a:gd name="connsiteY4" fmla="*/ 1428760 h 1637508"/>
                <a:gd name="connsiteX5" fmla="*/ 0 w 7540052"/>
                <a:gd name="connsiteY5" fmla="*/ 1454046 h 1637508"/>
                <a:gd name="connsiteX6" fmla="*/ 0 w 7540052"/>
                <a:gd name="connsiteY6" fmla="*/ 785818 h 1637508"/>
                <a:gd name="connsiteX0" fmla="*/ 0 w 7540052"/>
                <a:gd name="connsiteY0" fmla="*/ 785818 h 1522484"/>
                <a:gd name="connsiteX1" fmla="*/ 4286280 w 7540052"/>
                <a:gd name="connsiteY1" fmla="*/ 642942 h 1522484"/>
                <a:gd name="connsiteX2" fmla="*/ 7270229 w 7540052"/>
                <a:gd name="connsiteY2" fmla="*/ 0 h 1522484"/>
                <a:gd name="connsiteX3" fmla="*/ 7540052 w 7540052"/>
                <a:gd name="connsiteY3" fmla="*/ 569627 h 1522484"/>
                <a:gd name="connsiteX4" fmla="*/ 4357718 w 7540052"/>
                <a:gd name="connsiteY4" fmla="*/ 1428760 h 1522484"/>
                <a:gd name="connsiteX5" fmla="*/ 0 w 7540052"/>
                <a:gd name="connsiteY5" fmla="*/ 1454046 h 1522484"/>
                <a:gd name="connsiteX6" fmla="*/ 0 w 7540052"/>
                <a:gd name="connsiteY6" fmla="*/ 785818 h 1522484"/>
                <a:gd name="connsiteX0" fmla="*/ 0 w 7540052"/>
                <a:gd name="connsiteY0" fmla="*/ 785818 h 1522484"/>
                <a:gd name="connsiteX1" fmla="*/ 4286280 w 7540052"/>
                <a:gd name="connsiteY1" fmla="*/ 642942 h 1522484"/>
                <a:gd name="connsiteX2" fmla="*/ 7270229 w 7540052"/>
                <a:gd name="connsiteY2" fmla="*/ 0 h 1522484"/>
                <a:gd name="connsiteX3" fmla="*/ 7540052 w 7540052"/>
                <a:gd name="connsiteY3" fmla="*/ 569627 h 1522484"/>
                <a:gd name="connsiteX4" fmla="*/ 4357718 w 7540052"/>
                <a:gd name="connsiteY4" fmla="*/ 1428760 h 1522484"/>
                <a:gd name="connsiteX5" fmla="*/ 0 w 7540052"/>
                <a:gd name="connsiteY5" fmla="*/ 1454046 h 1522484"/>
                <a:gd name="connsiteX6" fmla="*/ 0 w 7540052"/>
                <a:gd name="connsiteY6" fmla="*/ 785818 h 1522484"/>
                <a:gd name="connsiteX0" fmla="*/ 0 w 7540052"/>
                <a:gd name="connsiteY0" fmla="*/ 785818 h 1522484"/>
                <a:gd name="connsiteX1" fmla="*/ 4286280 w 7540052"/>
                <a:gd name="connsiteY1" fmla="*/ 785818 h 1522484"/>
                <a:gd name="connsiteX2" fmla="*/ 7270229 w 7540052"/>
                <a:gd name="connsiteY2" fmla="*/ 0 h 1522484"/>
                <a:gd name="connsiteX3" fmla="*/ 7540052 w 7540052"/>
                <a:gd name="connsiteY3" fmla="*/ 569627 h 1522484"/>
                <a:gd name="connsiteX4" fmla="*/ 4357718 w 7540052"/>
                <a:gd name="connsiteY4" fmla="*/ 1428760 h 1522484"/>
                <a:gd name="connsiteX5" fmla="*/ 0 w 7540052"/>
                <a:gd name="connsiteY5" fmla="*/ 1454046 h 1522484"/>
                <a:gd name="connsiteX6" fmla="*/ 0 w 7540052"/>
                <a:gd name="connsiteY6" fmla="*/ 785818 h 1522484"/>
                <a:gd name="connsiteX0" fmla="*/ 0 w 7540052"/>
                <a:gd name="connsiteY0" fmla="*/ 785818 h 1522484"/>
                <a:gd name="connsiteX1" fmla="*/ 4286280 w 7540052"/>
                <a:gd name="connsiteY1" fmla="*/ 785818 h 1522484"/>
                <a:gd name="connsiteX2" fmla="*/ 7270229 w 7540052"/>
                <a:gd name="connsiteY2" fmla="*/ 0 h 1522484"/>
                <a:gd name="connsiteX3" fmla="*/ 7540052 w 7540052"/>
                <a:gd name="connsiteY3" fmla="*/ 569627 h 1522484"/>
                <a:gd name="connsiteX4" fmla="*/ 4357718 w 7540052"/>
                <a:gd name="connsiteY4" fmla="*/ 1428760 h 1522484"/>
                <a:gd name="connsiteX5" fmla="*/ 0 w 7540052"/>
                <a:gd name="connsiteY5" fmla="*/ 1454046 h 1522484"/>
                <a:gd name="connsiteX6" fmla="*/ 0 w 7540052"/>
                <a:gd name="connsiteY6" fmla="*/ 785818 h 1522484"/>
                <a:gd name="connsiteX0" fmla="*/ 0 w 7540052"/>
                <a:gd name="connsiteY0" fmla="*/ 785818 h 1522484"/>
                <a:gd name="connsiteX1" fmla="*/ 4286280 w 7540052"/>
                <a:gd name="connsiteY1" fmla="*/ 785818 h 1522484"/>
                <a:gd name="connsiteX2" fmla="*/ 7270229 w 7540052"/>
                <a:gd name="connsiteY2" fmla="*/ 0 h 1522484"/>
                <a:gd name="connsiteX3" fmla="*/ 7540052 w 7540052"/>
                <a:gd name="connsiteY3" fmla="*/ 569627 h 1522484"/>
                <a:gd name="connsiteX4" fmla="*/ 4357718 w 7540052"/>
                <a:gd name="connsiteY4" fmla="*/ 1428760 h 1522484"/>
                <a:gd name="connsiteX5" fmla="*/ 0 w 7540052"/>
                <a:gd name="connsiteY5" fmla="*/ 1454046 h 1522484"/>
                <a:gd name="connsiteX6" fmla="*/ 0 w 7540052"/>
                <a:gd name="connsiteY6" fmla="*/ 785818 h 1522484"/>
                <a:gd name="connsiteX0" fmla="*/ 0 w 7540052"/>
                <a:gd name="connsiteY0" fmla="*/ 785818 h 1522484"/>
                <a:gd name="connsiteX1" fmla="*/ 4286280 w 7540052"/>
                <a:gd name="connsiteY1" fmla="*/ 785818 h 1522484"/>
                <a:gd name="connsiteX2" fmla="*/ 7270229 w 7540052"/>
                <a:gd name="connsiteY2" fmla="*/ 0 h 1522484"/>
                <a:gd name="connsiteX3" fmla="*/ 7540052 w 7540052"/>
                <a:gd name="connsiteY3" fmla="*/ 569627 h 1522484"/>
                <a:gd name="connsiteX4" fmla="*/ 4357718 w 7540052"/>
                <a:gd name="connsiteY4" fmla="*/ 1428760 h 1522484"/>
                <a:gd name="connsiteX5" fmla="*/ 0 w 7540052"/>
                <a:gd name="connsiteY5" fmla="*/ 1454046 h 1522484"/>
                <a:gd name="connsiteX6" fmla="*/ 0 w 7540052"/>
                <a:gd name="connsiteY6" fmla="*/ 785818 h 1522484"/>
                <a:gd name="connsiteX0" fmla="*/ 0 w 7540052"/>
                <a:gd name="connsiteY0" fmla="*/ 785818 h 1522484"/>
                <a:gd name="connsiteX1" fmla="*/ 4286280 w 7540052"/>
                <a:gd name="connsiteY1" fmla="*/ 785818 h 1522484"/>
                <a:gd name="connsiteX2" fmla="*/ 7270229 w 7540052"/>
                <a:gd name="connsiteY2" fmla="*/ 0 h 1522484"/>
                <a:gd name="connsiteX3" fmla="*/ 7540052 w 7540052"/>
                <a:gd name="connsiteY3" fmla="*/ 569627 h 1522484"/>
                <a:gd name="connsiteX4" fmla="*/ 4357718 w 7540052"/>
                <a:gd name="connsiteY4" fmla="*/ 1428760 h 1522484"/>
                <a:gd name="connsiteX5" fmla="*/ 0 w 7540052"/>
                <a:gd name="connsiteY5" fmla="*/ 1454046 h 1522484"/>
                <a:gd name="connsiteX6" fmla="*/ 0 w 7540052"/>
                <a:gd name="connsiteY6" fmla="*/ 785818 h 1522484"/>
                <a:gd name="connsiteX0" fmla="*/ 0 w 7540052"/>
                <a:gd name="connsiteY0" fmla="*/ 785818 h 1522484"/>
                <a:gd name="connsiteX1" fmla="*/ 4286280 w 7540052"/>
                <a:gd name="connsiteY1" fmla="*/ 785818 h 1522484"/>
                <a:gd name="connsiteX2" fmla="*/ 7389251 w 7540052"/>
                <a:gd name="connsiteY2" fmla="*/ 0 h 1522484"/>
                <a:gd name="connsiteX3" fmla="*/ 7540052 w 7540052"/>
                <a:gd name="connsiteY3" fmla="*/ 569627 h 1522484"/>
                <a:gd name="connsiteX4" fmla="*/ 4357718 w 7540052"/>
                <a:gd name="connsiteY4" fmla="*/ 1428760 h 1522484"/>
                <a:gd name="connsiteX5" fmla="*/ 0 w 7540052"/>
                <a:gd name="connsiteY5" fmla="*/ 1454046 h 1522484"/>
                <a:gd name="connsiteX6" fmla="*/ 0 w 7540052"/>
                <a:gd name="connsiteY6" fmla="*/ 785818 h 1522484"/>
                <a:gd name="connsiteX0" fmla="*/ 0 w 7540052"/>
                <a:gd name="connsiteY0" fmla="*/ 801570 h 1538236"/>
                <a:gd name="connsiteX1" fmla="*/ 4286280 w 7540052"/>
                <a:gd name="connsiteY1" fmla="*/ 801570 h 1538236"/>
                <a:gd name="connsiteX2" fmla="*/ 7406600 w 7540052"/>
                <a:gd name="connsiteY2" fmla="*/ 0 h 1538236"/>
                <a:gd name="connsiteX3" fmla="*/ 7540052 w 7540052"/>
                <a:gd name="connsiteY3" fmla="*/ 585379 h 1538236"/>
                <a:gd name="connsiteX4" fmla="*/ 4357718 w 7540052"/>
                <a:gd name="connsiteY4" fmla="*/ 1444512 h 1538236"/>
                <a:gd name="connsiteX5" fmla="*/ 0 w 7540052"/>
                <a:gd name="connsiteY5" fmla="*/ 1469798 h 1538236"/>
                <a:gd name="connsiteX6" fmla="*/ 0 w 7540052"/>
                <a:gd name="connsiteY6" fmla="*/ 801570 h 153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40052" h="1538236">
                  <a:moveTo>
                    <a:pt x="0" y="801570"/>
                  </a:moveTo>
                  <a:cubicBezTo>
                    <a:pt x="881862" y="773293"/>
                    <a:pt x="3051847" y="935165"/>
                    <a:pt x="4286280" y="801570"/>
                  </a:cubicBezTo>
                  <a:cubicBezTo>
                    <a:pt x="5520713" y="667975"/>
                    <a:pt x="7060554" y="132481"/>
                    <a:pt x="7406600" y="0"/>
                  </a:cubicBezTo>
                  <a:lnTo>
                    <a:pt x="7540052" y="585379"/>
                  </a:lnTo>
                  <a:cubicBezTo>
                    <a:pt x="7025676" y="770476"/>
                    <a:pt x="5529114" y="1264555"/>
                    <a:pt x="4357718" y="1444512"/>
                  </a:cubicBezTo>
                  <a:cubicBezTo>
                    <a:pt x="3757340" y="1538236"/>
                    <a:pt x="932843" y="1473680"/>
                    <a:pt x="0" y="1469798"/>
                  </a:cubicBezTo>
                  <a:lnTo>
                    <a:pt x="0" y="8015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3" name="Obdélník 32"/>
          <p:cNvSpPr/>
          <p:nvPr/>
        </p:nvSpPr>
        <p:spPr>
          <a:xfrm>
            <a:off x="319064" y="5786454"/>
            <a:ext cx="5429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Červeně znázorněný kov má </a:t>
            </a:r>
            <a:r>
              <a:rPr lang="cs-CZ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větší</a:t>
            </a:r>
            <a:r>
              <a:rPr lang="cs-CZ" sz="2400" dirty="0" smtClean="0"/>
              <a:t> teplotní roztažnost než kov znázorněný modře.</a:t>
            </a:r>
            <a:endParaRPr lang="cs-CZ" sz="2400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90488" y="3971928"/>
            <a:ext cx="319064" cy="1809760"/>
          </a:xfrm>
          <a:prstGeom prst="rect">
            <a:avLst/>
          </a:prstGeom>
          <a:solidFill>
            <a:srgbClr val="00A6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1.5.  TEPLOTA A JEJÍ MĚŘENÍ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+mj-lt"/>
              </a:rPr>
              <a:t>Druhy teploměrů podle principu fungování:</a:t>
            </a:r>
            <a:endParaRPr lang="cs-CZ" sz="2800" b="1" dirty="0">
              <a:latin typeface="+mj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438264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sz="2600" b="1" dirty="0" smtClean="0"/>
              <a:t>Plynový</a:t>
            </a:r>
            <a:r>
              <a:rPr lang="cs-CZ" sz="2600" dirty="0" smtClean="0"/>
              <a:t> teploměr </a:t>
            </a:r>
          </a:p>
          <a:p>
            <a:pPr marL="539750"/>
            <a:r>
              <a:rPr lang="cs-CZ" sz="2600" dirty="0" smtClean="0"/>
              <a:t>využívá závislost tlaku plynu na teplotě při stálém objemu plynu, popř. závislost objemu plynu na teplotě při stálém tlaku.</a:t>
            </a:r>
            <a:br>
              <a:rPr lang="cs-CZ" sz="2600" dirty="0" smtClean="0"/>
            </a:br>
            <a:r>
              <a:rPr lang="cs-CZ" sz="2600" dirty="0" smtClean="0"/>
              <a:t>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71042" name="Picture 2" descr="http://t1.gstatic.com/images?q=tbn:ANd9GcQ3xTvu_mWhkYgULi1ELvdW7RSWmthIIZ9FuALxCoSnkeF1N7r4Cd8sSF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9312" y="3067048"/>
            <a:ext cx="3981472" cy="305777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562736" y="560071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31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1.5.  TEPLOTA A JEJÍ MĚŘENÍ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+mj-lt"/>
              </a:rPr>
              <a:t>Druhy teploměrů podle principu fungování:</a:t>
            </a:r>
            <a:endParaRPr lang="cs-CZ" sz="2800" b="1" dirty="0">
              <a:latin typeface="+mj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476421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cs-CZ" sz="2600" b="1" dirty="0" smtClean="0"/>
              <a:t>Odporový</a:t>
            </a:r>
            <a:r>
              <a:rPr lang="cs-CZ" sz="2600" dirty="0" smtClean="0"/>
              <a:t> teploměr </a:t>
            </a:r>
          </a:p>
          <a:p>
            <a:pPr marL="514350" indent="-514350"/>
            <a:r>
              <a:rPr lang="cs-CZ" sz="2600" dirty="0" smtClean="0"/>
              <a:t>	využívá závislost elektrického odporu vodiče nebo polovodiče</a:t>
            </a:r>
            <a:br>
              <a:rPr lang="cs-CZ" sz="2600" dirty="0" smtClean="0"/>
            </a:br>
            <a:endParaRPr lang="cs-CZ" sz="260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10296" y="569120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32</a:t>
            </a:r>
            <a:endParaRPr lang="cs-CZ" dirty="0"/>
          </a:p>
        </p:txBody>
      </p:sp>
      <p:pic>
        <p:nvPicPr>
          <p:cNvPr id="468994" name="Picture 2" descr="http://www.ivar.cz/Technologie/Obrazky/Gefran/tc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68" y="2705096"/>
            <a:ext cx="4710128" cy="34854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1.5.  TEPLOTA A JEJÍ MĚŘENÍ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+mj-lt"/>
              </a:rPr>
              <a:t>Druhy teploměrů podle principu fungování:</a:t>
            </a:r>
            <a:endParaRPr lang="cs-CZ" sz="2800" b="1" dirty="0">
              <a:latin typeface="+mj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57288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cs-CZ" sz="2600" b="1" dirty="0" smtClean="0"/>
              <a:t>Termoelektrický</a:t>
            </a:r>
            <a:r>
              <a:rPr lang="cs-CZ" sz="2600" dirty="0" smtClean="0"/>
              <a:t> teploměr (také termočlánek) </a:t>
            </a:r>
          </a:p>
          <a:p>
            <a:pPr marL="514350" indent="-514350"/>
            <a:r>
              <a:rPr lang="cs-CZ" sz="2600" dirty="0" smtClean="0"/>
              <a:t>	využívá termoelektrický jev.</a:t>
            </a:r>
            <a:br>
              <a:rPr lang="cs-CZ" sz="2600" dirty="0" smtClean="0"/>
            </a:br>
            <a:r>
              <a:rPr lang="cs-CZ" sz="2600" dirty="0" smtClean="0"/>
              <a:t>Změnou teploty spoje dvou různých kovů se mění vzniklé termoelektrické napětí.</a:t>
            </a:r>
            <a:endParaRPr lang="cs-CZ" sz="26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34200" y="44243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33</a:t>
            </a:r>
            <a:endParaRPr lang="cs-CZ" dirty="0"/>
          </a:p>
        </p:txBody>
      </p:sp>
      <p:pic>
        <p:nvPicPr>
          <p:cNvPr id="466946" name="Picture 2" descr="http://uprt.vscht.cz/ucebnice/mrt/F4/F4k43-o43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15" y="3157536"/>
            <a:ext cx="6188817" cy="29861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1.5.  TEPLOTA A JEJÍ MĚŘENÍ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+mj-lt"/>
              </a:rPr>
              <a:t>Druhy teploměrů podle principu fungování:</a:t>
            </a:r>
            <a:endParaRPr lang="cs-CZ" sz="2800" b="1" dirty="0">
              <a:latin typeface="+mj-lt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607541"/>
            <a:ext cx="9144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cs-CZ" sz="2600" b="1" dirty="0" smtClean="0"/>
              <a:t>Radiační</a:t>
            </a:r>
            <a:r>
              <a:rPr lang="cs-CZ" sz="2600" dirty="0" smtClean="0"/>
              <a:t> teploměr(</a:t>
            </a:r>
            <a:r>
              <a:rPr lang="cs-CZ" sz="2600" dirty="0" err="1" smtClean="0"/>
              <a:t>Infrateploměr</a:t>
            </a:r>
            <a:r>
              <a:rPr lang="cs-CZ" sz="2600" dirty="0" smtClean="0"/>
              <a:t>) </a:t>
            </a:r>
          </a:p>
          <a:p>
            <a:pPr marL="514350" indent="-514350"/>
            <a:r>
              <a:rPr lang="cs-CZ" sz="2600" dirty="0" smtClean="0"/>
              <a:t> </a:t>
            </a:r>
            <a:br>
              <a:rPr lang="cs-CZ" sz="2600" dirty="0" smtClean="0"/>
            </a:br>
            <a:r>
              <a:rPr lang="cs-CZ" sz="2600" dirty="0" smtClean="0"/>
              <a:t>Teploměr určený k měření vysokých teplot založený </a:t>
            </a:r>
            <a:br>
              <a:rPr lang="cs-CZ" sz="2600" dirty="0" smtClean="0"/>
            </a:br>
            <a:r>
              <a:rPr lang="cs-CZ" sz="2600" dirty="0" smtClean="0"/>
              <a:t>na zákonech tepelného záření: </a:t>
            </a:r>
            <a:br>
              <a:rPr lang="cs-CZ" sz="2600" dirty="0" smtClean="0"/>
            </a:br>
            <a:r>
              <a:rPr lang="cs-CZ" sz="2600" dirty="0" smtClean="0"/>
              <a:t>	</a:t>
            </a:r>
            <a:r>
              <a:rPr lang="cs-CZ" sz="2600" dirty="0" err="1" smtClean="0"/>
              <a:t>Planckův</a:t>
            </a:r>
            <a:r>
              <a:rPr lang="cs-CZ" sz="2600" dirty="0" smtClean="0"/>
              <a:t> vyzařovací zákon, </a:t>
            </a:r>
            <a:br>
              <a:rPr lang="cs-CZ" sz="2600" dirty="0" smtClean="0"/>
            </a:br>
            <a:r>
              <a:rPr lang="cs-CZ" sz="2600" dirty="0" smtClean="0"/>
              <a:t>	</a:t>
            </a:r>
            <a:r>
              <a:rPr lang="cs-CZ" sz="2600" dirty="0" err="1" smtClean="0"/>
              <a:t>Wienův</a:t>
            </a:r>
            <a:r>
              <a:rPr lang="cs-CZ" sz="2600" dirty="0" smtClean="0"/>
              <a:t> zákon, </a:t>
            </a:r>
            <a:br>
              <a:rPr lang="cs-CZ" sz="2600" dirty="0" smtClean="0"/>
            </a:br>
            <a:r>
              <a:rPr lang="cs-CZ" sz="2600" dirty="0" smtClean="0"/>
              <a:t>	</a:t>
            </a:r>
            <a:r>
              <a:rPr lang="cs-CZ" sz="2600" dirty="0" err="1" smtClean="0"/>
              <a:t>Stefanův</a:t>
            </a:r>
            <a:r>
              <a:rPr lang="cs-CZ" sz="2600" dirty="0" smtClean="0"/>
              <a:t>-</a:t>
            </a:r>
            <a:r>
              <a:rPr lang="cs-CZ" sz="2600" dirty="0" err="1" smtClean="0"/>
              <a:t>Bolcmanův</a:t>
            </a:r>
            <a:r>
              <a:rPr lang="cs-CZ" sz="2600" dirty="0" smtClean="0"/>
              <a:t> zákon. </a:t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Měří záření vysílané tělesy do okolí (na stejném principu pracují i světelná infračidla či naváděné střely). </a:t>
            </a:r>
          </a:p>
          <a:p>
            <a:pPr marL="514350" lvl="0" indent="-514350">
              <a:buFont typeface="+mj-lt"/>
              <a:buAutoNum type="arabicPeriod" startAt="6"/>
            </a:pPr>
            <a:endParaRPr lang="cs-CZ" sz="2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 smtClean="0">
                <a:solidFill>
                  <a:srgbClr val="004643"/>
                </a:solidFill>
                <a:cs typeface="Arial" charset="0"/>
              </a:rPr>
              <a:t>1.</a:t>
            </a:r>
            <a:r>
              <a:rPr lang="cs-CZ" sz="3400" b="1" dirty="0" smtClean="0">
                <a:solidFill>
                  <a:srgbClr val="004643"/>
                </a:solidFill>
                <a:cs typeface="Arial" charset="0"/>
              </a:rPr>
              <a:t>6</a:t>
            </a:r>
            <a:r>
              <a:rPr lang="es-ES" sz="3400" b="1" dirty="0" smtClean="0">
                <a:solidFill>
                  <a:srgbClr val="004643"/>
                </a:solidFill>
                <a:cs typeface="Arial" charset="0"/>
              </a:rPr>
              <a:t>.  </a:t>
            </a:r>
            <a:r>
              <a:rPr lang="cs-CZ" sz="3400" b="1" dirty="0" smtClean="0">
                <a:solidFill>
                  <a:srgbClr val="004643"/>
                </a:solidFill>
                <a:cs typeface="Arial" charset="0"/>
              </a:rPr>
              <a:t>HISTORICKÝ PŘEHLED VÝVOJE </a:t>
            </a:r>
            <a:br>
              <a:rPr lang="cs-CZ" sz="3400" b="1" dirty="0" smtClean="0">
                <a:solidFill>
                  <a:srgbClr val="004643"/>
                </a:solidFill>
                <a:cs typeface="Arial" charset="0"/>
              </a:rPr>
            </a:br>
            <a:r>
              <a:rPr lang="cs-CZ" sz="3400" b="1" dirty="0" smtClean="0">
                <a:solidFill>
                  <a:srgbClr val="004643"/>
                </a:solidFill>
                <a:cs typeface="Arial" charset="0"/>
              </a:rPr>
              <a:t>         NÁZORŮ NA STAVBU HMOTY</a:t>
            </a:r>
            <a:endParaRPr lang="es-ES" sz="3400" b="1" dirty="0" smtClean="0">
              <a:solidFill>
                <a:srgbClr val="004643"/>
              </a:solidFill>
              <a:cs typeface="Arial" charset="0"/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0" y="4391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676315" y="1190171"/>
            <a:ext cx="42529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400" dirty="0" smtClean="0"/>
              <a:t>Vlastnosti těles a některé jevy vysvětlovali uspořádáním </a:t>
            </a:r>
            <a:br>
              <a:rPr lang="cs-CZ" sz="2400" dirty="0" smtClean="0"/>
            </a:br>
            <a:r>
              <a:rPr lang="cs-CZ" sz="2400" dirty="0" smtClean="0"/>
              <a:t>a pohybem jednoduchých a dále nedělitelných částeček – atomů.</a:t>
            </a:r>
          </a:p>
          <a:p>
            <a:r>
              <a:rPr lang="cs-CZ" sz="2400" dirty="0" smtClean="0"/>
              <a:t>Byly to jen spekulace založené na pozorování či pokusech.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166800"/>
            <a:ext cx="4481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ŘECKO</a:t>
            </a:r>
            <a:r>
              <a:rPr lang="cs-CZ" sz="2400" dirty="0" smtClean="0"/>
              <a:t> – ATOMISTÉ </a:t>
            </a:r>
          </a:p>
          <a:p>
            <a:pPr marL="363538" indent="-261938">
              <a:buFont typeface="Arial" pitchFamily="34" charset="0"/>
              <a:buChar char="•"/>
            </a:pPr>
            <a:r>
              <a:rPr lang="cs-CZ" sz="2400" dirty="0" smtClean="0"/>
              <a:t>LEUKIPPOS (500 – 440 př.n.l.)</a:t>
            </a:r>
          </a:p>
          <a:p>
            <a:pPr marL="363538" indent="-261938">
              <a:buFont typeface="Arial" pitchFamily="34" charset="0"/>
              <a:buChar char="•"/>
            </a:pPr>
            <a:r>
              <a:rPr lang="cs-CZ" sz="2400" dirty="0" smtClean="0"/>
              <a:t>DEMOKRITOS (460 – 370 př.n.l.)</a:t>
            </a:r>
          </a:p>
          <a:p>
            <a:pPr marL="363538" indent="-261938">
              <a:buFont typeface="Arial" pitchFamily="34" charset="0"/>
              <a:buChar char="•"/>
            </a:pPr>
            <a:r>
              <a:rPr lang="cs-CZ" sz="2400" dirty="0" smtClean="0"/>
              <a:t>EPIKUROS (341 – 270)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/>
          </a:p>
          <a:p>
            <a:r>
              <a:rPr lang="cs-CZ" sz="2400" b="1" dirty="0" smtClean="0"/>
              <a:t>ŘÍM</a:t>
            </a:r>
            <a:r>
              <a:rPr lang="cs-CZ" sz="2400" dirty="0" smtClean="0"/>
              <a:t> – LUCRETIUS (99 – 55)</a:t>
            </a:r>
            <a:endParaRPr lang="cs-CZ" sz="2400" dirty="0"/>
          </a:p>
        </p:txBody>
      </p:sp>
      <p:pic>
        <p:nvPicPr>
          <p:cNvPr id="25602" name="Picture 2" descr="http://upload.wikimedia.org/wikipedia/commons/c/c8/Leucippe_%28portrait%29.jpg"/>
          <p:cNvPicPr>
            <a:picLocks noChangeAspect="1" noChangeArrowheads="1"/>
          </p:cNvPicPr>
          <p:nvPr/>
        </p:nvPicPr>
        <p:blipFill>
          <a:blip r:embed="rId3" cstate="print"/>
          <a:srcRect l="11728" t="11875" r="9104" b="4999"/>
          <a:stretch>
            <a:fillRect/>
          </a:stretch>
        </p:blipFill>
        <p:spPr bwMode="auto">
          <a:xfrm>
            <a:off x="717338" y="3609976"/>
            <a:ext cx="2233761" cy="289561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25604" name="Picture 4" descr="http://upload.wikimedia.org/wikipedia/commons/b/b9/Democritus2.jpg"/>
          <p:cNvPicPr>
            <a:picLocks noChangeAspect="1" noChangeArrowheads="1"/>
          </p:cNvPicPr>
          <p:nvPr/>
        </p:nvPicPr>
        <p:blipFill>
          <a:blip r:embed="rId4" cstate="print"/>
          <a:srcRect l="13539" t="9794" r="9738" b="13488"/>
          <a:stretch>
            <a:fillRect/>
          </a:stretch>
        </p:blipFill>
        <p:spPr bwMode="auto">
          <a:xfrm>
            <a:off x="3407073" y="3609976"/>
            <a:ext cx="2094700" cy="289561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25606" name="Picture 6" descr="http://upload.wikimedia.org/wikipedia/commons/4/4e/Epikur.jpg"/>
          <p:cNvPicPr>
            <a:picLocks noChangeAspect="1" noChangeArrowheads="1"/>
          </p:cNvPicPr>
          <p:nvPr/>
        </p:nvPicPr>
        <p:blipFill>
          <a:blip r:embed="rId5" cstate="print"/>
          <a:srcRect b="37396"/>
          <a:stretch>
            <a:fillRect/>
          </a:stretch>
        </p:blipFill>
        <p:spPr bwMode="auto">
          <a:xfrm>
            <a:off x="5966835" y="3609976"/>
            <a:ext cx="2254814" cy="289561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681016" y="64886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9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395656" y="64886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10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929320" y="64886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11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Arial" charset="0"/>
              </a:rPr>
              <a:t>1.</a:t>
            </a:r>
            <a:r>
              <a:rPr lang="cs-CZ" sz="34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Arial" charset="0"/>
              </a:rPr>
              <a:t>6</a:t>
            </a:r>
            <a:r>
              <a:rPr lang="es-ES" sz="34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Arial" charset="0"/>
              </a:rPr>
              <a:t>.  </a:t>
            </a:r>
            <a:r>
              <a:rPr lang="cs-CZ" sz="34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Arial" charset="0"/>
              </a:rPr>
              <a:t>HISTORICKÝ PŘEHLED VÝVOJE </a:t>
            </a:r>
            <a:br>
              <a:rPr lang="cs-CZ" sz="34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Arial" charset="0"/>
              </a:rPr>
            </a:br>
            <a:r>
              <a:rPr lang="cs-CZ" sz="3400" b="1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Arial" charset="0"/>
              </a:rPr>
              <a:t>         NÁZORŮ NA STAVBU HMOTY</a:t>
            </a:r>
            <a:endParaRPr lang="es-ES" sz="3400" b="1" dirty="0" smtClean="0">
              <a:solidFill>
                <a:schemeClr val="bg2">
                  <a:lumMod val="40000"/>
                  <a:lumOff val="60000"/>
                </a:schemeClr>
              </a:solidFill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8576" y="1438264"/>
            <a:ext cx="39814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/>
              <a:t>ARISTOTELES </a:t>
            </a:r>
          </a:p>
          <a:p>
            <a:r>
              <a:rPr lang="cs-CZ" sz="2600" b="1" dirty="0" smtClean="0"/>
              <a:t/>
            </a:r>
            <a:br>
              <a:rPr lang="cs-CZ" sz="2600" b="1" dirty="0" smtClean="0"/>
            </a:br>
            <a:r>
              <a:rPr lang="cs-CZ" sz="2600" dirty="0" smtClean="0"/>
              <a:t>Řek (384 – 322 př.n.l.) </a:t>
            </a:r>
          </a:p>
          <a:p>
            <a:r>
              <a:rPr lang="cs-CZ" sz="2600" dirty="0" smtClean="0"/>
              <a:t>Každá látka je tvořena </a:t>
            </a:r>
            <a:br>
              <a:rPr lang="cs-CZ" sz="2600" dirty="0" smtClean="0"/>
            </a:br>
            <a:r>
              <a:rPr lang="cs-CZ" sz="2600" dirty="0" smtClean="0"/>
              <a:t>z pěti základních pralátek:</a:t>
            </a:r>
          </a:p>
          <a:p>
            <a:endParaRPr lang="cs-CZ" sz="2600" dirty="0" smtClean="0"/>
          </a:p>
          <a:p>
            <a:pPr marL="536575" indent="-261938">
              <a:buFont typeface="Arial" pitchFamily="34" charset="0"/>
              <a:buChar char="•"/>
            </a:pPr>
            <a:r>
              <a:rPr lang="cs-CZ" sz="2600" dirty="0" smtClean="0"/>
              <a:t>země</a:t>
            </a:r>
          </a:p>
          <a:p>
            <a:pPr marL="536575" indent="-261938">
              <a:buFont typeface="Arial" pitchFamily="34" charset="0"/>
              <a:buChar char="•"/>
            </a:pPr>
            <a:r>
              <a:rPr lang="cs-CZ" sz="2600" dirty="0" smtClean="0"/>
              <a:t>voda</a:t>
            </a:r>
          </a:p>
          <a:p>
            <a:pPr marL="536575" indent="-261938">
              <a:buFont typeface="Arial" pitchFamily="34" charset="0"/>
              <a:buChar char="•"/>
            </a:pPr>
            <a:r>
              <a:rPr lang="cs-CZ" sz="2600" dirty="0" smtClean="0"/>
              <a:t>vzduch</a:t>
            </a:r>
          </a:p>
          <a:p>
            <a:pPr marL="536575" indent="-261938">
              <a:buFont typeface="Arial" pitchFamily="34" charset="0"/>
              <a:buChar char="•"/>
            </a:pPr>
            <a:r>
              <a:rPr lang="cs-CZ" sz="2600" dirty="0" smtClean="0"/>
              <a:t>oheň</a:t>
            </a:r>
          </a:p>
          <a:p>
            <a:pPr marL="536575" indent="-261938">
              <a:buFont typeface="Arial" pitchFamily="34" charset="0"/>
              <a:buChar char="•"/>
            </a:pPr>
            <a:r>
              <a:rPr lang="cs-CZ" sz="2600" dirty="0" smtClean="0"/>
              <a:t>éter</a:t>
            </a:r>
            <a:endParaRPr lang="cs-CZ" sz="2600" dirty="0"/>
          </a:p>
        </p:txBody>
      </p:sp>
      <p:pic>
        <p:nvPicPr>
          <p:cNvPr id="146434" name="Picture 2" descr="http://upload.wikimedia.org/wikipedia/commons/a/a4/Aristoteles_Louv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40" y="1438264"/>
            <a:ext cx="3664764" cy="488635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3938584" y="5962664"/>
            <a:ext cx="99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12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1. 1</a:t>
            </a:r>
            <a:r>
              <a:rPr lang="cs-CZ" sz="3400" b="1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. </a:t>
            </a:r>
            <a:r>
              <a:rPr lang="cs-CZ" sz="3400" b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KINETICKÁ TEORIE LÁTEK </a:t>
            </a:r>
            <a:endParaRPr lang="cs-CZ" sz="3400" dirty="0">
              <a:solidFill>
                <a:schemeClr val="bg2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07154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lvl="0" indent="-450850">
              <a:buFont typeface="+mj-lt"/>
              <a:buAutoNum type="arabicPeriod" startAt="2"/>
            </a:pPr>
            <a:r>
              <a:rPr lang="cs-CZ" sz="2800" b="1" dirty="0" smtClean="0"/>
              <a:t>Částice se v látkách neustále neuspořádaně pohybují, vykonávají  tzv. tepelný pohyb.</a:t>
            </a:r>
          </a:p>
          <a:p>
            <a:pPr marL="630238" lvl="0" indent="-450850"/>
            <a:endParaRPr lang="cs-CZ" sz="2800" dirty="0" smtClean="0"/>
          </a:p>
          <a:p>
            <a:pPr marL="719138" lvl="1" indent="-261938">
              <a:buFont typeface="Arial" pitchFamily="34" charset="0"/>
              <a:buChar char="•"/>
            </a:pPr>
            <a:r>
              <a:rPr lang="cs-CZ" sz="2800" dirty="0" smtClean="0"/>
              <a:t>posuvný (plyn)</a:t>
            </a:r>
          </a:p>
          <a:p>
            <a:pPr marL="719138" lvl="1" indent="-261938">
              <a:buFont typeface="Arial" pitchFamily="34" charset="0"/>
              <a:buChar char="•"/>
            </a:pPr>
            <a:r>
              <a:rPr lang="cs-CZ" sz="2800" dirty="0" smtClean="0"/>
              <a:t>otáčivý (víceatomové molekuly plynu) </a:t>
            </a:r>
          </a:p>
          <a:p>
            <a:pPr marL="719138" lvl="1" indent="-261938">
              <a:buFont typeface="Arial" pitchFamily="34" charset="0"/>
              <a:buChar char="•"/>
            </a:pPr>
            <a:r>
              <a:rPr lang="cs-CZ" sz="2800" dirty="0" smtClean="0"/>
              <a:t>kmitavý (pevné látky a kapaliny)</a:t>
            </a:r>
          </a:p>
          <a:p>
            <a:pPr marL="719138" lvl="1" indent="-261938"/>
            <a:endParaRPr lang="cs-CZ" sz="2800" dirty="0" smtClean="0"/>
          </a:p>
          <a:p>
            <a:pPr marL="179388"/>
            <a:r>
              <a:rPr lang="cs-CZ" sz="2800" dirty="0" smtClean="0"/>
              <a:t>U tělesa, které je v klidu, nepřevládá v daném okamžiku žádný směr. </a:t>
            </a:r>
            <a:endParaRPr lang="cs-CZ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Použitá 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literatura</a:t>
            </a:r>
            <a:endParaRPr lang="cs-CZ" sz="3400" dirty="0">
              <a:solidFill>
                <a:schemeClr val="bg2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623872"/>
            <a:ext cx="9144000" cy="623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Literatura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BARTUŠKA, </a:t>
            </a: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K., SVOBODA,E. </a:t>
            </a:r>
            <a:r>
              <a:rPr lang="cs-CZ" sz="13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Molekulová fyzika a termika</a:t>
            </a:r>
            <a:r>
              <a:rPr kumimoji="0" lang="cs-CZ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Fyzika pro gymnázia.</a:t>
            </a: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Praha: Prometheus, 2006. ISBN 80-7196-200-7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LEPIL, O. Sbírka úloh pro střední školy</a:t>
            </a:r>
            <a:r>
              <a:rPr kumimoji="0" lang="cs-CZ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Fyzika</a:t>
            </a:r>
            <a:r>
              <a:rPr kumimoji="0" lang="cs-CZ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Praha: </a:t>
            </a: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Prometheus, </a:t>
            </a: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 ISBN 978-80-7196-266-3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cs-CZ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Obrázky: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[1]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http://upload.wikimedia.org/wikipedia/commons/1/10/Robert_Brown_%28young_-_larousse%29.jpg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[2]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- http://upload.wikimedia.org/wikipedia/commons/a/aa/Polarlicht_2.jpg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[3] -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http://upload.wikimedia.org/wikipedia/commons/b/b1/Anders-Celsius-Head.jpg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[4] -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http://upload.wikimedia.org/wikipedia/commons/6/68/Carl_von_Linn%C3%A9.jpg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[5] -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http://upload.wikimedia.org/wikipedia/commons/d/de/William_Thomson_1st_Baron_Kelvin.jpg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[6] -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http://t2.gstatic.com/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images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?q=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tbn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:ANd9GcTe3zO1IADLRojjF-1GDzceexS5Cy3yB5ARAyOy2-t_c2UAcj_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Wi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-YeNzj3Ow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[7] -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9"/>
              </a:rPr>
              <a:t>http://cs.wikipedia.org/wiki/Soubor:Reaumur_1683-1757.jpg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[8] -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10"/>
              </a:rPr>
              <a:t>http://upload.wikimedia.org/wikipedia/commons/5/5d/Teplomer.jpg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[9] -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11"/>
              </a:rPr>
              <a:t>http://upload.wikimedia.org/wikipedia/commons/c/c8/Leucippe_%28portrait%29.jpg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[10] -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12"/>
              </a:rPr>
              <a:t>http://upload.wikimedia.org/wikipedia/commons/b/b9/Democritus2.jpg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[11] -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13"/>
              </a:rPr>
              <a:t>http://upload.wikimedia.org/wikipedia/commons/4/4e/Epikur.jpg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[12] -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14"/>
              </a:rPr>
              <a:t> http://upload.wikimedia.org/wikipedia/commons/a/a4/Aristoteles_Louvre.jpg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[31] -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14"/>
              </a:rPr>
              <a:t>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http://t1.gstatic.com/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images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?q=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tbn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:ANd9GcQ3xTvu_mWhkYgULi1ELvdW7RSWmthIIZ9FuALxCoSnkeF1N7r4Cd8sSFaS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[32] - http://www.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ivar.cz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/Technologie/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Obrazky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Gefran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/tc1.gif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[33] - http://uprt.vscht.cz/ucebnice/mrt/F4/F4k43-o435.gif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[34] - http://nd05.jxs.cz/921/555/131aa1f4ae_77229534_o2.jpg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[35] – http://upload.wikimedia.org/wikipedia/commons/c/c3/Osm%C3%B3za.svg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[36] – http://www.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omalovanky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-k-vytisknuti.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cz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/w/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omalovanky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cache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/06_pes_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cura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_190x144o13.jpg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Obrázky č. 13 – 30  jsou vlastní.</a:t>
            </a: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34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Podnadpis 2"/>
          <p:cNvSpPr txBox="1">
            <a:spLocks/>
          </p:cNvSpPr>
          <p:nvPr/>
        </p:nvSpPr>
        <p:spPr bwMode="auto">
          <a:xfrm>
            <a:off x="0" y="5691200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ea typeface="+mn-ea"/>
                <a:cs typeface="Arial" pitchFamily="34" charset="0"/>
              </a:rPr>
              <a:t>Tento projekt je spolufinancován Evropským sociálním fondem a státním rozpočtem České republiky.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4152904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Tato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prezentace </a:t>
            </a: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vznikla na základě řešení projektu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OPVK, </a:t>
            </a: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registrační číslo: CZ.1.07/1.1.24/01.0114 s názvem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/>
            </a:r>
            <a:b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</a:b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„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Podpora chemického a fyzikálního vzdělávání na gymnáziu </a:t>
            </a:r>
            <a:r>
              <a:rPr lang="cs-CZ" sz="1700" cap="all" dirty="0" smtClean="0">
                <a:solidFill>
                  <a:srgbClr val="5E5E5E"/>
                </a:solidFill>
                <a:cs typeface="Arial" pitchFamily="34" charset="0"/>
              </a:rPr>
              <a:t>Komenského v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 Havířově</a:t>
            </a:r>
            <a:r>
              <a:rPr lang="cs-CZ" sz="1700" cap="all" dirty="0" smtClean="0">
                <a:solidFill>
                  <a:srgbClr val="5E5E5E"/>
                </a:solidFill>
                <a:cs typeface="Arial" pitchFamily="34" charset="0"/>
              </a:rPr>
              <a:t>“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1. 1</a:t>
            </a:r>
            <a:r>
              <a:rPr lang="cs-CZ" sz="3400" b="1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. </a:t>
            </a:r>
            <a:r>
              <a:rPr lang="cs-CZ" sz="3400" b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KINETICKÁ TEORIE LÁTEK </a:t>
            </a:r>
            <a:endParaRPr lang="cs-CZ" sz="3400" dirty="0">
              <a:solidFill>
                <a:schemeClr val="bg2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BA122A"/>
                </a:solidFill>
              </a:rPr>
              <a:t>Důkazy pohybu:</a:t>
            </a:r>
          </a:p>
          <a:p>
            <a:endParaRPr lang="cs-CZ" sz="2800" dirty="0" smtClean="0"/>
          </a:p>
          <a:p>
            <a:pPr marL="514350" lvl="0" indent="-514350">
              <a:buFont typeface="+mj-lt"/>
              <a:buAutoNum type="alphaLcParenR"/>
            </a:pPr>
            <a:r>
              <a:rPr lang="cs-CZ" sz="2800" b="1" dirty="0" smtClean="0"/>
              <a:t>Difuze</a:t>
            </a:r>
            <a:r>
              <a:rPr lang="cs-CZ" sz="2800" dirty="0" smtClean="0"/>
              <a:t> – je proces rozptylování částic v prostoru.</a:t>
            </a:r>
          </a:p>
          <a:p>
            <a:pPr marL="514350" lvl="0" indent="-514350"/>
            <a:endParaRPr lang="cs-CZ" sz="1000" dirty="0" smtClean="0"/>
          </a:p>
          <a:p>
            <a:r>
              <a:rPr lang="cs-CZ" sz="2400" dirty="0" smtClean="0"/>
              <a:t>(samovolné pronikání částic jedné látky mezi částice druhé látky téhož skupenství, jsou-li tělesa z těchto látek uvedena do vzájemného styku)</a:t>
            </a:r>
          </a:p>
          <a:p>
            <a:r>
              <a:rPr lang="cs-CZ" sz="2400" dirty="0" smtClean="0"/>
              <a:t>Nejrychleji u plynů (voňavka), pomalu v pevných látkách (polovodiče). </a:t>
            </a:r>
          </a:p>
          <a:p>
            <a:pPr algn="r"/>
            <a:r>
              <a:rPr lang="cs-CZ" sz="2400" dirty="0" smtClean="0"/>
              <a:t>(S rostoucí teplotou rychleji.)</a:t>
            </a:r>
            <a:endParaRPr lang="cs-CZ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5786" y="4000504"/>
            <a:ext cx="7643866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3767133" y="4124330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ovací čára 14"/>
          <p:cNvCxnSpPr>
            <a:stCxn id="4" idx="0"/>
            <a:endCxn id="4" idx="2"/>
          </p:cNvCxnSpPr>
          <p:nvPr/>
        </p:nvCxnSpPr>
        <p:spPr>
          <a:xfrm rot="16200000" flipH="1">
            <a:off x="3250397" y="5357826"/>
            <a:ext cx="27146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ipsa 37"/>
          <p:cNvSpPr/>
          <p:nvPr/>
        </p:nvSpPr>
        <p:spPr>
          <a:xfrm>
            <a:off x="5072066" y="4286256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Elipsa 54"/>
          <p:cNvSpPr/>
          <p:nvPr/>
        </p:nvSpPr>
        <p:spPr>
          <a:xfrm rot="3150669">
            <a:off x="6986901" y="4343704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Elipsa 67"/>
          <p:cNvSpPr/>
          <p:nvPr/>
        </p:nvSpPr>
        <p:spPr>
          <a:xfrm rot="3150669">
            <a:off x="6058208" y="4343703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Elipsa 68"/>
          <p:cNvSpPr/>
          <p:nvPr/>
        </p:nvSpPr>
        <p:spPr>
          <a:xfrm rot="3150669">
            <a:off x="6129645" y="5772463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Elipsa 69"/>
          <p:cNvSpPr/>
          <p:nvPr/>
        </p:nvSpPr>
        <p:spPr>
          <a:xfrm rot="3150669">
            <a:off x="7844157" y="5986776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Elipsa 71"/>
          <p:cNvSpPr/>
          <p:nvPr/>
        </p:nvSpPr>
        <p:spPr>
          <a:xfrm>
            <a:off x="4857752" y="5857892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Elipsa 72"/>
          <p:cNvSpPr/>
          <p:nvPr/>
        </p:nvSpPr>
        <p:spPr>
          <a:xfrm rot="3150669">
            <a:off x="7844157" y="4272267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Elipsa 73"/>
          <p:cNvSpPr/>
          <p:nvPr/>
        </p:nvSpPr>
        <p:spPr>
          <a:xfrm rot="3150669">
            <a:off x="7629844" y="5129522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Elipsa 74"/>
          <p:cNvSpPr/>
          <p:nvPr/>
        </p:nvSpPr>
        <p:spPr>
          <a:xfrm>
            <a:off x="5000628" y="4929198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Elipsa 75"/>
          <p:cNvSpPr/>
          <p:nvPr/>
        </p:nvSpPr>
        <p:spPr>
          <a:xfrm rot="3150669">
            <a:off x="6986902" y="5843902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Elipsa 76"/>
          <p:cNvSpPr/>
          <p:nvPr/>
        </p:nvSpPr>
        <p:spPr>
          <a:xfrm rot="3150669">
            <a:off x="6558272" y="5058086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Elipsa 77"/>
          <p:cNvSpPr/>
          <p:nvPr/>
        </p:nvSpPr>
        <p:spPr>
          <a:xfrm rot="3150669">
            <a:off x="5486704" y="5843902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Elipsa 78"/>
          <p:cNvSpPr/>
          <p:nvPr/>
        </p:nvSpPr>
        <p:spPr>
          <a:xfrm rot="3150669">
            <a:off x="5629580" y="4986644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Elipsa 84"/>
          <p:cNvSpPr/>
          <p:nvPr/>
        </p:nvSpPr>
        <p:spPr>
          <a:xfrm>
            <a:off x="2643174" y="4357694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Elipsa 85"/>
          <p:cNvSpPr/>
          <p:nvPr/>
        </p:nvSpPr>
        <p:spPr>
          <a:xfrm rot="6515670">
            <a:off x="3405180" y="5762642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Elipsa 86"/>
          <p:cNvSpPr/>
          <p:nvPr/>
        </p:nvSpPr>
        <p:spPr>
          <a:xfrm>
            <a:off x="1285852" y="5357826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Elipsa 87"/>
          <p:cNvSpPr/>
          <p:nvPr/>
        </p:nvSpPr>
        <p:spPr>
          <a:xfrm>
            <a:off x="1285852" y="4214818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Elipsa 88"/>
          <p:cNvSpPr/>
          <p:nvPr/>
        </p:nvSpPr>
        <p:spPr>
          <a:xfrm>
            <a:off x="3786182" y="5000636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Elipsa 89"/>
          <p:cNvSpPr/>
          <p:nvPr/>
        </p:nvSpPr>
        <p:spPr>
          <a:xfrm>
            <a:off x="2143108" y="5000636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Elipsa 90"/>
          <p:cNvSpPr/>
          <p:nvPr/>
        </p:nvSpPr>
        <p:spPr>
          <a:xfrm>
            <a:off x="2285984" y="5929330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3.33333E-6 L 0.0408 -0.03564 L 0.025 0.04098 L -0.03455 -0.0324 L -0.04166 0.03982 L 0.0033 -0.00463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3.33333E-6 L 0.00607 0.04907 L -0.03559 0.0581 L 0.0026 0.10787 L 0.03177 0.05347 L -0.04879 0.02592 L -0.04966 -0.01968 L -0.00712 -0.03426 L 0.01614 -0.04537 L 2.5E-6 3.33333E-6 Z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781 -0.00209 L -0.03854 0.0368 L -0.00815 0.04583 L 0.02396 0.05139 L 0.00851 -0.00533 L 0.04358 -0.04537 L 0.00157 -0.02963 L -0.02152 -0.03982 L -0.06006 -0.04074 L -0.00781 -0.00209 Z " pathEditMode="relative" rAng="0" ptsTypes="AAAAAAAAAA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3.33333E-6 L -0.03073 0.03889 L 0.0026 0.10787 L 0.03177 0.05347 L 0.0401 -0.05324 L -0.01493 -0.05764 L 2.5E-6 3.33333E-6 Z " pathEditMode="relative" rAng="0" ptsTypes="AAAAAAA">
                                      <p:cBhvr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2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781 -0.00023 L -0.05833 0.03449 L -0.02049 0.07454 L 0.02396 0.05324 L -0.05747 -0.0199 L 0.02465 -0.04004 L -0.00781 -0.00023 Z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7 0.00278 L 0.04063 -0.06389 L 0.01216 -0.00069 L 0.00973 -0.05509 L -0.02188 -0.06944 L -0.00607 -0.03056 L -0.02431 -0.01713 L -0.00348 0.05278 L 0.00138 0.00162 " pathEditMode="relative" rAng="0" ptsTypes="AAAAAAAAA"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1.11022E-16 L -0.05677 -0.01481 L 0.02656 0.06968 L 0.0026 0.10787 L -0.01754 0.03287 L 0.03177 0.05347 L 0.02569 -0.02037 L -0.00677 -0.03588 L 2.5E-6 1.11022E-16 Z " pathEditMode="relative" rAng="0" ptsTypes="AAAAAAAAA">
                                      <p:cBhvr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1.11022E-16 L -0.03072 0.03889 L 0.00973 0.06574 L 0.05643 0.03241 L 0.0231 -0.0287 L -0.01857 -0.09653 L -0.01527 -0.03542 L 5E-6 1.11022E-16 Z " pathEditMode="relative" rAng="0" ptsTypes="AAAAAAAA">
                                      <p:cBhvr>
                                        <p:cTn id="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3.33333E-6 L 0.0408 -0.03564 L -0.02743 -0.0118 L 0.025 0.04098 L -0.03177 -0.05 L 0.03333 -0.00301 L -0.04167 0.03982 L 0.0033 -0.00463 " pathEditMode="relative" rAng="0" ptsTypes="AAAAAAAA"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3.33333E-6 L 0.03455 0.02477 L 0.00607 0.06828 L -0.05052 0.03472 L -0.03056 0.08148 L 0.00034 0.08379 L -0.03976 0.01713 L -0.04966 -0.01968 L 0.02205 -0.05301 L 2.5E-6 3.33333E-6 Z " pathEditMode="relative" rAng="0" ptsTypes="AAAAAAAAAA">
                                      <p:cBhvr>
                                        <p:cTn id="2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3.33333E-6 L -0.0585 0.02199 L 0.00556 0.04652 L 0.03178 0.05347 L -0.03107 -0.00116 L 0.04011 -0.05324 L -0.03854 -0.04792 L -0.01024 -0.0257 L 0.01737 -0.05579 L -0.06597 -0.0169 L 5E-6 3.33333E-6 Z " pathEditMode="relative" rAng="0" ptsTypes="AAAAAAAAAAA">
                                      <p:cBhvr>
                                        <p:cTn id="2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38 0.0037 L 0.04271 -0.0507 L -0.03975 0.08703 L 0.00834 0.06597 L 0.03751 0.01157 L -0.04479 0.05162 L -0.00555 -0.07408 L -0.00138 0.0037 Z " pathEditMode="relative" rAng="0" ptsTypes="AAAAAAAA">
                                      <p:cBhvr>
                                        <p:cTn id="2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3.33333E-6 L 0.00608 0.04907 L -0.04549 0.01203 L -0.00035 0.06319 L 0.03177 0.05347 L -0.01788 -0.02454 L 0.03455 0.00879 L -0.01493 -0.05764 L 0.01615 -0.04537 L 1.11022E-16 3.33333E-6 Z " pathEditMode="relative" rAng="0" ptsTypes="AAAAAAAAAA">
                                      <p:cBhvr>
                                        <p:cTn id="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00069 L -0.06649 -0.00069 L -0.05139 0.08704 L 0.05365 -0.01388 L 0.03525 0.07709 L 0.00018 -0.00069 Z " pathEditMode="relative" ptsTypes="AAAAAA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0 L -0.03229 0.02917 L -0.05156 0.08773 L 0.00018 -0.04306 L 0.05348 -0.01319 L -0.06059 -0.00093 L 0.03507 0.07778 L -3.33333E-6 0 Z " pathEditMode="relative" rAng="0" ptsTypes="AAAAAAAA">
                                      <p:cBhvr>
                                        <p:cTn id="34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3.7037E-6 L -0.0283 -0.09352 L -0.07691 0.04375 L 0.02934 0.05023 L 0.03437 -0.0426 L 0.05173 0.02268 L -0.03716 -0.00486 L 0.0026 0.09051 L 3.88889E-6 3.7037E-6 Z " pathEditMode="relative" rAng="1731334" ptsTypes="AAAAAAAAA">
                                      <p:cBhvr>
                                        <p:cTn id="36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7 -0.0007 L -0.03073 0.02916 L -0.04914 -0.05209 L -0.05139 0.08703 L -0.01164 -0.06204 L 0.05364 -0.01389 L -0.01337 0.04676 L 0.03524 0.07708 L 0.00017 -0.0007 Z " pathEditMode="relative" rAng="0" ptsTypes="AAAAAAAAA">
                                      <p:cBhvr>
                                        <p:cTn id="38" dur="3000" spd="-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0007 L -0.03212 0.02847 L -0.00156 0.05949 L 0.02257 0.0162 L 0.05365 -0.01389 L -0.00156 0.025 L -0.02083 0.02292 L 0.00417 -0.03935 L 0.03507 0.07708 L 0.00018 -0.0007 Z " pathEditMode="relative" rAng="0" ptsTypes="AAAAAAAAAA">
                                      <p:cBhvr>
                                        <p:cTn id="40" dur="3000" spd="-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8 -0.00069 L 0.00034 -0.04375 L 0.05364 -0.01389 L -0.01025 0.07269 L -0.01858 -0.03287 L -0.06042 -0.00162 L 0.03524 0.07709 L -0.00018 -0.00069 Z " pathEditMode="relative" rAng="0" ptsTypes="AAAAAAAA">
                                      <p:cBhvr>
                                        <p:cTn id="42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81 0.0301 L 0.025 0.04676 L 0.07187 0.03241 L -0.0375 0.05579 L -0.05156 -0.01898 L 0.02396 0.09514 L 0.01389 -0.05416 L -0.01181 0.0301 Z " pathEditMode="relative" rAng="13985397" ptsTypes="AAAAAAAA">
                                      <p:cBhvr>
                                        <p:cTn id="44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0007 L -0.03211 0.02847 L -0.09774 0.05625 L 0.00035 -0.04375 L 0.05365 -0.01389 L -0.06041 -0.00162 L 0.0448 0.06065 L 0.00018 -0.0007 Z " pathEditMode="relative" rAng="0" ptsTypes="AAAAAAAA">
                                      <p:cBhvr>
                                        <p:cTn id="4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nimBg="1"/>
      <p:bldP spid="55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1. 1</a:t>
            </a:r>
            <a:r>
              <a:rPr lang="cs-CZ" sz="3400" b="1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. </a:t>
            </a:r>
            <a:r>
              <a:rPr lang="cs-CZ" sz="3400" b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 charset="0"/>
              </a:rPr>
              <a:t>KINETICKÁ TEORIE LÁTEK </a:t>
            </a:r>
            <a:endParaRPr lang="cs-CZ" sz="3400" dirty="0">
              <a:solidFill>
                <a:schemeClr val="bg2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642918"/>
            <a:ext cx="9144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BA122A"/>
                </a:solidFill>
              </a:rPr>
              <a:t>Důkazy pohybu:</a:t>
            </a:r>
          </a:p>
          <a:p>
            <a:endParaRPr lang="cs-CZ" sz="2800" dirty="0" smtClean="0"/>
          </a:p>
          <a:p>
            <a:pPr marL="514350" lvl="0" indent="-514350">
              <a:buFont typeface="+mj-lt"/>
              <a:buAutoNum type="alphaLcParenR"/>
            </a:pPr>
            <a:r>
              <a:rPr lang="cs-CZ" sz="2800" b="1" dirty="0" smtClean="0"/>
              <a:t>Difuze</a:t>
            </a:r>
            <a:r>
              <a:rPr lang="cs-CZ" sz="2800" dirty="0" smtClean="0"/>
              <a:t> – je proces rozptylování částic v prostoru.</a:t>
            </a:r>
          </a:p>
          <a:p>
            <a:pPr marL="514350" lvl="0" indent="-514350"/>
            <a:endParaRPr lang="cs-CZ" sz="1000" dirty="0" smtClean="0"/>
          </a:p>
          <a:p>
            <a:r>
              <a:rPr lang="cs-CZ" sz="2400" dirty="0" smtClean="0"/>
              <a:t>(samovolné pronikání částic jedné látky mezi částice druhé látky téhož skupenství, jsou-li tělesa z těchto látek uvedena do vzájemného styku)</a:t>
            </a:r>
          </a:p>
          <a:p>
            <a:r>
              <a:rPr lang="cs-CZ" sz="2400" dirty="0" smtClean="0"/>
              <a:t>Nejrychleji u plynů (voňavka), pomalu v pevných látkách (polovodiče). </a:t>
            </a:r>
          </a:p>
          <a:p>
            <a:pPr algn="r"/>
            <a:r>
              <a:rPr lang="cs-CZ" sz="2400" dirty="0" smtClean="0"/>
              <a:t>(S rostoucí teplotou rychleji.)</a:t>
            </a:r>
            <a:endParaRPr lang="cs-CZ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5786" y="4000504"/>
            <a:ext cx="7643866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3767133" y="4124330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ovací čára 14"/>
          <p:cNvCxnSpPr>
            <a:stCxn id="4" idx="0"/>
            <a:endCxn id="4" idx="2"/>
          </p:cNvCxnSpPr>
          <p:nvPr/>
        </p:nvCxnSpPr>
        <p:spPr>
          <a:xfrm rot="16200000" flipH="1">
            <a:off x="3250397" y="5357826"/>
            <a:ext cx="27146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ipsa 37"/>
          <p:cNvSpPr/>
          <p:nvPr/>
        </p:nvSpPr>
        <p:spPr>
          <a:xfrm>
            <a:off x="5072066" y="4286256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Elipsa 54"/>
          <p:cNvSpPr/>
          <p:nvPr/>
        </p:nvSpPr>
        <p:spPr>
          <a:xfrm rot="3150669">
            <a:off x="6986901" y="4343704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Elipsa 67"/>
          <p:cNvSpPr/>
          <p:nvPr/>
        </p:nvSpPr>
        <p:spPr>
          <a:xfrm rot="3150669">
            <a:off x="6058208" y="4343703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Elipsa 68"/>
          <p:cNvSpPr/>
          <p:nvPr/>
        </p:nvSpPr>
        <p:spPr>
          <a:xfrm rot="3150669">
            <a:off x="6129645" y="5772463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Elipsa 69"/>
          <p:cNvSpPr/>
          <p:nvPr/>
        </p:nvSpPr>
        <p:spPr>
          <a:xfrm rot="3150669">
            <a:off x="7844157" y="5986776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Elipsa 71"/>
          <p:cNvSpPr/>
          <p:nvPr/>
        </p:nvSpPr>
        <p:spPr>
          <a:xfrm>
            <a:off x="4857752" y="5857892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Elipsa 72"/>
          <p:cNvSpPr/>
          <p:nvPr/>
        </p:nvSpPr>
        <p:spPr>
          <a:xfrm rot="3150669">
            <a:off x="7844157" y="4272267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Elipsa 73"/>
          <p:cNvSpPr/>
          <p:nvPr/>
        </p:nvSpPr>
        <p:spPr>
          <a:xfrm rot="3150669">
            <a:off x="7629844" y="5129522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Elipsa 74"/>
          <p:cNvSpPr/>
          <p:nvPr/>
        </p:nvSpPr>
        <p:spPr>
          <a:xfrm>
            <a:off x="5000628" y="4929198"/>
            <a:ext cx="285752" cy="285752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Elipsa 75"/>
          <p:cNvSpPr/>
          <p:nvPr/>
        </p:nvSpPr>
        <p:spPr>
          <a:xfrm rot="3150669">
            <a:off x="6986902" y="5843902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Elipsa 76"/>
          <p:cNvSpPr/>
          <p:nvPr/>
        </p:nvSpPr>
        <p:spPr>
          <a:xfrm rot="3150669">
            <a:off x="6558272" y="5058086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Elipsa 77"/>
          <p:cNvSpPr/>
          <p:nvPr/>
        </p:nvSpPr>
        <p:spPr>
          <a:xfrm rot="3150669">
            <a:off x="5486704" y="5843902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Elipsa 78"/>
          <p:cNvSpPr/>
          <p:nvPr/>
        </p:nvSpPr>
        <p:spPr>
          <a:xfrm rot="3150669">
            <a:off x="5629580" y="4986644"/>
            <a:ext cx="285753" cy="285753"/>
          </a:xfrm>
          <a:prstGeom prst="ellipse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Elipsa 84"/>
          <p:cNvSpPr/>
          <p:nvPr/>
        </p:nvSpPr>
        <p:spPr>
          <a:xfrm>
            <a:off x="2643174" y="4357694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Elipsa 85"/>
          <p:cNvSpPr/>
          <p:nvPr/>
        </p:nvSpPr>
        <p:spPr>
          <a:xfrm rot="6515670">
            <a:off x="3405180" y="5762642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Elipsa 86"/>
          <p:cNvSpPr/>
          <p:nvPr/>
        </p:nvSpPr>
        <p:spPr>
          <a:xfrm>
            <a:off x="1285852" y="5357826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Elipsa 87"/>
          <p:cNvSpPr/>
          <p:nvPr/>
        </p:nvSpPr>
        <p:spPr>
          <a:xfrm>
            <a:off x="1285852" y="4214818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Elipsa 88"/>
          <p:cNvSpPr/>
          <p:nvPr/>
        </p:nvSpPr>
        <p:spPr>
          <a:xfrm>
            <a:off x="3786182" y="5000636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Elipsa 89"/>
          <p:cNvSpPr/>
          <p:nvPr/>
        </p:nvSpPr>
        <p:spPr>
          <a:xfrm>
            <a:off x="2143108" y="5000636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Elipsa 90"/>
          <p:cNvSpPr/>
          <p:nvPr/>
        </p:nvSpPr>
        <p:spPr>
          <a:xfrm>
            <a:off x="2285984" y="5929330"/>
            <a:ext cx="357190" cy="35719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03438 0.08473 L 0.09271 0.05417 L 0.15521 0.07223 L 0.20816 -0.00648 L 0.24584 0.10139 L 0.2823 0.04862 L 0.34375 0.09584 L 0.35417 0.17639 L 0.25209 0.1875 L 0.24271 0.07639 L 0.16563 0.03612 L 0.23212 -0.0037 L 0.27917 -0.02083 L 0.33438 0.06667 L 0.42084 0.08334 L 0.47084 0.18473 L 0.38438 0.22084 L 0.36563 0.13195 L 0.29792 0.21806 L 0.26355 0.31806 L 0.14271 0.31806 L 0.1448 0.14584 L 0.19584 0.05973 L 0.23959 0.12362 L 0.18542 0.19584 L 0.03855 0.16667 L 0.11459 0.05695 " pathEditMode="relative" rAng="0" ptsTypes="AAAAAAAAAAAAAAAAAAAAAAAAAA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14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4375 -0.09444 L -0.02917 0.02778 L 0.02083 0.07223 L 0.03646 -0.0375 L -0.08333 -3.33333E-6 L -0.12396 0.15 L -0.17083 0.08889 L -0.19792 -0.06666 L -0.25937 -0.00694 L -0.26146 0.1 L -0.21146 0.1625 L -0.27187 0.2125 L -0.14896 0.21389 L -0.23646 0.1 L -0.16979 0.00695 L -0.19271 -0.11875 L -0.21875 -0.0625 L -0.30417 -0.04861 L -0.39167 0.04723 L -0.44479 -0.10277 " pathEditMode="relative" rAng="0" ptsTypes="AAAAAAAAAAAAAAAAAAAAA">
                                      <p:cBhvr>
                                        <p:cTn id="12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4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4792 0.05 L -0.03646 -0.0375 L 0.0125 -0.07223 L 0.06354 0.03472 L 0.00104 0.04722 L 0.00625 -0.02917 L -0.08854 -0.05556 L -0.04271 0.0375 L -0.08854 0.07361 L 0.00937 0.07361 L -0.01459 -0.01667 L -0.05938 -0.08611 L -0.09063 0.06805 " pathEditMode="relative" rAng="0" ptsTypes="AAAAAAAAAAAAAA">
                                      <p:cBhvr>
                                        <p:cTn id="14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09913 -0.04051 L -0.075 -0.00139 L -0.00938 0.05278 L 0.0625 0.00972 L 0.02587 -0.02801 L -0.01997 -0.04051 L 0.07708 0.11806 L -0.04375 0.15139 L 0.0625 0.04584 L 0.15937 0.22361 L 0.23229 0.29584 L 0.34166 0.23472 L 0.35104 0.16111 L 0.37916 0.09861 L 0.28125 0.14445 L 0.39791 0.12778 L 0.41458 0.01945 L 0.4592 -0.0419 " pathEditMode="relative" rAng="0" ptsTypes="AAAAAAAAAAAAAAAAAAA">
                                      <p:cBhvr>
                                        <p:cTn id="16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1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0416 L -0.05417 0.08611 L 0.00833 0.09028 L -0.08333 0.125 L -0.075 -0.03055 L 0.01146 0.07361 L -0.14583 0.15695 L -0.08333 0.19167 L -0.13438 0.10972 L -0.03438 0.16667 L -0.06042 -0.05833 L 5.55556E-7 -2.59259E-6 " pathEditMode="relative" rAng="0" ptsTypes="AAAAAAAAAAAA">
                                      <p:cBhvr>
                                        <p:cTn id="18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-0.06146 -0.03055 L -0.05104 0.08334 L 0.05208 0.07223 L 0.07813 0.0125 L 0.01771 -0.0375 L -0.02708 -0.04861 L 0.03646 0.07778 L 0.07604 0.07084 L -0.11875 -0.04027 L -0.00312 -0.04722 " pathEditMode="relative" rAng="0" ptsTypes="AAAAAAAAAAA">
                                      <p:cBhvr>
                                        <p:cTn id="20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5104 -0.06528 L -0.05104 0.03333 L -0.00833 0.125 L 0.05729 0.14722 L 0.03125 0.00138 L 0.14687 -0.05 L 0.25 -0.11112 L 0.32292 -0.0875 L 0.38507 -0.2 L 0.47083 -0.15834 L 0.48542 0.00416 L 0.39687 0.10694 L 0.5059 0.14861 L 0.48611 0.05 L 0.51545 -0.06389 L 0.58229 -0.13612 " pathEditMode="relative" rAng="0" ptsTypes="AAAAAAAAAAAAAAAAA">
                                      <p:cBhvr>
                                        <p:cTn id="22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2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0625 0.10416 L 0.04687 0.05 L 0.03385 -0.02917 L -0.03594 -0.01667 L -0.07552 0.02916 L -0.05625 -0.02084 L 0.02083 0.12083 L -0.09063 0.04861 L 0.02708 0.06111 L 0.025 0.17222 L -0.00781 0.1625 L 0.00521 0.18611 " pathEditMode="relative" rAng="0" ptsTypes="AAAAAAAAAAAAA">
                                      <p:cBhvr>
                                        <p:cTn id="2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0.025 0.07361 L -0.06146 0.04444 L -0.05677 -0.00347 L -0.09271 0.10278 L -0.21563 0.08611 L -0.30625 0.15556 L -0.35417 0.17917 L -0.40209 0.29444 L -0.40729 0.19306 L -0.52084 0.10556 L -0.56979 0.26528 L -0.63438 0.31389 L -0.61146 0.18611 L -0.54896 0.30278 L -0.65729 0.24444 " pathEditMode="relative" rAng="0" ptsTypes="AAAAAAAAAAAAAAAA">
                                      <p:cBhvr>
                                        <p:cTn id="26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" y="1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02292 -0.10278 L 0.05521 -0.16528 L 0.14375 -0.2 L 0.21459 -0.12361 L 0.22188 -0.03889 L 0.30417 -0.05417 L 0.3323 0.03472 L 0.37396 0.05972 L 0.26771 0.05139 L 0.2198 -0.03889 L 0.17709 0.025 L 0.08334 0.02083 L 0.06042 0.05 " pathEditMode="relative" rAng="0" ptsTypes="AAAAAAAAAAAAAA">
                                      <p:cBhvr>
                                        <p:cTn id="28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7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04792 -0.03611 L -0.05729 0.05833 L 0.00729 0.04167 L -0.03229 0.07639 L 0.03021 0.06667 L 0.06354 -0.04028 L 0.025 -0.03611 L 0.07292 0.04861 L -0.03125 0.05555 L 0.0375 0.12639 L 0.03854 0.00278 L 0.03646 -0.01945 " pathEditMode="relative" rAng="0" ptsTypes="AAAAAAAAAAAAA">
                                      <p:cBhvr>
                                        <p:cTn id="30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0.01458 -0.05972 L -0.04167 -0.04722 L -0.0625 0.02917 L -0.00729 0.06667 L -0.02396 -0.01806 L -0.07396 0.03056 L 0.03437 -0.03472 L 0.02916 0.05556 L 0.01354 -0.07639 L -0.04063 -0.06806 L 0.0125 0.06806 L 2.5E-6 1.11022E-16 Z " pathEditMode="relative" rAng="0" ptsTypes="AAAAAAAAAAAAA">
                                      <p:cBhvr>
                                        <p:cTn id="32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069 L 0.01875 -0.07708 L 0.04063 -0.14653 L 0.04896 0.00208 L -0.04896 -0.15764 L -0.01979 -0.02569 L -0.07083 0.03542 L 0.01146 0.04236 L 0.04271 0.01597 L -0.11875 -0.06181 L -0.19792 0.07292 L -0.17396 0.14236 L -0.26667 0.19514 L -0.40937 0.16597 " pathEditMode="relative" rAng="0" ptsTypes="AAAAAAAAAAAAAA">
                                      <p:cBhvr>
                                        <p:cTn id="34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92 L 0.04253 -0.08981 L -0.04288 -0.09398 L 0.07274 0.04491 L -0.08143 -0.04259 L 0.00087 0.06435 L 0.02795 0.09213 L 0.05295 -0.08703 L -0.06788 -0.07453 L -0.07205 -0.01759 L -0.13247 0.01019 L -0.14184 0.06158 L 0.00087 -0.00092 Z " pathEditMode="relative" rAng="0" ptsTypes="AAAAAAAAAAAAA">
                                      <p:cBhvr>
                                        <p:cTn id="36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625 -0.05416 L -0.11458 0.05278 L 0.0125 0.05278 L 0.07604 -0.08194 L -0.0375 -0.06111 L -2.5E-6 -3.33333E-6 Z " pathEditMode="relative" rAng="0" ptsTypes="AAAAAAA">
                                      <p:cBhvr>
                                        <p:cTn id="38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1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2499 -0.03334 L -0.07708 0.00555 L -0.0677 0.06805 L 0.12084 0.06805 L -0.05729 -0.03056 L -0.12396 -0.05139 L -0.1823 -0.03473 L -0.21494 -0.00834 L -0.34792 -0.03889 L -0.42396 -0.03611 L -0.44063 0.02639 L -0.49896 0.0875 L -0.47917 0.15555 L -0.58021 0.20277 L -0.57292 0.29444 L -0.49688 0.27361 L -0.5375 0.24305 " pathEditMode="relative" rAng="0" ptsTypes="AAAAAAAAAAAAAAAAAA">
                                      <p:cBhvr>
                                        <p:cTn id="4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12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5938 0.04028 L 0.02396 0.12084 L -0.0125 0.16389 L 0.07813 0.17084 L 0.08021 0.24167 L 0.03542 0.30695 L 0.01563 0.18889 L 0.07188 0.175 L 0.08542 0.125 L 0.00417 0.15139 L 0.0375 0.19861 L -0.00521 0.27917 L 0.0625 0.23611 " pathEditMode="relative" rAng="0" ptsTypes="AAAAAAAAAAAAAA">
                                      <p:cBhvr>
                                        <p:cTn id="4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15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00209 0.07917 L 0.04271 -0.05278 L -0.01875 -0.08472 L 0.11146 -0.0875 L 0.07084 -0.18056 L 0.11563 -0.18472 L 0.14167 -0.09028 L 0.05209 -0.1375 L 0.05834 -0.2375 L 0.08646 -0.26111 L 0.10521 -0.14167 L 0.10313 -0.18333 " pathEditMode="relative" rAng="0" ptsTypes="AAAAAAAAAAAAA">
                                      <p:cBhvr>
                                        <p:cTn id="44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9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00938 -0.06389 L 0.07604 -0.06944 L 0.06979 0.09444 L 0.13958 0.09306 L 0.14375 -0.02222 L 0.075 -0.06389 L 0.21041 -0.04722 L 0.21041 -0.14028 L 0.17187 -0.15833 L 0.21875 -0.21389 L 0.18437 -0.25417 " pathEditMode="relative" rAng="0" ptsTypes="AAAAAAAAAAAA">
                                      <p:cBhvr>
                                        <p:cTn id="46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8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08437 0.05416 L -0.10312 0.08194 L -0.03125 0.08194 L -0.03229 0.14861 L 0.06875 0.07639 L 0.15104 0.06527 L 0.16875 0.17916 L 0.21771 0.13194 L 0.24479 0.05833 L 0.16563 0.04444 L 0.19063 -0.03473 L 0.26667 -0.04445 L 0.24792 -0.00764 L 0.24375 0.03472 " pathEditMode="relative" rAng="0" ptsTypes="AAAAAAAAAAAAAAA">
                                      <p:cBhvr>
                                        <p:cTn id="4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6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0833 -0.07084 L -0.07813 -0.05834 L -0.00729 -0.10834 L -0.09791 -0.1125 L -0.16667 -0.06806 L -0.1323 -0.15 L -0.22188 -0.21528 L -0.16667 -0.21806 L -0.24375 -0.24584 L -0.13021 -0.23889 L -0.26875 -0.12917 L -0.14271 -0.20834 L -0.22917 -0.22361 " pathEditMode="relative" rAng="0" ptsTypes="AAAAAAAAAAAAAA">
                                      <p:cBhvr>
                                        <p:cTn id="50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nimBg="1"/>
      <p:bldP spid="55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theme/theme1.xml><?xml version="1.0" encoding="utf-8"?>
<a:theme xmlns:a="http://schemas.openxmlformats.org/drawingml/2006/main" name="2ročník prezenta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2ročník prezentace</Template>
  <TotalTime>3328</TotalTime>
  <Words>1937</Words>
  <Application>Microsoft Office PowerPoint</Application>
  <PresentationFormat>Předvádění na obrazovce (4:3)</PresentationFormat>
  <Paragraphs>806</Paragraphs>
  <Slides>71</Slides>
  <Notes>69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3" baseType="lpstr">
      <vt:lpstr>2ročník prezentace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Číslo a NÁZEV PREZENTACE  Autor Gymnázium, Havířov-Město, Komenského 2, p.o.</dc:title>
  <dc:creator>Monika Bouchalová</dc:creator>
  <cp:lastModifiedBy>monika</cp:lastModifiedBy>
  <cp:revision>211</cp:revision>
  <dcterms:created xsi:type="dcterms:W3CDTF">2012-04-18T20:19:22Z</dcterms:created>
  <dcterms:modified xsi:type="dcterms:W3CDTF">2013-09-04T08:15:27Z</dcterms:modified>
</cp:coreProperties>
</file>