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96" r:id="rId1"/>
    <p:sldMasterId id="2147483733" r:id="rId2"/>
  </p:sldMasterIdLst>
  <p:notesMasterIdLst>
    <p:notesMasterId r:id="rId43"/>
  </p:notesMasterIdLst>
  <p:handoutMasterIdLst>
    <p:handoutMasterId r:id="rId44"/>
  </p:handoutMasterIdLst>
  <p:sldIdLst>
    <p:sldId id="695" r:id="rId3"/>
    <p:sldId id="813" r:id="rId4"/>
    <p:sldId id="811" r:id="rId5"/>
    <p:sldId id="812" r:id="rId6"/>
    <p:sldId id="810" r:id="rId7"/>
    <p:sldId id="809" r:id="rId8"/>
    <p:sldId id="807" r:id="rId9"/>
    <p:sldId id="808" r:id="rId10"/>
    <p:sldId id="805" r:id="rId11"/>
    <p:sldId id="806" r:id="rId12"/>
    <p:sldId id="820" r:id="rId13"/>
    <p:sldId id="778" r:id="rId14"/>
    <p:sldId id="725" r:id="rId15"/>
    <p:sldId id="779" r:id="rId16"/>
    <p:sldId id="777" r:id="rId17"/>
    <p:sldId id="780" r:id="rId18"/>
    <p:sldId id="781" r:id="rId19"/>
    <p:sldId id="782" r:id="rId20"/>
    <p:sldId id="783" r:id="rId21"/>
    <p:sldId id="784" r:id="rId22"/>
    <p:sldId id="789" r:id="rId23"/>
    <p:sldId id="785" r:id="rId24"/>
    <p:sldId id="824" r:id="rId25"/>
    <p:sldId id="786" r:id="rId26"/>
    <p:sldId id="814" r:id="rId27"/>
    <p:sldId id="819" r:id="rId28"/>
    <p:sldId id="823" r:id="rId29"/>
    <p:sldId id="817" r:id="rId30"/>
    <p:sldId id="790" r:id="rId31"/>
    <p:sldId id="821" r:id="rId32"/>
    <p:sldId id="793" r:id="rId33"/>
    <p:sldId id="792" r:id="rId34"/>
    <p:sldId id="794" r:id="rId35"/>
    <p:sldId id="818" r:id="rId36"/>
    <p:sldId id="795" r:id="rId37"/>
    <p:sldId id="822" r:id="rId38"/>
    <p:sldId id="816" r:id="rId39"/>
    <p:sldId id="804" r:id="rId40"/>
    <p:sldId id="803" r:id="rId41"/>
    <p:sldId id="825" r:id="rId42"/>
  </p:sldIdLst>
  <p:sldSz cx="9144000" cy="6858000" type="screen4x3"/>
  <p:notesSz cx="6877050" cy="9656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5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82"/>
    <a:srgbClr val="0000FF"/>
    <a:srgbClr val="33CC33"/>
    <a:srgbClr val="000000"/>
    <a:srgbClr val="009900"/>
    <a:srgbClr val="D60093"/>
    <a:srgbClr val="32C832"/>
    <a:srgbClr val="FF4B00"/>
    <a:srgbClr val="FF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1" autoAdjust="0"/>
    <p:restoredTop sz="93372" autoAdjust="0"/>
  </p:normalViewPr>
  <p:slideViewPr>
    <p:cSldViewPr>
      <p:cViewPr>
        <p:scale>
          <a:sx n="66" d="100"/>
          <a:sy n="66" d="100"/>
        </p:scale>
        <p:origin x="-2004" y="-444"/>
      </p:cViewPr>
      <p:guideLst>
        <p:guide orient="horz" pos="2160"/>
        <p:guide pos="35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94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28.wmf"/><Relationship Id="rId4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11" Type="http://schemas.openxmlformats.org/officeDocument/2006/relationships/image" Target="../media/image53.wmf"/><Relationship Id="rId5" Type="http://schemas.openxmlformats.org/officeDocument/2006/relationships/image" Target="../media/image47.wmf"/><Relationship Id="rId10" Type="http://schemas.openxmlformats.org/officeDocument/2006/relationships/image" Target="../media/image52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10" Type="http://schemas.openxmlformats.org/officeDocument/2006/relationships/image" Target="../media/image63.wmf"/><Relationship Id="rId4" Type="http://schemas.openxmlformats.org/officeDocument/2006/relationships/image" Target="../media/image57.wmf"/><Relationship Id="rId9" Type="http://schemas.openxmlformats.org/officeDocument/2006/relationships/image" Target="../media/image6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image" Target="../media/image81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12" Type="http://schemas.openxmlformats.org/officeDocument/2006/relationships/image" Target="../media/image80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11" Type="http://schemas.openxmlformats.org/officeDocument/2006/relationships/image" Target="../media/image79.wmf"/><Relationship Id="rId5" Type="http://schemas.openxmlformats.org/officeDocument/2006/relationships/image" Target="../media/image73.wmf"/><Relationship Id="rId10" Type="http://schemas.openxmlformats.org/officeDocument/2006/relationships/image" Target="../media/image78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6" Type="http://schemas.openxmlformats.org/officeDocument/2006/relationships/image" Target="../media/image87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9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image" Target="../media/image93.wmf"/><Relationship Id="rId7" Type="http://schemas.openxmlformats.org/officeDocument/2006/relationships/image" Target="../media/image96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6" Type="http://schemas.openxmlformats.org/officeDocument/2006/relationships/image" Target="../media/image95.wmf"/><Relationship Id="rId5" Type="http://schemas.openxmlformats.org/officeDocument/2006/relationships/image" Target="../media/image94.wmf"/><Relationship Id="rId4" Type="http://schemas.openxmlformats.org/officeDocument/2006/relationships/image" Target="../media/image9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89.wmf"/><Relationship Id="rId1" Type="http://schemas.openxmlformats.org/officeDocument/2006/relationships/image" Target="../media/image9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89.wmf"/><Relationship Id="rId1" Type="http://schemas.openxmlformats.org/officeDocument/2006/relationships/image" Target="../media/image100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4" Type="http://schemas.openxmlformats.org/officeDocument/2006/relationships/image" Target="../media/image106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6" Type="http://schemas.openxmlformats.org/officeDocument/2006/relationships/image" Target="../media/image114.wmf"/><Relationship Id="rId5" Type="http://schemas.openxmlformats.org/officeDocument/2006/relationships/image" Target="../media/image113.wmf"/><Relationship Id="rId4" Type="http://schemas.openxmlformats.org/officeDocument/2006/relationships/image" Target="../media/image1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20.wmf"/><Relationship Id="rId7" Type="http://schemas.openxmlformats.org/officeDocument/2006/relationships/image" Target="../media/image15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14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57C59F13-626B-4E81-B7E1-F125CA16513D}" type="datetimeFigureOut">
              <a:rPr lang="cs-CZ" smtClean="0"/>
              <a:pPr/>
              <a:t>25.04.2016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C4E65282-7E10-47DC-B4DF-C6B3EF0537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6739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0CBB2A5F-CDFC-4AC0-9B71-94E720DCCD48}" type="datetimeFigureOut">
              <a:rPr lang="cs-CZ" smtClean="0"/>
              <a:pPr/>
              <a:t>25.04.2016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6" tIns="47238" rIns="94476" bIns="4723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7705" y="4586963"/>
            <a:ext cx="5501640" cy="4345543"/>
          </a:xfrm>
          <a:prstGeom prst="rect">
            <a:avLst/>
          </a:prstGeom>
        </p:spPr>
        <p:txBody>
          <a:bodyPr vert="horz" lIns="94476" tIns="47238" rIns="94476" bIns="47238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D61FCE9A-C47D-432C-9AC5-C2A4B62022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7908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722292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0240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FCE9A-C47D-432C-9AC5-C2A4B620223F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52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E05F-9BD9-4811-B7CF-3F87070850C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30C12-6B48-4491-A6C4-2BC8A0891AC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2B131-CF94-426D-91CD-17D57922511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532DA-C4C4-49B5-AE66-E3D8878E567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BAB99-C27E-49D9-A035-54E83000CE4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24334-680A-41E1-B4B0-A8A92DBDA66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391BA-3CCC-473B-B468-2162321A9C1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AD7FC-5996-4A2F-8D34-035B3A5B286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BAF1F-79F1-450F-911C-83D60DD71C2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136AB-5269-4317-A635-833C34A37D8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2F0E0-C454-44A1-B1E7-BFAB3CE58463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3FDB2-380A-4C8C-B2A9-5B2D02814A1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4D35C-8408-4F17-992D-4E3AF16D3DB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91971-7528-4C49-97B9-EE7FABC8063B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5031A-0841-4E9D-BE0A-B216B99D58CF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BA509-CAFF-4001-B8D0-1EB9E38FF7EF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3E429-859F-4CAA-9D97-5FFD522A78D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82577-11D5-4254-959C-80B1DFBF134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7092A-EBD9-45C5-BD8D-08B3ED6B7459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57B16-9476-4264-A9E0-544F40AADFF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95E28-7471-41C6-94C5-B90959F2150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4B2EA-693A-4002-A555-D0ADFE441B2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9358-47AF-4D39-8270-8EAA3C8541A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0DFC1-9F83-4B58-A97F-59444B04DE4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3D7A1-2F0F-449E-B41A-2E68BC2E9B5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2A627-C22D-47E5-9BE7-002DDF4D178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BB4F7-7A03-471E-B8B6-7429C3C30AEB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76F08-89D7-41BB-9691-57D3ECFE383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66305-267C-4756-A1DD-D784749EF17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11587-FECB-4D69-AAF2-F5E5556D06C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6D323-6954-4E34-BAB6-64D1839ED0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5DE20-9EE9-46CE-BA43-6F6ADE9EE63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AB0A3-5706-4BBE-8E59-56F8089E548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F402-3568-4574-9713-A78EFF72C4A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04A41-1DCB-430A-B6FC-841382A8FF3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077BF-07F7-43B8-BC31-0D9A2388DBC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04D0-3F28-4DAB-9013-7D17AE44125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8A627-A747-4719-A34F-4E840128BB0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38671-441C-4BFE-BD2B-526531FA03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88AF9-2B03-4657-83FF-BA5BF8BC551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F85D9-4947-4004-9022-D609A12178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F30F7-3FE8-410A-AE85-5BBC8D61F3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C932E-F765-411D-B9FB-063016BE546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7D9254-1065-4DF4-9D29-06B1555FA21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71ABC9-4549-4AE1-81FE-6B13E422C9C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7E6F61-DE19-4763-A51B-95B4D8C26DE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25.04.2016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1BE64A-0B9B-4A69-9AF3-5252100E720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fyzika.jreichl.com/data/M_gravitace_soubory/image042.png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8.wmf"/><Relationship Id="rId18" Type="http://schemas.openxmlformats.org/officeDocument/2006/relationships/oleObject" Target="../embeddings/oleObject29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2.wmf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30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0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5" Type="http://schemas.openxmlformats.org/officeDocument/2006/relationships/image" Target="../media/image29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31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2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http://fyzika.jreichl.com/data/M_gravitace_soubory/image078.png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oleObject" Target="../embeddings/oleObject3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5.wmf"/><Relationship Id="rId12" Type="http://schemas.openxmlformats.org/officeDocument/2006/relationships/image" Target="../media/image40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9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7.wmf"/><Relationship Id="rId5" Type="http://schemas.openxmlformats.org/officeDocument/2006/relationships/image" Target="../media/image34.wmf"/><Relationship Id="rId15" Type="http://schemas.openxmlformats.org/officeDocument/2006/relationships/oleObject" Target="../embeddings/oleObject36.bin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6.wmf"/><Relationship Id="rId14" Type="http://schemas.openxmlformats.org/officeDocument/2006/relationships/image" Target="../media/image38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42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1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47.wmf"/><Relationship Id="rId18" Type="http://schemas.openxmlformats.org/officeDocument/2006/relationships/oleObject" Target="../embeddings/oleObject48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51.wmf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49.wmf"/><Relationship Id="rId25" Type="http://schemas.openxmlformats.org/officeDocument/2006/relationships/image" Target="../media/image53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47.bin"/><Relationship Id="rId20" Type="http://schemas.openxmlformats.org/officeDocument/2006/relationships/oleObject" Target="../embeddings/oleObject49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6.wmf"/><Relationship Id="rId24" Type="http://schemas.openxmlformats.org/officeDocument/2006/relationships/oleObject" Target="../embeddings/oleObject51.bin"/><Relationship Id="rId5" Type="http://schemas.openxmlformats.org/officeDocument/2006/relationships/image" Target="../media/image43.wmf"/><Relationship Id="rId15" Type="http://schemas.openxmlformats.org/officeDocument/2006/relationships/image" Target="../media/image48.wmf"/><Relationship Id="rId23" Type="http://schemas.openxmlformats.org/officeDocument/2006/relationships/image" Target="../media/image52.wmf"/><Relationship Id="rId10" Type="http://schemas.openxmlformats.org/officeDocument/2006/relationships/oleObject" Target="../embeddings/oleObject44.bin"/><Relationship Id="rId19" Type="http://schemas.openxmlformats.org/officeDocument/2006/relationships/image" Target="../media/image50.wmf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5.wmf"/><Relationship Id="rId14" Type="http://schemas.openxmlformats.org/officeDocument/2006/relationships/oleObject" Target="../embeddings/oleObject46.bin"/><Relationship Id="rId22" Type="http://schemas.openxmlformats.org/officeDocument/2006/relationships/oleObject" Target="../embeddings/oleObject50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image" Target="../media/image58.wmf"/><Relationship Id="rId18" Type="http://schemas.openxmlformats.org/officeDocument/2006/relationships/oleObject" Target="../embeddings/oleObject59.bin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62.wmf"/><Relationship Id="rId7" Type="http://schemas.openxmlformats.org/officeDocument/2006/relationships/image" Target="../media/image55.wmf"/><Relationship Id="rId12" Type="http://schemas.openxmlformats.org/officeDocument/2006/relationships/oleObject" Target="../embeddings/oleObject56.bin"/><Relationship Id="rId17" Type="http://schemas.openxmlformats.org/officeDocument/2006/relationships/image" Target="../media/image60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58.bin"/><Relationship Id="rId20" Type="http://schemas.openxmlformats.org/officeDocument/2006/relationships/oleObject" Target="../embeddings/oleObject60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3.bin"/><Relationship Id="rId11" Type="http://schemas.openxmlformats.org/officeDocument/2006/relationships/image" Target="../media/image57.wmf"/><Relationship Id="rId5" Type="http://schemas.openxmlformats.org/officeDocument/2006/relationships/image" Target="../media/image54.wmf"/><Relationship Id="rId15" Type="http://schemas.openxmlformats.org/officeDocument/2006/relationships/image" Target="../media/image59.wmf"/><Relationship Id="rId23" Type="http://schemas.openxmlformats.org/officeDocument/2006/relationships/image" Target="../media/image63.wmf"/><Relationship Id="rId10" Type="http://schemas.openxmlformats.org/officeDocument/2006/relationships/oleObject" Target="../embeddings/oleObject55.bin"/><Relationship Id="rId19" Type="http://schemas.openxmlformats.org/officeDocument/2006/relationships/image" Target="../media/image61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56.wmf"/><Relationship Id="rId14" Type="http://schemas.openxmlformats.org/officeDocument/2006/relationships/oleObject" Target="../embeddings/oleObject57.bin"/><Relationship Id="rId22" Type="http://schemas.openxmlformats.org/officeDocument/2006/relationships/oleObject" Target="../embeddings/oleObject61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64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2.bin"/><Relationship Id="rId5" Type="http://schemas.openxmlformats.org/officeDocument/2006/relationships/image" Target="../media/image67.png"/><Relationship Id="rId4" Type="http://schemas.openxmlformats.org/officeDocument/2006/relationships/image" Target="../media/image66.png"/><Relationship Id="rId9" Type="http://schemas.openxmlformats.org/officeDocument/2006/relationships/image" Target="../media/image6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http://fyzika.jreichl.com/data/M_gravitace_soubory/image083.png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http://fyzika.jreichl.com/data/M_gravitace_soubory/image078.png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oleObject" Target="../embeddings/oleObject69.bin"/><Relationship Id="rId18" Type="http://schemas.openxmlformats.org/officeDocument/2006/relationships/image" Target="../media/image76.wmf"/><Relationship Id="rId26" Type="http://schemas.openxmlformats.org/officeDocument/2006/relationships/image" Target="../media/image80.wmf"/><Relationship Id="rId3" Type="http://schemas.openxmlformats.org/officeDocument/2006/relationships/oleObject" Target="../embeddings/oleObject64.bin"/><Relationship Id="rId21" Type="http://schemas.openxmlformats.org/officeDocument/2006/relationships/oleObject" Target="../embeddings/oleObject73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73.wmf"/><Relationship Id="rId17" Type="http://schemas.openxmlformats.org/officeDocument/2006/relationships/oleObject" Target="../embeddings/oleObject71.bin"/><Relationship Id="rId25" Type="http://schemas.openxmlformats.org/officeDocument/2006/relationships/oleObject" Target="../embeddings/oleObject75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75.wmf"/><Relationship Id="rId20" Type="http://schemas.openxmlformats.org/officeDocument/2006/relationships/image" Target="../media/image77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68.bin"/><Relationship Id="rId24" Type="http://schemas.openxmlformats.org/officeDocument/2006/relationships/image" Target="../media/image79.wmf"/><Relationship Id="rId5" Type="http://schemas.openxmlformats.org/officeDocument/2006/relationships/oleObject" Target="../embeddings/oleObject65.bin"/><Relationship Id="rId15" Type="http://schemas.openxmlformats.org/officeDocument/2006/relationships/oleObject" Target="../embeddings/oleObject70.bin"/><Relationship Id="rId23" Type="http://schemas.openxmlformats.org/officeDocument/2006/relationships/oleObject" Target="../embeddings/oleObject74.bin"/><Relationship Id="rId28" Type="http://schemas.openxmlformats.org/officeDocument/2006/relationships/image" Target="../media/image81.wmf"/><Relationship Id="rId10" Type="http://schemas.openxmlformats.org/officeDocument/2006/relationships/image" Target="../media/image72.wmf"/><Relationship Id="rId19" Type="http://schemas.openxmlformats.org/officeDocument/2006/relationships/oleObject" Target="../embeddings/oleObject72.bin"/><Relationship Id="rId4" Type="http://schemas.openxmlformats.org/officeDocument/2006/relationships/image" Target="../media/image69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74.wmf"/><Relationship Id="rId22" Type="http://schemas.openxmlformats.org/officeDocument/2006/relationships/image" Target="../media/image78.wmf"/><Relationship Id="rId27" Type="http://schemas.openxmlformats.org/officeDocument/2006/relationships/oleObject" Target="../embeddings/oleObject76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8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83.wmf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8.bin"/><Relationship Id="rId10" Type="http://schemas.openxmlformats.org/officeDocument/2006/relationships/image" Target="../media/image85.wmf"/><Relationship Id="rId4" Type="http://schemas.openxmlformats.org/officeDocument/2006/relationships/image" Target="../media/image82.wmf"/><Relationship Id="rId9" Type="http://schemas.openxmlformats.org/officeDocument/2006/relationships/oleObject" Target="../embeddings/oleObject80.bin"/><Relationship Id="rId14" Type="http://schemas.openxmlformats.org/officeDocument/2006/relationships/image" Target="../media/image87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89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4.bin"/><Relationship Id="rId5" Type="http://schemas.openxmlformats.org/officeDocument/2006/relationships/image" Target="../media/image88.wmf"/><Relationship Id="rId4" Type="http://schemas.openxmlformats.org/officeDocument/2006/relationships/oleObject" Target="../embeddings/oleObject83.bin"/><Relationship Id="rId9" Type="http://schemas.openxmlformats.org/officeDocument/2006/relationships/image" Target="../media/image9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89.wmf"/><Relationship Id="rId4" Type="http://schemas.openxmlformats.org/officeDocument/2006/relationships/oleObject" Target="../embeddings/oleObject86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13" Type="http://schemas.openxmlformats.org/officeDocument/2006/relationships/image" Target="../media/image94.wmf"/><Relationship Id="rId18" Type="http://schemas.openxmlformats.org/officeDocument/2006/relationships/oleObject" Target="../embeddings/oleObject94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92.wmf"/><Relationship Id="rId12" Type="http://schemas.openxmlformats.org/officeDocument/2006/relationships/oleObject" Target="../embeddings/oleObject91.bin"/><Relationship Id="rId17" Type="http://schemas.openxmlformats.org/officeDocument/2006/relationships/image" Target="../media/image96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93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8.bin"/><Relationship Id="rId11" Type="http://schemas.openxmlformats.org/officeDocument/2006/relationships/image" Target="../media/image90.wmf"/><Relationship Id="rId5" Type="http://schemas.openxmlformats.org/officeDocument/2006/relationships/image" Target="../media/image91.wmf"/><Relationship Id="rId15" Type="http://schemas.openxmlformats.org/officeDocument/2006/relationships/image" Target="../media/image95.wmf"/><Relationship Id="rId10" Type="http://schemas.openxmlformats.org/officeDocument/2006/relationships/oleObject" Target="../embeddings/oleObject90.bin"/><Relationship Id="rId19" Type="http://schemas.openxmlformats.org/officeDocument/2006/relationships/image" Target="../media/image97.wmf"/><Relationship Id="rId4" Type="http://schemas.openxmlformats.org/officeDocument/2006/relationships/oleObject" Target="../embeddings/oleObject87.bin"/><Relationship Id="rId9" Type="http://schemas.openxmlformats.org/officeDocument/2006/relationships/image" Target="../media/image93.wmf"/><Relationship Id="rId14" Type="http://schemas.openxmlformats.org/officeDocument/2006/relationships/oleObject" Target="../embeddings/oleObject92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89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6.bin"/><Relationship Id="rId5" Type="http://schemas.openxmlformats.org/officeDocument/2006/relationships/image" Target="../media/image98.wmf"/><Relationship Id="rId4" Type="http://schemas.openxmlformats.org/officeDocument/2006/relationships/oleObject" Target="../embeddings/oleObject95.bin"/><Relationship Id="rId9" Type="http://schemas.openxmlformats.org/officeDocument/2006/relationships/image" Target="../media/image99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89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99.bin"/><Relationship Id="rId5" Type="http://schemas.openxmlformats.org/officeDocument/2006/relationships/image" Target="../media/image100.wmf"/><Relationship Id="rId4" Type="http://schemas.openxmlformats.org/officeDocument/2006/relationships/oleObject" Target="../embeddings/oleObject9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3" Type="http://schemas.openxmlformats.org/officeDocument/2006/relationships/image" Target="../media/image102.png"/><Relationship Id="rId7" Type="http://schemas.openxmlformats.org/officeDocument/2006/relationships/image" Target="../media/image10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1.bin"/><Relationship Id="rId11" Type="http://schemas.openxmlformats.org/officeDocument/2006/relationships/image" Target="../media/image106.wmf"/><Relationship Id="rId5" Type="http://schemas.openxmlformats.org/officeDocument/2006/relationships/image" Target="../media/image103.wmf"/><Relationship Id="rId10" Type="http://schemas.openxmlformats.org/officeDocument/2006/relationships/oleObject" Target="../embeddings/oleObject103.bin"/><Relationship Id="rId4" Type="http://schemas.openxmlformats.org/officeDocument/2006/relationships/oleObject" Target="../embeddings/oleObject100.bin"/><Relationship Id="rId9" Type="http://schemas.openxmlformats.org/officeDocument/2006/relationships/image" Target="../media/image105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2" Type="http://schemas.openxmlformats.org/officeDocument/2006/relationships/image" Target="../media/image107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13" Type="http://schemas.openxmlformats.org/officeDocument/2006/relationships/oleObject" Target="../embeddings/oleObject109.bin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6.bin"/><Relationship Id="rId12" Type="http://schemas.openxmlformats.org/officeDocument/2006/relationships/image" Target="../media/image11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10.wmf"/><Relationship Id="rId11" Type="http://schemas.openxmlformats.org/officeDocument/2006/relationships/oleObject" Target="../embeddings/oleObject108.bin"/><Relationship Id="rId5" Type="http://schemas.openxmlformats.org/officeDocument/2006/relationships/oleObject" Target="../embeddings/oleObject105.bin"/><Relationship Id="rId10" Type="http://schemas.openxmlformats.org/officeDocument/2006/relationships/image" Target="../media/image112.wmf"/><Relationship Id="rId4" Type="http://schemas.openxmlformats.org/officeDocument/2006/relationships/image" Target="../media/image109.wmf"/><Relationship Id="rId9" Type="http://schemas.openxmlformats.org/officeDocument/2006/relationships/oleObject" Target="../embeddings/oleObject107.bin"/><Relationship Id="rId14" Type="http://schemas.openxmlformats.org/officeDocument/2006/relationships/image" Target="../media/image1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3" Type="http://schemas.openxmlformats.org/officeDocument/2006/relationships/image" Target="../media/image8.jpeg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http://fyzika.jreichl.com/data/M_gravitace_soubory/image019.jpg" TargetMode="External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fyzika.jreichl.com/data/M_gravitace_soubory/image029.png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fyzika.jreichl.com/data/M_gravitace_soubory/image029.png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fyzika.jreichl.com/data/M_gravitace_soubory/image041.pn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0" y="3562350"/>
            <a:ext cx="9144000" cy="188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9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Mgr. Monika Bouchalová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000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Gymnázium, Havířov-Město, Komenského 2, p.o.</a:t>
            </a:r>
            <a:endParaRPr lang="cs-CZ" sz="2000" dirty="0">
              <a:solidFill>
                <a:prstClr val="black">
                  <a:lumMod val="50000"/>
                  <a:lumOff val="50000"/>
                </a:prstClr>
              </a:solidFill>
              <a:cs typeface="Arial" pitchFamily="34" charset="0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 bwMode="auto">
          <a:xfrm>
            <a:off x="0" y="2252656"/>
            <a:ext cx="9144000" cy="63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9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FYZIKA </a:t>
            </a:r>
            <a:r>
              <a:rPr lang="it-IT" sz="29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PRO I. ROČNÍK GYMNÁZIA</a:t>
            </a:r>
            <a:endParaRPr lang="cs-CZ" sz="800" b="1" dirty="0" smtClean="0">
              <a:solidFill>
                <a:prstClr val="black">
                  <a:lumMod val="50000"/>
                  <a:lumOff val="50000"/>
                </a:prstClr>
              </a:solidFill>
              <a:cs typeface="Arial" pitchFamily="34" charset="0"/>
            </a:endParaRPr>
          </a:p>
        </p:txBody>
      </p:sp>
      <p:sp>
        <p:nvSpPr>
          <p:cNvPr id="10" name="TextovéPole 4"/>
          <p:cNvSpPr txBox="1">
            <a:spLocks noChangeArrowheads="1"/>
          </p:cNvSpPr>
          <p:nvPr/>
        </p:nvSpPr>
        <p:spPr bwMode="auto">
          <a:xfrm>
            <a:off x="0" y="3049369"/>
            <a:ext cx="9144000" cy="615553"/>
          </a:xfrm>
          <a:prstGeom prst="rect">
            <a:avLst/>
          </a:prstGeom>
          <a:solidFill>
            <a:srgbClr val="FF4B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6838" lvl="1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GRAVITAČNÍ POLE</a:t>
            </a:r>
            <a:endParaRPr lang="cs-CZ" sz="3400" b="1" dirty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515" y="628650"/>
            <a:ext cx="9144000" cy="5995705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Těleso je ve stavu tíže</a:t>
            </a:r>
            <a:r>
              <a:rPr lang="cs-CZ" sz="2800" dirty="0"/>
              <a:t>,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projevuje-li </a:t>
            </a:r>
            <a:r>
              <a:rPr lang="cs-CZ" sz="2800" dirty="0"/>
              <a:t>se účinek tahové či tlakové síly na jiná tělesa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b="1" dirty="0"/>
              <a:t>Beztížný stav</a:t>
            </a:r>
            <a:r>
              <a:rPr lang="cs-CZ" sz="2800" dirty="0"/>
              <a:t> = volný </a:t>
            </a:r>
            <a:r>
              <a:rPr lang="cs-CZ" sz="2800" dirty="0" smtClean="0"/>
              <a:t>pád</a:t>
            </a:r>
            <a:br>
              <a:rPr lang="cs-CZ" sz="2800" dirty="0" smtClean="0"/>
            </a:br>
            <a:endParaRPr lang="cs-CZ" sz="2800" dirty="0"/>
          </a:p>
          <a:p>
            <a:pPr lvl="0"/>
            <a:r>
              <a:rPr lang="cs-CZ" sz="2800" dirty="0"/>
              <a:t>tíha volně padajícího tělesa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je rovna </a:t>
            </a:r>
            <a:r>
              <a:rPr lang="cs-CZ" sz="2800" dirty="0"/>
              <a:t>0.</a:t>
            </a:r>
          </a:p>
          <a:p>
            <a:pPr lvl="0"/>
            <a:r>
              <a:rPr lang="cs-CZ" sz="2800" dirty="0"/>
              <a:t>tíhová síla působí stále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a </a:t>
            </a:r>
            <a:r>
              <a:rPr lang="cs-CZ" sz="2800" dirty="0"/>
              <a:t>uděluje tíhové zrychlení</a:t>
            </a:r>
          </a:p>
          <a:p>
            <a:pPr>
              <a:buNone/>
            </a:pPr>
            <a:endParaRPr lang="cs-CZ" sz="3000" b="1" dirty="0" smtClean="0"/>
          </a:p>
          <a:p>
            <a:pPr marL="514350" indent="-51435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pt-BR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</a:t>
            </a:r>
            <a:r>
              <a:rPr lang="pt-BR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</a:t>
            </a: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pt-BR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4</a:t>
            </a:r>
            <a:r>
              <a:rPr lang="pt-BR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	TÍHOVÁ SÍLA A TÍHA TĚLESA</a:t>
            </a:r>
            <a:endParaRPr lang="cs-CZ" sz="2800" b="1" dirty="0" smtClean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2490371" name="Picture 3" descr="http://fyzika.jreichl.com/data/M_gravitace_soubory/image042.pn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105" y="2083945"/>
            <a:ext cx="2859496" cy="315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537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TABULKA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263224"/>
              </p:ext>
            </p:extLst>
          </p:nvPr>
        </p:nvGraphicFramePr>
        <p:xfrm>
          <a:off x="634062" y="998730"/>
          <a:ext cx="7875876" cy="5355594"/>
        </p:xfrm>
        <a:graphic>
          <a:graphicData uri="http://schemas.openxmlformats.org/drawingml/2006/table">
            <a:tbl>
              <a:tblPr firstRow="1" firstCol="1" bandRow="1"/>
              <a:tblGrid>
                <a:gridCol w="1890212"/>
                <a:gridCol w="3360372"/>
                <a:gridCol w="2625292"/>
              </a:tblGrid>
              <a:tr h="2440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Průměrná vzdálenost </a:t>
                      </a:r>
                      <a:br>
                        <a:rPr lang="cs-CZ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cs-CZ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od Slunce </a:t>
                      </a:r>
                      <a:br>
                        <a:rPr lang="cs-CZ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cs-CZ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AU</a:t>
                      </a:r>
                      <a:br>
                        <a:rPr lang="cs-CZ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cs-CZ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AU = 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149,6.10</a:t>
                      </a:r>
                      <a:r>
                        <a:rPr lang="cs-CZ" sz="2800" baseline="30000" dirty="0" smtClean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6 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km</a:t>
                      </a:r>
                      <a:r>
                        <a:rPr lang="cs-CZ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Hmotnost</a:t>
                      </a:r>
                      <a:br>
                        <a:rPr lang="cs-CZ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cs-CZ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(Země=1)</a:t>
                      </a:r>
                      <a:br>
                        <a:rPr lang="cs-CZ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cs-CZ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cs-CZ" sz="2800" baseline="-25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Z </a:t>
                      </a:r>
                      <a:r>
                        <a:rPr lang="cs-CZ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= 6.10</a:t>
                      </a:r>
                      <a:r>
                        <a:rPr lang="cs-CZ" sz="2800" baseline="30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24</a:t>
                      </a:r>
                      <a:r>
                        <a:rPr lang="cs-CZ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kg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2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Slunce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332 800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2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Merkur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/>
                          <a:ea typeface="Calibri"/>
                          <a:cs typeface="Times New Roman"/>
                        </a:rPr>
                        <a:t>0,39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2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/>
                          <a:ea typeface="Calibri"/>
                          <a:cs typeface="Times New Roman"/>
                        </a:rPr>
                        <a:t>Venuše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/>
                          <a:ea typeface="Calibri"/>
                          <a:cs typeface="Times New Roman"/>
                        </a:rPr>
                        <a:t>0,72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/>
                          <a:ea typeface="Calibri"/>
                          <a:cs typeface="Times New Roman"/>
                        </a:rPr>
                        <a:t>0,89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2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/>
                          <a:ea typeface="Calibri"/>
                          <a:cs typeface="Times New Roman"/>
                        </a:rPr>
                        <a:t>Země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/>
                          <a:ea typeface="Calibri"/>
                          <a:cs typeface="Times New Roman"/>
                        </a:rPr>
                        <a:t>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/>
                          <a:ea typeface="Calibri"/>
                          <a:cs typeface="Times New Roman"/>
                        </a:rPr>
                        <a:t>1,00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2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/>
                          <a:ea typeface="Calibri"/>
                          <a:cs typeface="Times New Roman"/>
                        </a:rPr>
                        <a:t>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12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515" y="628650"/>
            <a:ext cx="9144000" cy="1765235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Na těleso</a:t>
            </a:r>
          </a:p>
          <a:p>
            <a:pPr lvl="0"/>
            <a:r>
              <a:rPr lang="cs-CZ" sz="2800" dirty="0"/>
              <a:t>působí tíhová síla </a:t>
            </a:r>
            <a:r>
              <a:rPr lang="cs-CZ" sz="2800" b="1" dirty="0"/>
              <a:t>F</a:t>
            </a:r>
            <a:r>
              <a:rPr lang="cs-CZ" sz="2800" b="1" baseline="-25000" dirty="0"/>
              <a:t>G</a:t>
            </a:r>
            <a:endParaRPr lang="cs-CZ" sz="2800" b="1" dirty="0"/>
          </a:p>
          <a:p>
            <a:pPr lvl="0"/>
            <a:r>
              <a:rPr lang="cs-CZ" sz="2800" dirty="0"/>
              <a:t>nepůsobí odporové síly (těleso ve vakuu)</a:t>
            </a:r>
          </a:p>
          <a:p>
            <a:pPr>
              <a:buNone/>
            </a:pPr>
            <a:endParaRPr lang="cs-CZ" sz="3000" b="1" dirty="0" smtClean="0"/>
          </a:p>
          <a:p>
            <a:pPr marL="514350" indent="-51435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 5. POHYBY TĚLES V HOMOGENNÍM TÍHOVÉM POLI ZEMĚ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23938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1. VOLNÝ PÁD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 bwMode="auto">
          <a:xfrm>
            <a:off x="116505" y="2978950"/>
            <a:ext cx="9144000" cy="176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800" dirty="0"/>
              <a:t>rovnoměrně zrychlený přímočarý pohyb svisle dolů </a:t>
            </a:r>
          </a:p>
          <a:p>
            <a:pPr marL="0" indent="0">
              <a:buNone/>
            </a:pPr>
            <a:r>
              <a:rPr lang="cs-CZ" sz="2800" b="1" dirty="0"/>
              <a:t> 	</a:t>
            </a:r>
            <a:r>
              <a:rPr lang="cs-CZ" sz="2800" b="1" dirty="0" smtClean="0"/>
              <a:t>v</a:t>
            </a:r>
            <a:r>
              <a:rPr lang="cs-CZ" sz="2800" b="1" baseline="-25000" dirty="0" smtClean="0"/>
              <a:t>0</a:t>
            </a:r>
            <a:r>
              <a:rPr lang="cs-CZ" sz="2800" dirty="0" smtClean="0"/>
              <a:t> </a:t>
            </a:r>
            <a:r>
              <a:rPr lang="cs-CZ" sz="2800" dirty="0"/>
              <a:t>= 0	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b="1" dirty="0"/>
              <a:t>g = </a:t>
            </a:r>
            <a:r>
              <a:rPr lang="cs-CZ" sz="2800" dirty="0" err="1"/>
              <a:t>konst</a:t>
            </a:r>
            <a:r>
              <a:rPr lang="cs-CZ" sz="2800" dirty="0" smtClean="0"/>
              <a:t>.</a:t>
            </a:r>
            <a:br>
              <a:rPr lang="cs-CZ" sz="2800" dirty="0" smtClean="0"/>
            </a:br>
            <a:endParaRPr lang="cs-CZ" sz="2800" dirty="0"/>
          </a:p>
          <a:p>
            <a:pPr marL="0" indent="0">
              <a:buNone/>
            </a:pPr>
            <a:r>
              <a:rPr lang="cs-CZ" sz="2800" dirty="0"/>
              <a:t> </a:t>
            </a:r>
            <a:r>
              <a:rPr lang="cs-CZ" sz="2800" b="1" dirty="0" smtClean="0"/>
              <a:t>Další </a:t>
            </a:r>
            <a:r>
              <a:rPr lang="cs-CZ" sz="2800" b="1" dirty="0"/>
              <a:t>pohyby jsou složené = VRHY z</a:t>
            </a:r>
            <a:endParaRPr lang="cs-CZ" sz="2800" dirty="0"/>
          </a:p>
          <a:p>
            <a:pPr lvl="0"/>
            <a:r>
              <a:rPr lang="cs-CZ" sz="2800" dirty="0"/>
              <a:t>rovnoměrně přímočarého pohybu ve směru počáteční rychlosti </a:t>
            </a:r>
            <a:r>
              <a:rPr lang="cs-CZ" sz="2800" b="1" dirty="0"/>
              <a:t>v</a:t>
            </a:r>
            <a:r>
              <a:rPr lang="cs-CZ" sz="2800" b="1" baseline="-25000" dirty="0"/>
              <a:t>0</a:t>
            </a:r>
            <a:endParaRPr lang="cs-CZ" sz="2800" dirty="0"/>
          </a:p>
          <a:p>
            <a:pPr lvl="0"/>
            <a:r>
              <a:rPr lang="cs-CZ" sz="2800" dirty="0"/>
              <a:t>volného pádu se zrychlením </a:t>
            </a:r>
            <a:r>
              <a:rPr lang="cs-CZ" sz="2800" b="1" dirty="0"/>
              <a:t>g</a:t>
            </a:r>
            <a:endParaRPr lang="cs-CZ" sz="2800" dirty="0"/>
          </a:p>
          <a:p>
            <a:pPr>
              <a:buFont typeface="Arial" charset="0"/>
              <a:buNone/>
            </a:pPr>
            <a:endParaRPr lang="cs-CZ" sz="3000" b="1" dirty="0" smtClean="0"/>
          </a:p>
          <a:p>
            <a:pPr marL="514350" indent="-514350">
              <a:buFont typeface="Arial" charset="0"/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525993"/>
              </p:ext>
            </p:extLst>
          </p:nvPr>
        </p:nvGraphicFramePr>
        <p:xfrm>
          <a:off x="3604272" y="3474005"/>
          <a:ext cx="1105610" cy="1092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986" name="Rovnice" r:id="rId3" imgW="583920" imgH="583920" progId="Equation.3">
                  <p:embed/>
                </p:oleObj>
              </mc:Choice>
              <mc:Fallback>
                <p:oleObj name="Rovnice" r:id="rId3" imgW="583920" imgH="58392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4272" y="3474005"/>
                        <a:ext cx="1105610" cy="1092289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370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910" y="537725"/>
            <a:ext cx="9344440" cy="581660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cs-CZ" sz="2800" b="1" dirty="0" smtClean="0"/>
              <a:t>pohyb složený z </a:t>
            </a:r>
          </a:p>
          <a:p>
            <a:pPr lvl="0">
              <a:spcBef>
                <a:spcPts val="0"/>
              </a:spcBef>
            </a:pPr>
            <a:r>
              <a:rPr lang="cs-CZ" sz="2800" dirty="0" smtClean="0"/>
              <a:t>volného pádu a </a:t>
            </a:r>
          </a:p>
          <a:p>
            <a:pPr marL="0" lvl="0" indent="0">
              <a:spcBef>
                <a:spcPts val="0"/>
              </a:spcBef>
            </a:pPr>
            <a:r>
              <a:rPr lang="cs-CZ" sz="2800" dirty="0" smtClean="0"/>
              <a:t>   rovnoměrně přímočarého pohybu směrem svisle vzhůru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b="1" dirty="0"/>
              <a:t>popis pohybu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/>
              <a:t>rovnoměrně zpomalený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/>
              <a:t>zastaví se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/>
              <a:t>padá volným pádem</a:t>
            </a:r>
            <a:r>
              <a:rPr lang="cs-CZ" sz="2800" dirty="0" smtClean="0"/>
              <a:t> </a:t>
            </a:r>
            <a:br>
              <a:rPr lang="cs-CZ" sz="2800" dirty="0" smtClean="0"/>
            </a:br>
            <a:endParaRPr lang="cs-CZ" sz="2800" dirty="0" smtClean="0"/>
          </a:p>
          <a:p>
            <a:pPr lvl="0">
              <a:spcBef>
                <a:spcPts val="0"/>
              </a:spcBef>
            </a:pPr>
            <a:r>
              <a:rPr lang="cs-CZ" sz="2800" b="1" dirty="0" smtClean="0"/>
              <a:t>v</a:t>
            </a:r>
            <a:r>
              <a:rPr lang="cs-CZ" sz="2800" b="1" baseline="-25000" dirty="0" smtClean="0"/>
              <a:t>0 </a:t>
            </a:r>
            <a:r>
              <a:rPr lang="cs-CZ" sz="2800" dirty="0"/>
              <a:t>má opačný směr než</a:t>
            </a:r>
            <a:r>
              <a:rPr lang="cs-CZ" sz="2800" b="1" dirty="0"/>
              <a:t> g</a:t>
            </a:r>
            <a:endParaRPr lang="cs-CZ" sz="2800" dirty="0"/>
          </a:p>
          <a:p>
            <a:pPr lvl="0">
              <a:spcBef>
                <a:spcPts val="0"/>
              </a:spcBef>
            </a:pPr>
            <a:r>
              <a:rPr lang="cs-CZ" sz="2800" b="1" dirty="0"/>
              <a:t>trajektorií</a:t>
            </a:r>
            <a:r>
              <a:rPr lang="cs-CZ" sz="2800" dirty="0"/>
              <a:t> je svislá přímka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cs-CZ" dirty="0"/>
              <a:t>	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 VRH SVISLÝ VZHŮRU</a:t>
            </a:r>
          </a:p>
        </p:txBody>
      </p:sp>
      <p:sp>
        <p:nvSpPr>
          <p:cNvPr id="13" name="Elipsa 12"/>
          <p:cNvSpPr/>
          <p:nvPr/>
        </p:nvSpPr>
        <p:spPr>
          <a:xfrm rot="4285040" flipH="1" flipV="1">
            <a:off x="7822113" y="5820336"/>
            <a:ext cx="396000" cy="72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5"/>
          <p:cNvSpPr/>
          <p:nvPr/>
        </p:nvSpPr>
        <p:spPr>
          <a:xfrm rot="840000">
            <a:off x="8037083" y="6046645"/>
            <a:ext cx="161646" cy="4687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5" name="Skupina 14"/>
          <p:cNvGrpSpPr/>
          <p:nvPr/>
        </p:nvGrpSpPr>
        <p:grpSpPr>
          <a:xfrm>
            <a:off x="7473712" y="5488006"/>
            <a:ext cx="168674" cy="591845"/>
            <a:chOff x="2018182" y="5003546"/>
            <a:chExt cx="168674" cy="591845"/>
          </a:xfrm>
        </p:grpSpPr>
        <p:sp>
          <p:nvSpPr>
            <p:cNvPr id="16" name="Elipsa 11"/>
            <p:cNvSpPr/>
            <p:nvPr/>
          </p:nvSpPr>
          <p:spPr>
            <a:xfrm rot="17314960">
              <a:off x="1852279" y="5260814"/>
              <a:ext cx="591845" cy="77309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Elipsa 16"/>
            <p:cNvSpPr/>
            <p:nvPr/>
          </p:nvSpPr>
          <p:spPr>
            <a:xfrm>
              <a:off x="2018182" y="5548511"/>
              <a:ext cx="161646" cy="46878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1" name="Skupina 20"/>
          <p:cNvGrpSpPr/>
          <p:nvPr/>
        </p:nvGrpSpPr>
        <p:grpSpPr>
          <a:xfrm rot="19879390">
            <a:off x="7238423" y="4604487"/>
            <a:ext cx="668374" cy="900666"/>
            <a:chOff x="2017064" y="4120027"/>
            <a:chExt cx="668374" cy="900666"/>
          </a:xfrm>
        </p:grpSpPr>
        <p:sp>
          <p:nvSpPr>
            <p:cNvPr id="22" name="Elipsa 10"/>
            <p:cNvSpPr/>
            <p:nvPr/>
          </p:nvSpPr>
          <p:spPr>
            <a:xfrm rot="19557734" flipV="1">
              <a:off x="2093593" y="4408121"/>
              <a:ext cx="591845" cy="84539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Elipsa 8"/>
            <p:cNvSpPr/>
            <p:nvPr/>
          </p:nvSpPr>
          <p:spPr>
            <a:xfrm rot="21048566">
              <a:off x="2094262" y="4120027"/>
              <a:ext cx="154618" cy="316432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Zaoblený obdélník 23"/>
            <p:cNvSpPr/>
            <p:nvPr/>
          </p:nvSpPr>
          <p:spPr>
            <a:xfrm rot="21048566">
              <a:off x="2166656" y="4440567"/>
              <a:ext cx="216000" cy="580126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Elipsa 13"/>
            <p:cNvSpPr/>
            <p:nvPr/>
          </p:nvSpPr>
          <p:spPr>
            <a:xfrm rot="21048566">
              <a:off x="2229568" y="4270404"/>
              <a:ext cx="56224" cy="24025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6" name="Skupina 25"/>
            <p:cNvGrpSpPr/>
            <p:nvPr/>
          </p:nvGrpSpPr>
          <p:grpSpPr>
            <a:xfrm>
              <a:off x="2017064" y="4571344"/>
              <a:ext cx="342808" cy="80391"/>
              <a:chOff x="2173238" y="4578069"/>
              <a:chExt cx="342808" cy="80391"/>
            </a:xfrm>
          </p:grpSpPr>
          <p:sp>
            <p:nvSpPr>
              <p:cNvPr id="27" name="Elipsa 14"/>
              <p:cNvSpPr/>
              <p:nvPr/>
            </p:nvSpPr>
            <p:spPr>
              <a:xfrm rot="19387809" flipH="1">
                <a:off x="2173238" y="4578069"/>
                <a:ext cx="247555" cy="74489"/>
              </a:xfrm>
              <a:prstGeom prst="ellipse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Elipsa 19"/>
              <p:cNvSpPr/>
              <p:nvPr/>
            </p:nvSpPr>
            <p:spPr>
              <a:xfrm rot="20100000" flipH="1">
                <a:off x="2192046" y="4586460"/>
                <a:ext cx="324000" cy="72000"/>
              </a:xfrm>
              <a:prstGeom prst="ellipse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29" name="Elipsa 29"/>
          <p:cNvSpPr/>
          <p:nvPr/>
        </p:nvSpPr>
        <p:spPr>
          <a:xfrm rot="2858524" flipH="1">
            <a:off x="7724521" y="5542214"/>
            <a:ext cx="288000" cy="72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0" name="Skupina 29"/>
          <p:cNvGrpSpPr/>
          <p:nvPr/>
        </p:nvGrpSpPr>
        <p:grpSpPr>
          <a:xfrm>
            <a:off x="7607744" y="4476572"/>
            <a:ext cx="144965" cy="211873"/>
            <a:chOff x="3590693" y="2575932"/>
            <a:chExt cx="189570" cy="356839"/>
          </a:xfrm>
        </p:grpSpPr>
        <p:sp>
          <p:nvSpPr>
            <p:cNvPr id="31" name="Volný tvar 30"/>
            <p:cNvSpPr/>
            <p:nvPr/>
          </p:nvSpPr>
          <p:spPr>
            <a:xfrm>
              <a:off x="3590693" y="2575932"/>
              <a:ext cx="189570" cy="122663"/>
            </a:xfrm>
            <a:custGeom>
              <a:avLst/>
              <a:gdLst>
                <a:gd name="connsiteX0" fmla="*/ 0 w 189570"/>
                <a:gd name="connsiteY0" fmla="*/ 0 h 122663"/>
                <a:gd name="connsiteX1" fmla="*/ 78058 w 189570"/>
                <a:gd name="connsiteY1" fmla="*/ 122663 h 122663"/>
                <a:gd name="connsiteX2" fmla="*/ 189570 w 189570"/>
                <a:gd name="connsiteY2" fmla="*/ 11151 h 122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9570" h="122663">
                  <a:moveTo>
                    <a:pt x="0" y="0"/>
                  </a:moveTo>
                  <a:lnTo>
                    <a:pt x="78058" y="122663"/>
                  </a:lnTo>
                  <a:lnTo>
                    <a:pt x="189570" y="11151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2" name="Přímá spojovací čára 32"/>
            <p:cNvCxnSpPr>
              <a:stCxn id="31" idx="1"/>
            </p:cNvCxnSpPr>
            <p:nvPr/>
          </p:nvCxnSpPr>
          <p:spPr>
            <a:xfrm>
              <a:off x="3668751" y="2698595"/>
              <a:ext cx="0" cy="23417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Volný tvar 32"/>
          <p:cNvSpPr/>
          <p:nvPr/>
        </p:nvSpPr>
        <p:spPr>
          <a:xfrm>
            <a:off x="7529658" y="4498899"/>
            <a:ext cx="223025" cy="524107"/>
          </a:xfrm>
          <a:custGeom>
            <a:avLst/>
            <a:gdLst>
              <a:gd name="connsiteX0" fmla="*/ 89210 w 223025"/>
              <a:gd name="connsiteY0" fmla="*/ 0 h 524107"/>
              <a:gd name="connsiteX1" fmla="*/ 0 w 223025"/>
              <a:gd name="connsiteY1" fmla="*/ 524107 h 524107"/>
              <a:gd name="connsiteX2" fmla="*/ 223025 w 223025"/>
              <a:gd name="connsiteY2" fmla="*/ 0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025" h="524107">
                <a:moveTo>
                  <a:pt x="89210" y="0"/>
                </a:moveTo>
                <a:lnTo>
                  <a:pt x="0" y="524107"/>
                </a:lnTo>
                <a:lnTo>
                  <a:pt x="223025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Elipsa 23"/>
          <p:cNvSpPr/>
          <p:nvPr/>
        </p:nvSpPr>
        <p:spPr>
          <a:xfrm>
            <a:off x="7507369" y="4933783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Přímá spojovací čára 36"/>
          <p:cNvCxnSpPr/>
          <p:nvPr/>
        </p:nvCxnSpPr>
        <p:spPr>
          <a:xfrm flipV="1">
            <a:off x="7507344" y="4956100"/>
            <a:ext cx="864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Volný tvar 35"/>
          <p:cNvSpPr/>
          <p:nvPr/>
        </p:nvSpPr>
        <p:spPr>
          <a:xfrm>
            <a:off x="7559924" y="4510050"/>
            <a:ext cx="264698" cy="227981"/>
          </a:xfrm>
          <a:custGeom>
            <a:avLst/>
            <a:gdLst>
              <a:gd name="connsiteX0" fmla="*/ 70095 w 264698"/>
              <a:gd name="connsiteY0" fmla="*/ 11151 h 227981"/>
              <a:gd name="connsiteX1" fmla="*/ 47793 w 264698"/>
              <a:gd name="connsiteY1" fmla="*/ 55756 h 227981"/>
              <a:gd name="connsiteX2" fmla="*/ 25490 w 264698"/>
              <a:gd name="connsiteY2" fmla="*/ 78059 h 227981"/>
              <a:gd name="connsiteX3" fmla="*/ 36641 w 264698"/>
              <a:gd name="connsiteY3" fmla="*/ 111512 h 227981"/>
              <a:gd name="connsiteX4" fmla="*/ 103549 w 264698"/>
              <a:gd name="connsiteY4" fmla="*/ 133815 h 227981"/>
              <a:gd name="connsiteX5" fmla="*/ 159305 w 264698"/>
              <a:gd name="connsiteY5" fmla="*/ 178420 h 227981"/>
              <a:gd name="connsiteX6" fmla="*/ 203910 w 264698"/>
              <a:gd name="connsiteY6" fmla="*/ 223025 h 227981"/>
              <a:gd name="connsiteX7" fmla="*/ 248515 w 264698"/>
              <a:gd name="connsiteY7" fmla="*/ 211873 h 227981"/>
              <a:gd name="connsiteX8" fmla="*/ 248515 w 264698"/>
              <a:gd name="connsiteY8" fmla="*/ 89210 h 227981"/>
              <a:gd name="connsiteX9" fmla="*/ 203910 w 264698"/>
              <a:gd name="connsiteY9" fmla="*/ 44605 h 227981"/>
              <a:gd name="connsiteX10" fmla="*/ 181607 w 264698"/>
              <a:gd name="connsiteY10" fmla="*/ 0 h 22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4698" h="227981">
                <a:moveTo>
                  <a:pt x="70095" y="11151"/>
                </a:moveTo>
                <a:cubicBezTo>
                  <a:pt x="0" y="34517"/>
                  <a:pt x="58413" y="2655"/>
                  <a:pt x="47793" y="55756"/>
                </a:cubicBezTo>
                <a:cubicBezTo>
                  <a:pt x="45731" y="66066"/>
                  <a:pt x="32924" y="70625"/>
                  <a:pt x="25490" y="78059"/>
                </a:cubicBezTo>
                <a:cubicBezTo>
                  <a:pt x="29207" y="89210"/>
                  <a:pt x="27076" y="104680"/>
                  <a:pt x="36641" y="111512"/>
                </a:cubicBezTo>
                <a:cubicBezTo>
                  <a:pt x="55771" y="125176"/>
                  <a:pt x="103549" y="133815"/>
                  <a:pt x="103549" y="133815"/>
                </a:cubicBezTo>
                <a:cubicBezTo>
                  <a:pt x="118744" y="143945"/>
                  <a:pt x="148712" y="160765"/>
                  <a:pt x="159305" y="178420"/>
                </a:cubicBezTo>
                <a:cubicBezTo>
                  <a:pt x="189042" y="227981"/>
                  <a:pt x="144436" y="203199"/>
                  <a:pt x="203910" y="223025"/>
                </a:cubicBezTo>
                <a:cubicBezTo>
                  <a:pt x="218778" y="219308"/>
                  <a:pt x="239607" y="224344"/>
                  <a:pt x="248515" y="211873"/>
                </a:cubicBezTo>
                <a:cubicBezTo>
                  <a:pt x="264698" y="189216"/>
                  <a:pt x="262493" y="114371"/>
                  <a:pt x="248515" y="89210"/>
                </a:cubicBezTo>
                <a:cubicBezTo>
                  <a:pt x="238303" y="70829"/>
                  <a:pt x="203910" y="44605"/>
                  <a:pt x="203910" y="44605"/>
                </a:cubicBezTo>
                <a:cubicBezTo>
                  <a:pt x="191097" y="6164"/>
                  <a:pt x="201071" y="19462"/>
                  <a:pt x="181607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Přímá spojovací čára 38"/>
          <p:cNvCxnSpPr/>
          <p:nvPr/>
        </p:nvCxnSpPr>
        <p:spPr>
          <a:xfrm flipV="1">
            <a:off x="7570535" y="2398754"/>
            <a:ext cx="864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ravá složená závorka 37"/>
          <p:cNvSpPr/>
          <p:nvPr/>
        </p:nvSpPr>
        <p:spPr>
          <a:xfrm>
            <a:off x="8399453" y="2413621"/>
            <a:ext cx="66908" cy="25313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2" name="Přímá spojovací čára 45"/>
          <p:cNvCxnSpPr/>
          <p:nvPr/>
        </p:nvCxnSpPr>
        <p:spPr>
          <a:xfrm flipV="1">
            <a:off x="7551990" y="2391319"/>
            <a:ext cx="0" cy="255362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8496097" y="348042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H</a:t>
            </a:r>
            <a:endParaRPr lang="cs-CZ" i="1" dirty="0"/>
          </a:p>
        </p:txBody>
      </p:sp>
      <p:grpSp>
        <p:nvGrpSpPr>
          <p:cNvPr id="52" name="Skupina 75"/>
          <p:cNvGrpSpPr/>
          <p:nvPr/>
        </p:nvGrpSpPr>
        <p:grpSpPr>
          <a:xfrm>
            <a:off x="7193332" y="4201668"/>
            <a:ext cx="373820" cy="754676"/>
            <a:chOff x="3531477" y="2554014"/>
            <a:chExt cx="373820" cy="754676"/>
          </a:xfrm>
        </p:grpSpPr>
        <p:cxnSp>
          <p:nvCxnSpPr>
            <p:cNvPr id="53" name="Přímá spojovací šipka 86"/>
            <p:cNvCxnSpPr/>
            <p:nvPr/>
          </p:nvCxnSpPr>
          <p:spPr>
            <a:xfrm rot="5400000" flipH="1" flipV="1">
              <a:off x="3600830" y="3020690"/>
              <a:ext cx="5760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ovéPole 53"/>
            <p:cNvSpPr txBox="1"/>
            <p:nvPr/>
          </p:nvSpPr>
          <p:spPr>
            <a:xfrm>
              <a:off x="3531477" y="2554014"/>
              <a:ext cx="3738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i="1" dirty="0" smtClean="0">
                  <a:solidFill>
                    <a:srgbClr val="FF0000"/>
                  </a:solidFill>
                </a:rPr>
                <a:t>v</a:t>
              </a:r>
              <a:r>
                <a:rPr lang="cs-CZ" sz="1600" b="1" i="1" baseline="-25000" dirty="0" smtClean="0">
                  <a:solidFill>
                    <a:srgbClr val="FF0000"/>
                  </a:solidFill>
                </a:rPr>
                <a:t>0</a:t>
              </a:r>
              <a:endParaRPr lang="cs-CZ" sz="1600" b="1" i="1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55" name="Elipsa 55"/>
          <p:cNvSpPr/>
          <p:nvPr/>
        </p:nvSpPr>
        <p:spPr>
          <a:xfrm>
            <a:off x="5633328" y="3493198"/>
            <a:ext cx="323386" cy="323386"/>
          </a:xfrm>
          <a:prstGeom prst="ellipse">
            <a:avLst/>
          </a:prstGeom>
          <a:solidFill>
            <a:srgbClr val="FF0000">
              <a:alpha val="43922"/>
            </a:srgbClr>
          </a:solidFill>
          <a:ln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6" name="Přímá spojnice se šipkou 55"/>
          <p:cNvCxnSpPr/>
          <p:nvPr/>
        </p:nvCxnSpPr>
        <p:spPr>
          <a:xfrm>
            <a:off x="5795021" y="3816584"/>
            <a:ext cx="0" cy="846744"/>
          </a:xfrm>
          <a:prstGeom prst="straightConnector1">
            <a:avLst/>
          </a:prstGeom>
          <a:ln w="38100">
            <a:solidFill>
              <a:srgbClr val="32C8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V="1">
            <a:off x="5795021" y="2953138"/>
            <a:ext cx="0" cy="54006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Objek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788100"/>
              </p:ext>
            </p:extLst>
          </p:nvPr>
        </p:nvGraphicFramePr>
        <p:xfrm>
          <a:off x="5963994" y="3832369"/>
          <a:ext cx="3587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609" name="Rovnice" r:id="rId3" imgW="139680" imgH="203040" progId="Equation.3">
                  <p:embed/>
                </p:oleObj>
              </mc:Choice>
              <mc:Fallback>
                <p:oleObj name="Rovnice" r:id="rId3" imgW="139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3994" y="3832369"/>
                        <a:ext cx="358775" cy="561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k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042924"/>
              </p:ext>
            </p:extLst>
          </p:nvPr>
        </p:nvGraphicFramePr>
        <p:xfrm>
          <a:off x="5987741" y="2988296"/>
          <a:ext cx="325437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610" name="Rovnice" r:id="rId5" imgW="126720" imgH="177480" progId="Equation.3">
                  <p:embed/>
                </p:oleObj>
              </mc:Choice>
              <mc:Fallback>
                <p:oleObj name="Rovnice" r:id="rId5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7741" y="2988296"/>
                        <a:ext cx="325437" cy="492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Obdélník 59"/>
          <p:cNvSpPr/>
          <p:nvPr/>
        </p:nvSpPr>
        <p:spPr>
          <a:xfrm>
            <a:off x="5259310" y="4978917"/>
            <a:ext cx="1530170" cy="270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1" name="Přímá spojnice se šipkou 60"/>
          <p:cNvCxnSpPr/>
          <p:nvPr/>
        </p:nvCxnSpPr>
        <p:spPr>
          <a:xfrm>
            <a:off x="5439330" y="3668133"/>
            <a:ext cx="0" cy="1288211"/>
          </a:xfrm>
          <a:prstGeom prst="straightConnector1">
            <a:avLst/>
          </a:prstGeom>
          <a:ln w="28575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Objek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436119"/>
              </p:ext>
            </p:extLst>
          </p:nvPr>
        </p:nvGraphicFramePr>
        <p:xfrm>
          <a:off x="4934738" y="3514718"/>
          <a:ext cx="325437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611" name="Rovnice" r:id="rId7" imgW="126720" imgH="177480" progId="Equation.3">
                  <p:embed/>
                </p:oleObj>
              </mc:Choice>
              <mc:Fallback>
                <p:oleObj name="Rovnice" r:id="rId7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4738" y="3514718"/>
                        <a:ext cx="325437" cy="492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3" name="Přímá spojnice se šipkou 62"/>
          <p:cNvCxnSpPr/>
          <p:nvPr/>
        </p:nvCxnSpPr>
        <p:spPr>
          <a:xfrm>
            <a:off x="6780510" y="2391319"/>
            <a:ext cx="0" cy="2587598"/>
          </a:xfrm>
          <a:prstGeom prst="straightConnector1">
            <a:avLst/>
          </a:prstGeom>
          <a:ln w="28575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Objek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897780"/>
              </p:ext>
            </p:extLst>
          </p:nvPr>
        </p:nvGraphicFramePr>
        <p:xfrm>
          <a:off x="6919775" y="3451477"/>
          <a:ext cx="455612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612" name="Rovnice" r:id="rId9" imgW="177480" imgH="164880" progId="Equation.3">
                  <p:embed/>
                </p:oleObj>
              </mc:Choice>
              <mc:Fallback>
                <p:oleObj name="Rovnice" r:id="rId9" imgW="1774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9775" y="3451477"/>
                        <a:ext cx="455612" cy="4556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96296E-6 L -3.61111E-6 -0.3821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1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6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61111E-6 -0.38217 L -3.61111E-6 0.1592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1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55" grpId="0" animBg="1"/>
      <p:bldP spid="6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910" y="458670"/>
            <a:ext cx="9344440" cy="5816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800" b="1" dirty="0" smtClean="0"/>
              <a:t>velikost </a:t>
            </a:r>
            <a:r>
              <a:rPr lang="cs-CZ" sz="2800" b="1" dirty="0"/>
              <a:t>okamžité rychlosti</a:t>
            </a:r>
            <a:r>
              <a:rPr lang="cs-CZ" sz="2800" dirty="0"/>
              <a:t> 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  <a:p>
            <a:pPr>
              <a:spcBef>
                <a:spcPts val="0"/>
              </a:spcBef>
            </a:pPr>
            <a:r>
              <a:rPr lang="cs-CZ" sz="2800" b="1" dirty="0" smtClean="0"/>
              <a:t>okamžitá výška h</a:t>
            </a:r>
            <a:r>
              <a:rPr lang="cs-CZ" sz="2800" dirty="0" smtClean="0"/>
              <a:t>      </a:t>
            </a:r>
            <a:br>
              <a:rPr lang="cs-CZ" sz="2800" dirty="0" smtClean="0"/>
            </a:br>
            <a:endParaRPr lang="cs-CZ" sz="2800" dirty="0" smtClean="0"/>
          </a:p>
          <a:p>
            <a:pPr>
              <a:spcBef>
                <a:spcPts val="0"/>
              </a:spcBef>
            </a:pPr>
            <a:r>
              <a:rPr lang="cs-CZ" sz="2800" b="1" dirty="0" smtClean="0"/>
              <a:t>doba </a:t>
            </a:r>
            <a:r>
              <a:rPr lang="cs-CZ" sz="2800" b="1" dirty="0"/>
              <a:t>výstupu </a:t>
            </a:r>
            <a:r>
              <a:rPr lang="cs-CZ" sz="2800" b="1" dirty="0" err="1" smtClean="0"/>
              <a:t>t</a:t>
            </a:r>
            <a:r>
              <a:rPr lang="cs-CZ" sz="2800" b="1" baseline="-25000" dirty="0" err="1" smtClean="0"/>
              <a:t>h</a:t>
            </a:r>
            <a:r>
              <a:rPr lang="cs-CZ" sz="2800" b="1" dirty="0" smtClean="0"/>
              <a:t> </a:t>
            </a:r>
            <a:r>
              <a:rPr lang="cs-CZ" sz="2800" b="1" dirty="0"/>
              <a:t>= době pádu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  </a:t>
            </a:r>
            <a:endParaRPr lang="cs-CZ" sz="2800" dirty="0"/>
          </a:p>
          <a:p>
            <a:pPr>
              <a:spcBef>
                <a:spcPts val="0"/>
              </a:spcBef>
            </a:pPr>
            <a:r>
              <a:rPr lang="cs-CZ" sz="2800" b="1" dirty="0" smtClean="0"/>
              <a:t>výška </a:t>
            </a:r>
            <a:r>
              <a:rPr lang="cs-CZ" sz="2800" b="1" dirty="0"/>
              <a:t>vrhu</a:t>
            </a:r>
            <a:r>
              <a:rPr lang="cs-CZ" sz="2800" dirty="0"/>
              <a:t> </a:t>
            </a:r>
            <a:r>
              <a:rPr lang="cs-CZ" sz="2800" b="1" dirty="0" smtClean="0"/>
              <a:t>H</a:t>
            </a:r>
            <a:r>
              <a:rPr lang="cs-CZ" sz="2800" dirty="0" smtClean="0"/>
              <a:t> – </a:t>
            </a:r>
            <a:r>
              <a:rPr lang="cs-CZ" sz="2800" dirty="0"/>
              <a:t>maximální výška,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které </a:t>
            </a:r>
            <a:r>
              <a:rPr lang="cs-CZ" sz="2800" dirty="0"/>
              <a:t>těleso dosáhne</a:t>
            </a:r>
          </a:p>
          <a:p>
            <a:pPr>
              <a:spcBef>
                <a:spcPts val="0"/>
              </a:spcBef>
            </a:pPr>
            <a:r>
              <a:rPr lang="cs-CZ" sz="2800" b="1" dirty="0" smtClean="0"/>
              <a:t>rychlost </a:t>
            </a:r>
            <a:r>
              <a:rPr lang="cs-CZ" sz="2800" b="1" dirty="0"/>
              <a:t>dopadu = počáteční </a:t>
            </a:r>
            <a:r>
              <a:rPr lang="cs-CZ" sz="2800" b="1" dirty="0" smtClean="0"/>
              <a:t>rychlosti</a:t>
            </a:r>
            <a:r>
              <a:rPr lang="cs-CZ" sz="2800" b="1" dirty="0"/>
              <a:t/>
            </a:r>
            <a:br>
              <a:rPr lang="cs-CZ" sz="2800" b="1" dirty="0"/>
            </a:br>
            <a:endParaRPr lang="cs-CZ" sz="2800" dirty="0">
              <a:latin typeface="+mj-lt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 VRH SVISLÝ VZHŮRU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751442"/>
              </p:ext>
            </p:extLst>
          </p:nvPr>
        </p:nvGraphicFramePr>
        <p:xfrm>
          <a:off x="6065838" y="546164"/>
          <a:ext cx="1792762" cy="632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349" name="Rovnice" r:id="rId3" imgW="698400" imgH="228600" progId="Equation.3">
                  <p:embed/>
                </p:oleObj>
              </mc:Choice>
              <mc:Fallback>
                <p:oleObj name="Rovnice" r:id="rId3" imgW="698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5838" y="546164"/>
                        <a:ext cx="1792762" cy="63258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933147"/>
              </p:ext>
            </p:extLst>
          </p:nvPr>
        </p:nvGraphicFramePr>
        <p:xfrm>
          <a:off x="6065838" y="1311275"/>
          <a:ext cx="2160587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350" name="Rovnice" r:id="rId5" imgW="914400" imgH="393480" progId="Equation.3">
                  <p:embed/>
                </p:oleObj>
              </mc:Choice>
              <mc:Fallback>
                <p:oleObj name="Rovnice" r:id="rId5" imgW="914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5838" y="1311275"/>
                        <a:ext cx="2160587" cy="9715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290974"/>
              </p:ext>
            </p:extLst>
          </p:nvPr>
        </p:nvGraphicFramePr>
        <p:xfrm>
          <a:off x="1871700" y="2798930"/>
          <a:ext cx="1784350" cy="208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351" name="Rovnice" r:id="rId7" imgW="761760" imgH="901440" progId="Equation.3">
                  <p:embed/>
                </p:oleObj>
              </mc:Choice>
              <mc:Fallback>
                <p:oleObj name="Rovnice" r:id="rId7" imgW="76176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700" y="2798930"/>
                        <a:ext cx="1784350" cy="20812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308100"/>
              </p:ext>
            </p:extLst>
          </p:nvPr>
        </p:nvGraphicFramePr>
        <p:xfrm>
          <a:off x="6065838" y="3519488"/>
          <a:ext cx="2744787" cy="319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352" name="Rovnice" r:id="rId9" imgW="1257120" imgH="1422360" progId="Equation.3">
                  <p:embed/>
                </p:oleObj>
              </mc:Choice>
              <mc:Fallback>
                <p:oleObj name="Rovnice" r:id="rId9" imgW="125712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5838" y="3519488"/>
                        <a:ext cx="2744787" cy="31956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1882698"/>
              </p:ext>
            </p:extLst>
          </p:nvPr>
        </p:nvGraphicFramePr>
        <p:xfrm>
          <a:off x="6065838" y="2414588"/>
          <a:ext cx="24606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353" name="Rovnice" r:id="rId11" imgW="1041120" imgH="393480" progId="Equation.3">
                  <p:embed/>
                </p:oleObj>
              </mc:Choice>
              <mc:Fallback>
                <p:oleObj name="Rovnice" r:id="rId11" imgW="1041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5838" y="2414588"/>
                        <a:ext cx="2460625" cy="9715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Elipsa 55"/>
          <p:cNvSpPr/>
          <p:nvPr/>
        </p:nvSpPr>
        <p:spPr>
          <a:xfrm>
            <a:off x="4797025" y="3564015"/>
            <a:ext cx="323386" cy="323386"/>
          </a:xfrm>
          <a:prstGeom prst="ellipse">
            <a:avLst/>
          </a:prstGeom>
          <a:solidFill>
            <a:srgbClr val="FF0000">
              <a:alpha val="43922"/>
            </a:srgbClr>
          </a:solidFill>
          <a:ln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4958718" y="3887401"/>
            <a:ext cx="0" cy="846744"/>
          </a:xfrm>
          <a:prstGeom prst="straightConnector1">
            <a:avLst/>
          </a:prstGeom>
          <a:ln w="38100">
            <a:solidFill>
              <a:srgbClr val="32C8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4958718" y="3023955"/>
            <a:ext cx="0" cy="54006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882072"/>
              </p:ext>
            </p:extLst>
          </p:nvPr>
        </p:nvGraphicFramePr>
        <p:xfrm>
          <a:off x="5127691" y="3903186"/>
          <a:ext cx="3587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354" name="Rovnice" r:id="rId13" imgW="139680" imgH="203040" progId="Equation.3">
                  <p:embed/>
                </p:oleObj>
              </mc:Choice>
              <mc:Fallback>
                <p:oleObj name="Rovnice" r:id="rId13" imgW="139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91" y="3903186"/>
                        <a:ext cx="358775" cy="561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655793"/>
              </p:ext>
            </p:extLst>
          </p:nvPr>
        </p:nvGraphicFramePr>
        <p:xfrm>
          <a:off x="5151438" y="3059113"/>
          <a:ext cx="325437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355" name="Rovnice" r:id="rId15" imgW="126720" imgH="177480" progId="Equation.3">
                  <p:embed/>
                </p:oleObj>
              </mc:Choice>
              <mc:Fallback>
                <p:oleObj name="Rovnice" r:id="rId15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438" y="3059113"/>
                        <a:ext cx="325437" cy="492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bdélník 16"/>
          <p:cNvSpPr/>
          <p:nvPr/>
        </p:nvSpPr>
        <p:spPr>
          <a:xfrm>
            <a:off x="4391980" y="4824155"/>
            <a:ext cx="1530170" cy="270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4572000" y="3725708"/>
            <a:ext cx="0" cy="1098447"/>
          </a:xfrm>
          <a:prstGeom prst="straightConnector1">
            <a:avLst/>
          </a:prstGeom>
          <a:ln w="28575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339259"/>
              </p:ext>
            </p:extLst>
          </p:nvPr>
        </p:nvGraphicFramePr>
        <p:xfrm>
          <a:off x="4049713" y="3922713"/>
          <a:ext cx="325437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356" name="Rovnice" r:id="rId17" imgW="126720" imgH="177480" progId="Equation.3">
                  <p:embed/>
                </p:oleObj>
              </mc:Choice>
              <mc:Fallback>
                <p:oleObj name="Rovnice" r:id="rId17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9713" y="3922713"/>
                        <a:ext cx="325437" cy="492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061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8510" y="447715"/>
            <a:ext cx="9144000" cy="581660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cs-CZ" sz="2800" b="1" dirty="0"/>
              <a:t>pohyb složený z </a:t>
            </a:r>
          </a:p>
          <a:p>
            <a:pPr lvl="0">
              <a:spcBef>
                <a:spcPts val="0"/>
              </a:spcBef>
            </a:pPr>
            <a:r>
              <a:rPr lang="cs-CZ" sz="2800" dirty="0"/>
              <a:t>volného pádu a </a:t>
            </a:r>
          </a:p>
          <a:p>
            <a:pPr lvl="0">
              <a:spcBef>
                <a:spcPts val="0"/>
              </a:spcBef>
            </a:pPr>
            <a:r>
              <a:rPr lang="cs-CZ" sz="2800" dirty="0"/>
              <a:t>rovnoměrně přímočarého pohybu směrem </a:t>
            </a:r>
            <a:r>
              <a:rPr lang="cs-CZ" sz="2800" dirty="0" smtClean="0"/>
              <a:t>vodorovným</a:t>
            </a:r>
          </a:p>
          <a:p>
            <a:pPr lvl="0">
              <a:spcBef>
                <a:spcPts val="0"/>
              </a:spcBef>
            </a:pPr>
            <a:endParaRPr lang="cs-CZ" sz="2800" dirty="0"/>
          </a:p>
          <a:p>
            <a:pPr lvl="0">
              <a:spcBef>
                <a:spcPts val="0"/>
              </a:spcBef>
            </a:pPr>
            <a:endParaRPr lang="cs-CZ" sz="2800" dirty="0"/>
          </a:p>
          <a:p>
            <a:pPr lvl="0">
              <a:spcBef>
                <a:spcPts val="0"/>
              </a:spcBef>
            </a:pPr>
            <a:r>
              <a:rPr lang="cs-CZ" sz="2800" b="1" dirty="0"/>
              <a:t>trajektorie</a:t>
            </a:r>
            <a:r>
              <a:rPr lang="cs-CZ" sz="2800" dirty="0"/>
              <a:t>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část </a:t>
            </a:r>
            <a:r>
              <a:rPr lang="cs-CZ" sz="2800" dirty="0"/>
              <a:t>paraboly </a:t>
            </a:r>
            <a:br>
              <a:rPr lang="cs-CZ" sz="2800" dirty="0"/>
            </a:br>
            <a:r>
              <a:rPr lang="cs-CZ" sz="2800" dirty="0"/>
              <a:t>s vrcholem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v</a:t>
            </a:r>
            <a:r>
              <a:rPr lang="cs-CZ" sz="2800" dirty="0"/>
              <a:t> místě vrhu</a:t>
            </a: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 </a:t>
            </a:r>
          </a:p>
          <a:p>
            <a:pPr marL="514350" indent="-51435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grpSp>
        <p:nvGrpSpPr>
          <p:cNvPr id="21" name="Skupina 20"/>
          <p:cNvGrpSpPr/>
          <p:nvPr/>
        </p:nvGrpSpPr>
        <p:grpSpPr>
          <a:xfrm>
            <a:off x="3986816" y="1875636"/>
            <a:ext cx="4999594" cy="4572000"/>
            <a:chOff x="3804424" y="178436"/>
            <a:chExt cx="4999594" cy="4572000"/>
          </a:xfrm>
        </p:grpSpPr>
        <p:grpSp>
          <p:nvGrpSpPr>
            <p:cNvPr id="22" name="Skupina 21"/>
            <p:cNvGrpSpPr/>
            <p:nvPr/>
          </p:nvGrpSpPr>
          <p:grpSpPr>
            <a:xfrm>
              <a:off x="3836018" y="178436"/>
              <a:ext cx="4968000" cy="4572000"/>
              <a:chOff x="3836018" y="178436"/>
              <a:chExt cx="4968000" cy="4572000"/>
            </a:xfrm>
          </p:grpSpPr>
          <p:cxnSp>
            <p:nvCxnSpPr>
              <p:cNvPr id="33" name="Přímá spojovací šipka 10"/>
              <p:cNvCxnSpPr/>
              <p:nvPr/>
            </p:nvCxnSpPr>
            <p:spPr>
              <a:xfrm flipH="1" flipV="1">
                <a:off x="3836019" y="178436"/>
                <a:ext cx="0" cy="4572000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ovací čára 13"/>
              <p:cNvCxnSpPr/>
              <p:nvPr/>
            </p:nvCxnSpPr>
            <p:spPr>
              <a:xfrm>
                <a:off x="3836018" y="4750420"/>
                <a:ext cx="4968000" cy="0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Skupina 22"/>
            <p:cNvGrpSpPr/>
            <p:nvPr/>
          </p:nvGrpSpPr>
          <p:grpSpPr>
            <a:xfrm>
              <a:off x="3804424" y="669154"/>
              <a:ext cx="72000" cy="3222624"/>
              <a:chOff x="3748669" y="814117"/>
              <a:chExt cx="133815" cy="3222624"/>
            </a:xfrm>
          </p:grpSpPr>
          <p:cxnSp>
            <p:nvCxnSpPr>
              <p:cNvPr id="24" name="Přímá spojovací čára 16"/>
              <p:cNvCxnSpPr/>
              <p:nvPr/>
            </p:nvCxnSpPr>
            <p:spPr>
              <a:xfrm>
                <a:off x="3748669" y="4036741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ovací čára 17"/>
              <p:cNvCxnSpPr/>
              <p:nvPr/>
            </p:nvCxnSpPr>
            <p:spPr>
              <a:xfrm>
                <a:off x="3748669" y="1619773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ovací čára 18"/>
              <p:cNvCxnSpPr/>
              <p:nvPr/>
            </p:nvCxnSpPr>
            <p:spPr>
              <a:xfrm>
                <a:off x="3748669" y="3231085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ovací čára 19"/>
              <p:cNvCxnSpPr/>
              <p:nvPr/>
            </p:nvCxnSpPr>
            <p:spPr>
              <a:xfrm>
                <a:off x="3748669" y="814117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římá spojovací čára 20"/>
              <p:cNvCxnSpPr/>
              <p:nvPr/>
            </p:nvCxnSpPr>
            <p:spPr>
              <a:xfrm>
                <a:off x="3748669" y="2425429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7" name="Přímá spojovací čára 24"/>
          <p:cNvCxnSpPr/>
          <p:nvPr/>
        </p:nvCxnSpPr>
        <p:spPr>
          <a:xfrm>
            <a:off x="4943961" y="6412326"/>
            <a:ext cx="0" cy="89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25"/>
          <p:cNvCxnSpPr/>
          <p:nvPr/>
        </p:nvCxnSpPr>
        <p:spPr>
          <a:xfrm>
            <a:off x="7170447" y="6412326"/>
            <a:ext cx="0" cy="89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26"/>
          <p:cNvCxnSpPr/>
          <p:nvPr/>
        </p:nvCxnSpPr>
        <p:spPr>
          <a:xfrm>
            <a:off x="6057204" y="6412326"/>
            <a:ext cx="0" cy="89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4051864" y="1697217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 [m]</a:t>
            </a:r>
            <a:endParaRPr lang="cs-CZ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8564390" y="6510826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x [m]</a:t>
            </a:r>
            <a:endParaRPr lang="cs-CZ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3657853" y="544031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3713609" y="642161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4836165" y="642161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5958721" y="642161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7081277" y="642161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3635550" y="462627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3624399" y="3823383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3635550" y="303164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3624399" y="220645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5" name="Přímá spojovací čára 43"/>
          <p:cNvCxnSpPr/>
          <p:nvPr/>
        </p:nvCxnSpPr>
        <p:spPr>
          <a:xfrm flipH="1" flipV="1">
            <a:off x="4943962" y="3134258"/>
            <a:ext cx="0" cy="3348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44"/>
          <p:cNvCxnSpPr/>
          <p:nvPr/>
        </p:nvCxnSpPr>
        <p:spPr>
          <a:xfrm flipH="1" flipV="1">
            <a:off x="6055367" y="4336311"/>
            <a:ext cx="0" cy="2160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45"/>
          <p:cNvCxnSpPr/>
          <p:nvPr/>
        </p:nvCxnSpPr>
        <p:spPr>
          <a:xfrm rot="16200000" flipH="1" flipV="1">
            <a:off x="5014587" y="3340133"/>
            <a:ext cx="0" cy="2052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čára 46"/>
          <p:cNvCxnSpPr/>
          <p:nvPr/>
        </p:nvCxnSpPr>
        <p:spPr>
          <a:xfrm rot="16200000" flipH="1" flipV="1">
            <a:off x="4512928" y="2719235"/>
            <a:ext cx="0" cy="900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Volný tvar 58"/>
          <p:cNvSpPr/>
          <p:nvPr/>
        </p:nvSpPr>
        <p:spPr>
          <a:xfrm>
            <a:off x="4027900" y="2727162"/>
            <a:ext cx="3142034" cy="3725694"/>
          </a:xfrm>
          <a:custGeom>
            <a:avLst/>
            <a:gdLst>
              <a:gd name="connsiteX0" fmla="*/ 0 w 3142034"/>
              <a:gd name="connsiteY0" fmla="*/ 0 h 3725694"/>
              <a:gd name="connsiteX1" fmla="*/ 914400 w 3142034"/>
              <a:gd name="connsiteY1" fmla="*/ 457200 h 3725694"/>
              <a:gd name="connsiteX2" fmla="*/ 2033080 w 3142034"/>
              <a:gd name="connsiteY2" fmla="*/ 1653702 h 3725694"/>
              <a:gd name="connsiteX3" fmla="*/ 3142034 w 3142034"/>
              <a:gd name="connsiteY3" fmla="*/ 3725694 h 3725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725694">
                <a:moveTo>
                  <a:pt x="0" y="0"/>
                </a:moveTo>
                <a:cubicBezTo>
                  <a:pt x="287776" y="90791"/>
                  <a:pt x="575553" y="181583"/>
                  <a:pt x="914400" y="457200"/>
                </a:cubicBezTo>
                <a:cubicBezTo>
                  <a:pt x="1253247" y="732817"/>
                  <a:pt x="1661808" y="1108953"/>
                  <a:pt x="2033080" y="1653702"/>
                </a:cubicBezTo>
                <a:cubicBezTo>
                  <a:pt x="2404352" y="2198451"/>
                  <a:pt x="2773193" y="2962072"/>
                  <a:pt x="3142034" y="3725694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Elipsa 11"/>
          <p:cNvSpPr/>
          <p:nvPr/>
        </p:nvSpPr>
        <p:spPr>
          <a:xfrm>
            <a:off x="3862305" y="2567012"/>
            <a:ext cx="323386" cy="323386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Elipsa 51"/>
          <p:cNvSpPr/>
          <p:nvPr/>
        </p:nvSpPr>
        <p:spPr>
          <a:xfrm>
            <a:off x="4783252" y="3020969"/>
            <a:ext cx="323386" cy="323386"/>
          </a:xfrm>
          <a:prstGeom prst="ellipse">
            <a:avLst/>
          </a:prstGeom>
          <a:solidFill>
            <a:srgbClr val="F7D611">
              <a:alpha val="44000"/>
            </a:srgb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Elipsa 52"/>
          <p:cNvSpPr/>
          <p:nvPr/>
        </p:nvSpPr>
        <p:spPr>
          <a:xfrm>
            <a:off x="5898691" y="4243411"/>
            <a:ext cx="323386" cy="323386"/>
          </a:xfrm>
          <a:prstGeom prst="ellipse">
            <a:avLst/>
          </a:prstGeom>
          <a:solidFill>
            <a:srgbClr val="F7D611">
              <a:alpha val="44000"/>
            </a:srgb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TextovéPole 62"/>
          <p:cNvSpPr txBox="1"/>
          <p:nvPr/>
        </p:nvSpPr>
        <p:spPr>
          <a:xfrm>
            <a:off x="5156306" y="2814712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 = 1 s</a:t>
            </a:r>
            <a:endParaRPr lang="cs-CZ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6262017" y="4027427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 = 2 s</a:t>
            </a:r>
            <a:endParaRPr lang="cs-CZ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5" name="Elipsa 55"/>
          <p:cNvSpPr/>
          <p:nvPr/>
        </p:nvSpPr>
        <p:spPr>
          <a:xfrm>
            <a:off x="6994673" y="6302433"/>
            <a:ext cx="323386" cy="323386"/>
          </a:xfrm>
          <a:prstGeom prst="ellipse">
            <a:avLst/>
          </a:prstGeom>
          <a:solidFill>
            <a:srgbClr val="F7D611">
              <a:alpha val="44000"/>
            </a:srgb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TextovéPole 65"/>
          <p:cNvSpPr txBox="1"/>
          <p:nvPr/>
        </p:nvSpPr>
        <p:spPr>
          <a:xfrm>
            <a:off x="4475531" y="6420034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rgbClr val="0070C0"/>
                </a:solidFill>
              </a:rPr>
              <a:t>x</a:t>
            </a:r>
            <a:r>
              <a:rPr lang="cs-CZ" sz="1600" baseline="-25000" dirty="0" smtClean="0">
                <a:solidFill>
                  <a:srgbClr val="0070C0"/>
                </a:solidFill>
              </a:rPr>
              <a:t>1</a:t>
            </a:r>
            <a:r>
              <a:rPr lang="cs-CZ" sz="1600" dirty="0" smtClean="0">
                <a:solidFill>
                  <a:srgbClr val="0070C0"/>
                </a:solidFill>
              </a:rPr>
              <a:t> =</a:t>
            </a:r>
            <a:endParaRPr lang="cs-CZ" sz="1600" dirty="0">
              <a:solidFill>
                <a:srgbClr val="0070C0"/>
              </a:solidFill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5552061" y="6416792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rgbClr val="0070C0"/>
                </a:solidFill>
              </a:rPr>
              <a:t>x</a:t>
            </a:r>
            <a:r>
              <a:rPr lang="cs-CZ" sz="1600" baseline="-25000" dirty="0" smtClean="0">
                <a:solidFill>
                  <a:srgbClr val="0070C0"/>
                </a:solidFill>
              </a:rPr>
              <a:t>2</a:t>
            </a:r>
            <a:r>
              <a:rPr lang="cs-CZ" sz="1600" dirty="0" smtClean="0">
                <a:solidFill>
                  <a:srgbClr val="0070C0"/>
                </a:solidFill>
              </a:rPr>
              <a:t> =</a:t>
            </a:r>
            <a:endParaRPr lang="cs-CZ" sz="1600" dirty="0">
              <a:solidFill>
                <a:srgbClr val="0070C0"/>
              </a:solidFill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3214177" y="4195644"/>
            <a:ext cx="825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rgbClr val="0070C0"/>
                </a:solidFill>
              </a:rPr>
              <a:t>y</a:t>
            </a:r>
            <a:r>
              <a:rPr lang="cs-CZ" sz="1600" baseline="-25000" dirty="0" smtClean="0">
                <a:solidFill>
                  <a:srgbClr val="0070C0"/>
                </a:solidFill>
              </a:rPr>
              <a:t>2</a:t>
            </a:r>
            <a:r>
              <a:rPr lang="cs-CZ" sz="1600" dirty="0" smtClean="0">
                <a:solidFill>
                  <a:srgbClr val="0070C0"/>
                </a:solidFill>
              </a:rPr>
              <a:t> = </a:t>
            </a:r>
            <a:r>
              <a:rPr lang="cs-CZ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25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3246604" y="3021839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rgbClr val="0070C0"/>
                </a:solidFill>
              </a:rPr>
              <a:t>y</a:t>
            </a:r>
            <a:r>
              <a:rPr lang="cs-CZ" sz="1600" baseline="-25000" dirty="0" smtClean="0">
                <a:solidFill>
                  <a:srgbClr val="0070C0"/>
                </a:solidFill>
              </a:rPr>
              <a:t>1</a:t>
            </a:r>
            <a:r>
              <a:rPr lang="cs-CZ" sz="1600" dirty="0" smtClean="0">
                <a:solidFill>
                  <a:srgbClr val="0070C0"/>
                </a:solidFill>
              </a:rPr>
              <a:t> =</a:t>
            </a:r>
            <a:endParaRPr lang="cs-CZ" sz="1600" dirty="0">
              <a:solidFill>
                <a:srgbClr val="0070C0"/>
              </a:solidFill>
            </a:endParaRPr>
          </a:p>
        </p:txBody>
      </p:sp>
      <p:graphicFrame>
        <p:nvGraphicFramePr>
          <p:cNvPr id="70" name="Objek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020258"/>
              </p:ext>
            </p:extLst>
          </p:nvPr>
        </p:nvGraphicFramePr>
        <p:xfrm>
          <a:off x="4797601" y="4170774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028" name="Rovnice" r:id="rId4" imgW="114120" imgH="215640" progId="Equation.3">
                  <p:embed/>
                </p:oleObj>
              </mc:Choice>
              <mc:Fallback>
                <p:oleObj name="Rovnice" r:id="rId4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601" y="4170774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Elipsa 61"/>
          <p:cNvSpPr/>
          <p:nvPr/>
        </p:nvSpPr>
        <p:spPr>
          <a:xfrm>
            <a:off x="3853086" y="2584790"/>
            <a:ext cx="323386" cy="323386"/>
          </a:xfrm>
          <a:prstGeom prst="ellipse">
            <a:avLst/>
          </a:prstGeom>
          <a:solidFill>
            <a:srgbClr val="F7D611">
              <a:alpha val="44000"/>
            </a:srgb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 VRH VODOROVNÝ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2.59259E-6 C 0.03177 0.01343 0.06441 0.02709 0.10139 0.06667 C 0.13837 0.10625 0.18125 0.15903 0.2217 0.2382 C 0.26215 0.31736 0.30295 0.4294 0.34393 0.54167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00" y="27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0" grpId="1" animBg="1"/>
      <p:bldP spid="61" grpId="0" animBg="1"/>
      <p:bldP spid="62" grpId="0" animBg="1"/>
      <p:bldP spid="63" grpId="0"/>
      <p:bldP spid="64" grpId="0"/>
      <p:bldP spid="65" grpId="0" animBg="1"/>
      <p:bldP spid="66" grpId="0"/>
      <p:bldP spid="67" grpId="0"/>
      <p:bldP spid="68" grpId="0"/>
      <p:bldP spid="6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82" y="776174"/>
            <a:ext cx="9144000" cy="5816600"/>
          </a:xfrm>
        </p:spPr>
        <p:txBody>
          <a:bodyPr/>
          <a:lstStyle/>
          <a:p>
            <a:pPr marL="0" indent="0"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 </a:t>
            </a:r>
          </a:p>
          <a:p>
            <a:pPr>
              <a:buNone/>
            </a:pPr>
            <a:r>
              <a:rPr lang="cs-CZ" sz="3000" dirty="0" smtClean="0"/>
              <a:t> </a:t>
            </a:r>
          </a:p>
          <a:p>
            <a:pPr marL="514350" indent="-51435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78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 VRH VODOROVNÝ</a:t>
            </a:r>
          </a:p>
        </p:txBody>
      </p:sp>
      <p:grpSp>
        <p:nvGrpSpPr>
          <p:cNvPr id="45" name="Skupina 22"/>
          <p:cNvGrpSpPr/>
          <p:nvPr/>
        </p:nvGrpSpPr>
        <p:grpSpPr>
          <a:xfrm>
            <a:off x="3896806" y="1785626"/>
            <a:ext cx="4999594" cy="4572000"/>
            <a:chOff x="3804424" y="178436"/>
            <a:chExt cx="4999594" cy="4572000"/>
          </a:xfrm>
        </p:grpSpPr>
        <p:grpSp>
          <p:nvGrpSpPr>
            <p:cNvPr id="71" name="Skupina 14"/>
            <p:cNvGrpSpPr/>
            <p:nvPr/>
          </p:nvGrpSpPr>
          <p:grpSpPr>
            <a:xfrm>
              <a:off x="3836018" y="178436"/>
              <a:ext cx="4968000" cy="4572000"/>
              <a:chOff x="3836018" y="178436"/>
              <a:chExt cx="4968000" cy="4572000"/>
            </a:xfrm>
          </p:grpSpPr>
          <p:cxnSp>
            <p:nvCxnSpPr>
              <p:cNvPr id="80" name="Přímá spojovací šipka 10"/>
              <p:cNvCxnSpPr/>
              <p:nvPr/>
            </p:nvCxnSpPr>
            <p:spPr>
              <a:xfrm flipH="1" flipV="1">
                <a:off x="3836019" y="178436"/>
                <a:ext cx="0" cy="4572000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římá spojovací čára 13"/>
              <p:cNvCxnSpPr/>
              <p:nvPr/>
            </p:nvCxnSpPr>
            <p:spPr>
              <a:xfrm>
                <a:off x="3836018" y="4750420"/>
                <a:ext cx="4968000" cy="0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Skupina 21"/>
            <p:cNvGrpSpPr/>
            <p:nvPr/>
          </p:nvGrpSpPr>
          <p:grpSpPr>
            <a:xfrm>
              <a:off x="3804424" y="669154"/>
              <a:ext cx="72000" cy="3222624"/>
              <a:chOff x="3748669" y="814117"/>
              <a:chExt cx="133815" cy="3222624"/>
            </a:xfrm>
          </p:grpSpPr>
          <p:cxnSp>
            <p:nvCxnSpPr>
              <p:cNvPr id="73" name="Přímá spojovací čára 16"/>
              <p:cNvCxnSpPr/>
              <p:nvPr/>
            </p:nvCxnSpPr>
            <p:spPr>
              <a:xfrm>
                <a:off x="3748669" y="4036741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ovací čára 17"/>
              <p:cNvCxnSpPr/>
              <p:nvPr/>
            </p:nvCxnSpPr>
            <p:spPr>
              <a:xfrm>
                <a:off x="3748669" y="1619773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ovací čára 18"/>
              <p:cNvCxnSpPr/>
              <p:nvPr/>
            </p:nvCxnSpPr>
            <p:spPr>
              <a:xfrm>
                <a:off x="3748669" y="3231085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Přímá spojovací čára 19"/>
              <p:cNvCxnSpPr/>
              <p:nvPr/>
            </p:nvCxnSpPr>
            <p:spPr>
              <a:xfrm>
                <a:off x="3748669" y="814117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Přímá spojovací čára 20"/>
              <p:cNvCxnSpPr/>
              <p:nvPr/>
            </p:nvCxnSpPr>
            <p:spPr>
              <a:xfrm>
                <a:off x="3748669" y="2425429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2" name="Přímá spojovací čára 24"/>
          <p:cNvCxnSpPr/>
          <p:nvPr/>
        </p:nvCxnSpPr>
        <p:spPr>
          <a:xfrm>
            <a:off x="4853951" y="6322316"/>
            <a:ext cx="0" cy="89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ovací čára 25"/>
          <p:cNvCxnSpPr/>
          <p:nvPr/>
        </p:nvCxnSpPr>
        <p:spPr>
          <a:xfrm>
            <a:off x="7080437" y="6322316"/>
            <a:ext cx="0" cy="89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čára 26"/>
          <p:cNvCxnSpPr/>
          <p:nvPr/>
        </p:nvCxnSpPr>
        <p:spPr>
          <a:xfrm>
            <a:off x="5967194" y="6322316"/>
            <a:ext cx="0" cy="89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ovéPole 84"/>
          <p:cNvSpPr txBox="1"/>
          <p:nvPr/>
        </p:nvSpPr>
        <p:spPr>
          <a:xfrm>
            <a:off x="3961854" y="1607207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 [m]</a:t>
            </a:r>
            <a:endParaRPr lang="cs-CZ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6" name="TextovéPole 85"/>
          <p:cNvSpPr txBox="1"/>
          <p:nvPr/>
        </p:nvSpPr>
        <p:spPr>
          <a:xfrm>
            <a:off x="8474380" y="6420816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x [m]</a:t>
            </a:r>
            <a:endParaRPr lang="cs-CZ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7" name="TextovéPole 86"/>
          <p:cNvSpPr txBox="1"/>
          <p:nvPr/>
        </p:nvSpPr>
        <p:spPr>
          <a:xfrm>
            <a:off x="3567843" y="535030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8" name="TextovéPole 87"/>
          <p:cNvSpPr txBox="1"/>
          <p:nvPr/>
        </p:nvSpPr>
        <p:spPr>
          <a:xfrm>
            <a:off x="3623599" y="633160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9" name="TextovéPole 88"/>
          <p:cNvSpPr txBox="1"/>
          <p:nvPr/>
        </p:nvSpPr>
        <p:spPr>
          <a:xfrm>
            <a:off x="4746155" y="633160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0" name="TextovéPole 89"/>
          <p:cNvSpPr txBox="1"/>
          <p:nvPr/>
        </p:nvSpPr>
        <p:spPr>
          <a:xfrm>
            <a:off x="5868711" y="633160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1" name="TextovéPole 90"/>
          <p:cNvSpPr txBox="1"/>
          <p:nvPr/>
        </p:nvSpPr>
        <p:spPr>
          <a:xfrm>
            <a:off x="6991267" y="633160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2" name="TextovéPole 91"/>
          <p:cNvSpPr txBox="1"/>
          <p:nvPr/>
        </p:nvSpPr>
        <p:spPr>
          <a:xfrm>
            <a:off x="3545540" y="453626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3" name="TextovéPole 92"/>
          <p:cNvSpPr txBox="1"/>
          <p:nvPr/>
        </p:nvSpPr>
        <p:spPr>
          <a:xfrm>
            <a:off x="3534389" y="3733373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4" name="TextovéPole 93"/>
          <p:cNvSpPr txBox="1"/>
          <p:nvPr/>
        </p:nvSpPr>
        <p:spPr>
          <a:xfrm>
            <a:off x="3545540" y="294163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5" name="TextovéPole 94"/>
          <p:cNvSpPr txBox="1"/>
          <p:nvPr/>
        </p:nvSpPr>
        <p:spPr>
          <a:xfrm>
            <a:off x="3534389" y="211644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50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96" name="Přímá spojovací čára 43"/>
          <p:cNvCxnSpPr/>
          <p:nvPr/>
        </p:nvCxnSpPr>
        <p:spPr>
          <a:xfrm flipH="1" flipV="1">
            <a:off x="4853952" y="3044248"/>
            <a:ext cx="0" cy="3348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ovací čára 44"/>
          <p:cNvCxnSpPr/>
          <p:nvPr/>
        </p:nvCxnSpPr>
        <p:spPr>
          <a:xfrm flipH="1" flipV="1">
            <a:off x="5965357" y="4246301"/>
            <a:ext cx="0" cy="2160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čára 45"/>
          <p:cNvCxnSpPr/>
          <p:nvPr/>
        </p:nvCxnSpPr>
        <p:spPr>
          <a:xfrm rot="16200000" flipH="1" flipV="1">
            <a:off x="4924577" y="3250123"/>
            <a:ext cx="0" cy="2052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ovací čára 46"/>
          <p:cNvCxnSpPr/>
          <p:nvPr/>
        </p:nvCxnSpPr>
        <p:spPr>
          <a:xfrm rot="16200000" flipH="1" flipV="1">
            <a:off x="4422918" y="2629225"/>
            <a:ext cx="0" cy="900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Volný tvar 99"/>
          <p:cNvSpPr/>
          <p:nvPr/>
        </p:nvSpPr>
        <p:spPr>
          <a:xfrm>
            <a:off x="3937890" y="2637152"/>
            <a:ext cx="3142034" cy="3725694"/>
          </a:xfrm>
          <a:custGeom>
            <a:avLst/>
            <a:gdLst>
              <a:gd name="connsiteX0" fmla="*/ 0 w 3142034"/>
              <a:gd name="connsiteY0" fmla="*/ 0 h 3725694"/>
              <a:gd name="connsiteX1" fmla="*/ 914400 w 3142034"/>
              <a:gd name="connsiteY1" fmla="*/ 457200 h 3725694"/>
              <a:gd name="connsiteX2" fmla="*/ 2033080 w 3142034"/>
              <a:gd name="connsiteY2" fmla="*/ 1653702 h 3725694"/>
              <a:gd name="connsiteX3" fmla="*/ 3142034 w 3142034"/>
              <a:gd name="connsiteY3" fmla="*/ 3725694 h 3725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725694">
                <a:moveTo>
                  <a:pt x="0" y="0"/>
                </a:moveTo>
                <a:cubicBezTo>
                  <a:pt x="287776" y="90791"/>
                  <a:pt x="575553" y="181583"/>
                  <a:pt x="914400" y="457200"/>
                </a:cubicBezTo>
                <a:cubicBezTo>
                  <a:pt x="1253247" y="732817"/>
                  <a:pt x="1661808" y="1108953"/>
                  <a:pt x="2033080" y="1653702"/>
                </a:cubicBezTo>
                <a:cubicBezTo>
                  <a:pt x="2404352" y="2198451"/>
                  <a:pt x="2773193" y="2962072"/>
                  <a:pt x="3142034" y="3725694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Elipsa 51"/>
          <p:cNvSpPr/>
          <p:nvPr/>
        </p:nvSpPr>
        <p:spPr>
          <a:xfrm>
            <a:off x="4693242" y="2930959"/>
            <a:ext cx="323386" cy="323386"/>
          </a:xfrm>
          <a:prstGeom prst="ellipse">
            <a:avLst/>
          </a:prstGeom>
          <a:solidFill>
            <a:srgbClr val="F7D611">
              <a:alpha val="44000"/>
            </a:srgb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Elipsa 52"/>
          <p:cNvSpPr/>
          <p:nvPr/>
        </p:nvSpPr>
        <p:spPr>
          <a:xfrm>
            <a:off x="5808681" y="4153401"/>
            <a:ext cx="323386" cy="323386"/>
          </a:xfrm>
          <a:prstGeom prst="ellipse">
            <a:avLst/>
          </a:prstGeom>
          <a:solidFill>
            <a:srgbClr val="F7D611">
              <a:alpha val="44000"/>
            </a:srgb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Elipsa 55"/>
          <p:cNvSpPr/>
          <p:nvPr/>
        </p:nvSpPr>
        <p:spPr>
          <a:xfrm>
            <a:off x="6904663" y="6212423"/>
            <a:ext cx="323386" cy="323386"/>
          </a:xfrm>
          <a:prstGeom prst="ellipse">
            <a:avLst/>
          </a:prstGeom>
          <a:solidFill>
            <a:srgbClr val="F7D611">
              <a:alpha val="44000"/>
            </a:srgb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04" name="Skupina 103"/>
          <p:cNvGrpSpPr/>
          <p:nvPr/>
        </p:nvGrpSpPr>
        <p:grpSpPr>
          <a:xfrm>
            <a:off x="4438098" y="3081075"/>
            <a:ext cx="449162" cy="588172"/>
            <a:chOff x="4245357" y="2321361"/>
            <a:chExt cx="449162" cy="588172"/>
          </a:xfrm>
        </p:grpSpPr>
        <p:cxnSp>
          <p:nvCxnSpPr>
            <p:cNvPr id="105" name="Přímá spojovací šipka 58"/>
            <p:cNvCxnSpPr/>
            <p:nvPr/>
          </p:nvCxnSpPr>
          <p:spPr>
            <a:xfrm>
              <a:off x="4663525" y="2321361"/>
              <a:ext cx="0" cy="5400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ovéPole 105"/>
            <p:cNvSpPr txBox="1"/>
            <p:nvPr/>
          </p:nvSpPr>
          <p:spPr>
            <a:xfrm>
              <a:off x="4245357" y="2570979"/>
              <a:ext cx="4491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v</a:t>
              </a:r>
              <a:r>
                <a:rPr lang="cs-CZ" sz="1600" b="1" i="1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1y</a:t>
              </a:r>
              <a:endParaRPr lang="cs-CZ" sz="1600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07" name="Skupina 106"/>
          <p:cNvGrpSpPr/>
          <p:nvPr/>
        </p:nvGrpSpPr>
        <p:grpSpPr>
          <a:xfrm>
            <a:off x="5533651" y="4282594"/>
            <a:ext cx="449162" cy="1022795"/>
            <a:chOff x="5340910" y="3522880"/>
            <a:chExt cx="449162" cy="1022795"/>
          </a:xfrm>
        </p:grpSpPr>
        <p:cxnSp>
          <p:nvCxnSpPr>
            <p:cNvPr id="108" name="Přímá spojovací šipka 60"/>
            <p:cNvCxnSpPr/>
            <p:nvPr/>
          </p:nvCxnSpPr>
          <p:spPr>
            <a:xfrm>
              <a:off x="5775721" y="3522880"/>
              <a:ext cx="0" cy="9720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ovéPole 108"/>
            <p:cNvSpPr txBox="1"/>
            <p:nvPr/>
          </p:nvSpPr>
          <p:spPr>
            <a:xfrm>
              <a:off x="5340910" y="4207121"/>
              <a:ext cx="4491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v</a:t>
              </a:r>
              <a:r>
                <a:rPr lang="cs-CZ" sz="1600" b="1" i="1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2y</a:t>
              </a:r>
              <a:endParaRPr lang="cs-CZ" sz="1600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10" name="Skupina 109"/>
          <p:cNvGrpSpPr/>
          <p:nvPr/>
        </p:nvGrpSpPr>
        <p:grpSpPr>
          <a:xfrm>
            <a:off x="4868036" y="2732594"/>
            <a:ext cx="685753" cy="349682"/>
            <a:chOff x="4675295" y="1972880"/>
            <a:chExt cx="685753" cy="349682"/>
          </a:xfrm>
        </p:grpSpPr>
        <p:cxnSp>
          <p:nvCxnSpPr>
            <p:cNvPr id="111" name="Přímá spojovací šipka 59"/>
            <p:cNvCxnSpPr/>
            <p:nvPr/>
          </p:nvCxnSpPr>
          <p:spPr>
            <a:xfrm rot="16200000">
              <a:off x="4999295" y="1998562"/>
              <a:ext cx="0" cy="6480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extovéPole 111"/>
            <p:cNvSpPr txBox="1"/>
            <p:nvPr/>
          </p:nvSpPr>
          <p:spPr>
            <a:xfrm>
              <a:off x="4987228" y="1972880"/>
              <a:ext cx="3738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i="1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v</a:t>
              </a:r>
              <a:r>
                <a:rPr lang="cs-CZ" sz="1600" b="1" i="1" baseline="-25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x</a:t>
              </a:r>
              <a:endParaRPr lang="cs-CZ" sz="1600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cxnSp>
        <p:nvCxnSpPr>
          <p:cNvPr id="113" name="Přímá spojovací čára 68"/>
          <p:cNvCxnSpPr/>
          <p:nvPr/>
        </p:nvCxnSpPr>
        <p:spPr>
          <a:xfrm>
            <a:off x="5500861" y="3088847"/>
            <a:ext cx="0" cy="540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ovací čára 69"/>
          <p:cNvCxnSpPr/>
          <p:nvPr/>
        </p:nvCxnSpPr>
        <p:spPr>
          <a:xfrm rot="16200000">
            <a:off x="5193005" y="3270181"/>
            <a:ext cx="0" cy="684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5" name="Skupina 114"/>
          <p:cNvGrpSpPr/>
          <p:nvPr/>
        </p:nvGrpSpPr>
        <p:grpSpPr>
          <a:xfrm>
            <a:off x="4851005" y="3088846"/>
            <a:ext cx="1024838" cy="540143"/>
            <a:chOff x="4658264" y="2329132"/>
            <a:chExt cx="1024838" cy="540143"/>
          </a:xfrm>
        </p:grpSpPr>
        <p:cxnSp>
          <p:nvCxnSpPr>
            <p:cNvPr id="116" name="Přímá spojovací šipka 73"/>
            <p:cNvCxnSpPr/>
            <p:nvPr/>
          </p:nvCxnSpPr>
          <p:spPr>
            <a:xfrm>
              <a:off x="4658264" y="2329132"/>
              <a:ext cx="655608" cy="523336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ovéPole 116"/>
            <p:cNvSpPr txBox="1"/>
            <p:nvPr/>
          </p:nvSpPr>
          <p:spPr>
            <a:xfrm>
              <a:off x="5309282" y="2530721"/>
              <a:ext cx="3738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i="1" dirty="0" smtClean="0">
                  <a:solidFill>
                    <a:srgbClr val="00B0F0"/>
                  </a:solidFill>
                </a:rPr>
                <a:t>v</a:t>
              </a:r>
              <a:r>
                <a:rPr lang="cs-CZ" sz="1600" b="1" i="1" baseline="-25000" dirty="0" smtClean="0">
                  <a:solidFill>
                    <a:srgbClr val="00B0F0"/>
                  </a:solidFill>
                </a:rPr>
                <a:t>1</a:t>
              </a:r>
              <a:endParaRPr lang="cs-CZ" sz="1600" b="1" i="1" baseline="-25000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118" name="Skupina 117"/>
          <p:cNvGrpSpPr/>
          <p:nvPr/>
        </p:nvGrpSpPr>
        <p:grpSpPr>
          <a:xfrm>
            <a:off x="5969342" y="3925914"/>
            <a:ext cx="662750" cy="355433"/>
            <a:chOff x="5776601" y="3166200"/>
            <a:chExt cx="662750" cy="355433"/>
          </a:xfrm>
        </p:grpSpPr>
        <p:sp>
          <p:nvSpPr>
            <p:cNvPr id="119" name="TextovéPole 118"/>
            <p:cNvSpPr txBox="1"/>
            <p:nvPr/>
          </p:nvSpPr>
          <p:spPr>
            <a:xfrm>
              <a:off x="6065531" y="3166200"/>
              <a:ext cx="3738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i="1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v</a:t>
              </a:r>
              <a:r>
                <a:rPr lang="cs-CZ" sz="1600" b="1" i="1" baseline="-25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x</a:t>
              </a:r>
              <a:endParaRPr lang="cs-CZ" sz="1600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cxnSp>
          <p:nvCxnSpPr>
            <p:cNvPr id="120" name="Přímá spojovací šipka 75"/>
            <p:cNvCxnSpPr/>
            <p:nvPr/>
          </p:nvCxnSpPr>
          <p:spPr>
            <a:xfrm rot="16200000">
              <a:off x="6100601" y="3197633"/>
              <a:ext cx="0" cy="6480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1" name="Přímá spojovací čára 76"/>
          <p:cNvCxnSpPr/>
          <p:nvPr/>
        </p:nvCxnSpPr>
        <p:spPr>
          <a:xfrm>
            <a:off x="6607918" y="4282168"/>
            <a:ext cx="0" cy="1044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římá spojovací čára 77"/>
          <p:cNvCxnSpPr/>
          <p:nvPr/>
        </p:nvCxnSpPr>
        <p:spPr>
          <a:xfrm rot="16200000">
            <a:off x="6311563" y="4906325"/>
            <a:ext cx="0" cy="684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Skupina 122"/>
          <p:cNvGrpSpPr/>
          <p:nvPr/>
        </p:nvGrpSpPr>
        <p:grpSpPr>
          <a:xfrm>
            <a:off x="5975315" y="4282167"/>
            <a:ext cx="1024837" cy="1051976"/>
            <a:chOff x="5782574" y="3522453"/>
            <a:chExt cx="1024837" cy="1051976"/>
          </a:xfrm>
        </p:grpSpPr>
        <p:cxnSp>
          <p:nvCxnSpPr>
            <p:cNvPr id="124" name="Přímá spojovací šipka 78"/>
            <p:cNvCxnSpPr/>
            <p:nvPr/>
          </p:nvCxnSpPr>
          <p:spPr>
            <a:xfrm>
              <a:off x="5782574" y="3522453"/>
              <a:ext cx="629728" cy="957532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ovéPole 124"/>
            <p:cNvSpPr txBox="1"/>
            <p:nvPr/>
          </p:nvSpPr>
          <p:spPr>
            <a:xfrm>
              <a:off x="6433591" y="4235875"/>
              <a:ext cx="3738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i="1" dirty="0" smtClean="0">
                  <a:solidFill>
                    <a:srgbClr val="00B0F0"/>
                  </a:solidFill>
                </a:rPr>
                <a:t>v</a:t>
              </a:r>
              <a:r>
                <a:rPr lang="cs-CZ" sz="1600" b="1" i="1" baseline="-25000" dirty="0" smtClean="0">
                  <a:solidFill>
                    <a:srgbClr val="00B0F0"/>
                  </a:solidFill>
                </a:rPr>
                <a:t>2</a:t>
              </a:r>
              <a:endParaRPr lang="cs-CZ" sz="1600" b="1" i="1" baseline="-25000" dirty="0">
                <a:solidFill>
                  <a:srgbClr val="00B0F0"/>
                </a:solidFill>
              </a:endParaRPr>
            </a:p>
          </p:txBody>
        </p:sp>
      </p:grpSp>
      <p:cxnSp>
        <p:nvCxnSpPr>
          <p:cNvPr id="132" name="Přímá spojovací čára 72"/>
          <p:cNvCxnSpPr/>
          <p:nvPr/>
        </p:nvCxnSpPr>
        <p:spPr>
          <a:xfrm>
            <a:off x="3902066" y="2638944"/>
            <a:ext cx="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Elipsa 87"/>
          <p:cNvSpPr/>
          <p:nvPr/>
        </p:nvSpPr>
        <p:spPr>
          <a:xfrm>
            <a:off x="3763076" y="2494780"/>
            <a:ext cx="323386" cy="323386"/>
          </a:xfrm>
          <a:prstGeom prst="ellipse">
            <a:avLst/>
          </a:prstGeom>
          <a:solidFill>
            <a:srgbClr val="F7D611">
              <a:alpha val="44000"/>
            </a:srgb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5" name="Zástupný symbol pro obsah 2"/>
          <p:cNvSpPr txBox="1">
            <a:spLocks/>
          </p:cNvSpPr>
          <p:nvPr/>
        </p:nvSpPr>
        <p:spPr bwMode="auto">
          <a:xfrm>
            <a:off x="-18510" y="447715"/>
            <a:ext cx="9144000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cs-CZ" sz="2800" b="1" smtClean="0"/>
              <a:t>pohyb složený z </a:t>
            </a:r>
          </a:p>
          <a:p>
            <a:pPr>
              <a:spcBef>
                <a:spcPts val="0"/>
              </a:spcBef>
            </a:pPr>
            <a:r>
              <a:rPr lang="cs-CZ" sz="2800" smtClean="0"/>
              <a:t>volného pádu a </a:t>
            </a:r>
          </a:p>
          <a:p>
            <a:pPr>
              <a:spcBef>
                <a:spcPts val="0"/>
              </a:spcBef>
            </a:pPr>
            <a:r>
              <a:rPr lang="cs-CZ" sz="2800" smtClean="0"/>
              <a:t>rovnoměrně přímočarého pohybu směrem vodorovným</a:t>
            </a:r>
          </a:p>
          <a:p>
            <a:pPr>
              <a:spcBef>
                <a:spcPts val="0"/>
              </a:spcBef>
            </a:pPr>
            <a:endParaRPr lang="cs-CZ" sz="2800" smtClean="0"/>
          </a:p>
          <a:p>
            <a:pPr>
              <a:spcBef>
                <a:spcPts val="0"/>
              </a:spcBef>
            </a:pPr>
            <a:endParaRPr lang="cs-CZ" sz="2800" smtClean="0"/>
          </a:p>
          <a:p>
            <a:pPr>
              <a:spcBef>
                <a:spcPts val="0"/>
              </a:spcBef>
            </a:pPr>
            <a:r>
              <a:rPr lang="cs-CZ" sz="2800" b="1" smtClean="0"/>
              <a:t>trajektorie</a:t>
            </a:r>
            <a:r>
              <a:rPr lang="cs-CZ" sz="2800" smtClean="0"/>
              <a:t> </a:t>
            </a:r>
            <a:br>
              <a:rPr lang="cs-CZ" sz="2800" smtClean="0"/>
            </a:br>
            <a:r>
              <a:rPr lang="cs-CZ" sz="2800" smtClean="0"/>
              <a:t>část paraboly </a:t>
            </a:r>
            <a:br>
              <a:rPr lang="cs-CZ" sz="2800" smtClean="0"/>
            </a:br>
            <a:r>
              <a:rPr lang="cs-CZ" sz="2800" smtClean="0"/>
              <a:t>s vrcholem </a:t>
            </a:r>
            <a:br>
              <a:rPr lang="cs-CZ" sz="2800" smtClean="0"/>
            </a:br>
            <a:r>
              <a:rPr lang="cs-CZ" sz="2800" smtClean="0"/>
              <a:t>v místě vrhu</a:t>
            </a:r>
          </a:p>
          <a:p>
            <a:pPr>
              <a:buFont typeface="Arial" charset="0"/>
              <a:buNone/>
            </a:pPr>
            <a:endParaRPr lang="cs-CZ" sz="3000" smtClean="0"/>
          </a:p>
          <a:p>
            <a:pPr>
              <a:buFont typeface="Arial" charset="0"/>
              <a:buNone/>
            </a:pPr>
            <a:r>
              <a:rPr lang="cs-CZ" sz="3000" smtClean="0"/>
              <a:t> </a:t>
            </a:r>
          </a:p>
          <a:p>
            <a:pPr marL="514350" indent="-514350">
              <a:buFont typeface="Arial" charset="0"/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16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Zástupný symbol pro obsah 2"/>
          <p:cNvSpPr txBox="1">
            <a:spLocks/>
          </p:cNvSpPr>
          <p:nvPr/>
        </p:nvSpPr>
        <p:spPr bwMode="auto">
          <a:xfrm>
            <a:off x="14660" y="744205"/>
            <a:ext cx="9144000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800" b="1" dirty="0"/>
              <a:t>poloha </a:t>
            </a:r>
            <a:r>
              <a:rPr lang="cs-CZ" sz="2800" b="1" dirty="0" smtClean="0"/>
              <a:t>bodu					</a:t>
            </a:r>
            <a:br>
              <a:rPr lang="cs-CZ" sz="2800" b="1" dirty="0" smtClean="0"/>
            </a:br>
            <a:r>
              <a:rPr lang="cs-CZ" sz="28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cs-CZ" sz="2800" b="1" dirty="0"/>
          </a:p>
          <a:p>
            <a:pPr marL="0" indent="0">
              <a:spcBef>
                <a:spcPts val="0"/>
              </a:spcBef>
              <a:buNone/>
            </a:pPr>
            <a:endParaRPr lang="cs-CZ" sz="2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 smtClean="0"/>
              <a:t>doba vrhu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 smtClean="0"/>
              <a:t>délka vrhu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3000" dirty="0" smtClean="0"/>
          </a:p>
          <a:p>
            <a:pPr>
              <a:buFont typeface="Arial" charset="0"/>
              <a:buNone/>
            </a:pPr>
            <a:r>
              <a:rPr lang="cs-CZ" sz="3000" dirty="0" smtClean="0"/>
              <a:t> </a:t>
            </a:r>
          </a:p>
          <a:p>
            <a:pPr marL="514350" indent="-514350">
              <a:buFont typeface="Arial" charset="0"/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78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 VRH VODOROVNÝ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880268"/>
              </p:ext>
            </p:extLst>
          </p:nvPr>
        </p:nvGraphicFramePr>
        <p:xfrm>
          <a:off x="7419569" y="1157829"/>
          <a:ext cx="881062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441" name="Rovnice" r:id="rId4" imgW="444240" imgH="228600" progId="Equation.3">
                  <p:embed/>
                </p:oleObj>
              </mc:Choice>
              <mc:Fallback>
                <p:oleObj name="Rovnice" r:id="rId4" imgW="444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9569" y="1157829"/>
                        <a:ext cx="881062" cy="4778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7" name="Skupina 22"/>
          <p:cNvGrpSpPr/>
          <p:nvPr/>
        </p:nvGrpSpPr>
        <p:grpSpPr>
          <a:xfrm>
            <a:off x="3896806" y="1144948"/>
            <a:ext cx="4999594" cy="4572000"/>
            <a:chOff x="3804424" y="178436"/>
            <a:chExt cx="4999594" cy="4572000"/>
          </a:xfrm>
        </p:grpSpPr>
        <p:grpSp>
          <p:nvGrpSpPr>
            <p:cNvPr id="68" name="Skupina 14"/>
            <p:cNvGrpSpPr/>
            <p:nvPr/>
          </p:nvGrpSpPr>
          <p:grpSpPr>
            <a:xfrm>
              <a:off x="3836018" y="178436"/>
              <a:ext cx="4968000" cy="4572000"/>
              <a:chOff x="3836018" y="178436"/>
              <a:chExt cx="4968000" cy="4572000"/>
            </a:xfrm>
          </p:grpSpPr>
          <p:cxnSp>
            <p:nvCxnSpPr>
              <p:cNvPr id="134" name="Přímá spojovací šipka 10"/>
              <p:cNvCxnSpPr/>
              <p:nvPr/>
            </p:nvCxnSpPr>
            <p:spPr>
              <a:xfrm flipH="1" flipV="1">
                <a:off x="3836019" y="178436"/>
                <a:ext cx="0" cy="4572000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Přímá spojovací čára 13"/>
              <p:cNvCxnSpPr/>
              <p:nvPr/>
            </p:nvCxnSpPr>
            <p:spPr>
              <a:xfrm>
                <a:off x="3836018" y="4750420"/>
                <a:ext cx="4968000" cy="0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Skupina 21"/>
            <p:cNvGrpSpPr/>
            <p:nvPr/>
          </p:nvGrpSpPr>
          <p:grpSpPr>
            <a:xfrm>
              <a:off x="3804424" y="669154"/>
              <a:ext cx="72000" cy="3222624"/>
              <a:chOff x="3748669" y="814117"/>
              <a:chExt cx="133815" cy="3222624"/>
            </a:xfrm>
          </p:grpSpPr>
          <p:cxnSp>
            <p:nvCxnSpPr>
              <p:cNvPr id="70" name="Přímá spojovací čára 16"/>
              <p:cNvCxnSpPr/>
              <p:nvPr/>
            </p:nvCxnSpPr>
            <p:spPr>
              <a:xfrm>
                <a:off x="3748669" y="4036741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Přímá spojovací čára 17"/>
              <p:cNvCxnSpPr/>
              <p:nvPr/>
            </p:nvCxnSpPr>
            <p:spPr>
              <a:xfrm>
                <a:off x="3748669" y="1619773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Přímá spojovací čára 18"/>
              <p:cNvCxnSpPr/>
              <p:nvPr/>
            </p:nvCxnSpPr>
            <p:spPr>
              <a:xfrm>
                <a:off x="3748669" y="3231085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Přímá spojovací čára 19"/>
              <p:cNvCxnSpPr/>
              <p:nvPr/>
            </p:nvCxnSpPr>
            <p:spPr>
              <a:xfrm>
                <a:off x="3748669" y="814117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Přímá spojovací čára 20"/>
              <p:cNvCxnSpPr/>
              <p:nvPr/>
            </p:nvCxnSpPr>
            <p:spPr>
              <a:xfrm>
                <a:off x="3748669" y="2425429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36" name="Přímá spojovací čára 24"/>
          <p:cNvCxnSpPr/>
          <p:nvPr/>
        </p:nvCxnSpPr>
        <p:spPr>
          <a:xfrm>
            <a:off x="4853951" y="5659727"/>
            <a:ext cx="0" cy="89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Přímá spojovací čára 25"/>
          <p:cNvCxnSpPr/>
          <p:nvPr/>
        </p:nvCxnSpPr>
        <p:spPr>
          <a:xfrm>
            <a:off x="7080437" y="5659727"/>
            <a:ext cx="0" cy="89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Přímá spojovací čára 26"/>
          <p:cNvCxnSpPr/>
          <p:nvPr/>
        </p:nvCxnSpPr>
        <p:spPr>
          <a:xfrm>
            <a:off x="5967194" y="5659727"/>
            <a:ext cx="0" cy="89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ovéPole 138"/>
          <p:cNvSpPr txBox="1"/>
          <p:nvPr/>
        </p:nvSpPr>
        <p:spPr>
          <a:xfrm>
            <a:off x="3340226" y="1802217"/>
            <a:ext cx="34657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0" name="TextovéPole 139"/>
          <p:cNvSpPr txBox="1"/>
          <p:nvPr/>
        </p:nvSpPr>
        <p:spPr>
          <a:xfrm>
            <a:off x="8509756" y="5844712"/>
            <a:ext cx="386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x 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2" name="TextovéPole 141"/>
          <p:cNvSpPr txBox="1"/>
          <p:nvPr/>
        </p:nvSpPr>
        <p:spPr>
          <a:xfrm>
            <a:off x="3623599" y="566901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51" name="Přímá spojovací čára 44"/>
          <p:cNvCxnSpPr/>
          <p:nvPr/>
        </p:nvCxnSpPr>
        <p:spPr>
          <a:xfrm flipH="1" flipV="1">
            <a:off x="5965357" y="3583712"/>
            <a:ext cx="0" cy="2160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Přímá spojovací čára 45"/>
          <p:cNvCxnSpPr/>
          <p:nvPr/>
        </p:nvCxnSpPr>
        <p:spPr>
          <a:xfrm rot="16200000" flipH="1" flipV="1">
            <a:off x="4924577" y="2587534"/>
            <a:ext cx="0" cy="2052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Volný tvar 153"/>
          <p:cNvSpPr/>
          <p:nvPr/>
        </p:nvSpPr>
        <p:spPr>
          <a:xfrm>
            <a:off x="3937890" y="1974563"/>
            <a:ext cx="3142034" cy="3725694"/>
          </a:xfrm>
          <a:custGeom>
            <a:avLst/>
            <a:gdLst>
              <a:gd name="connsiteX0" fmla="*/ 0 w 3142034"/>
              <a:gd name="connsiteY0" fmla="*/ 0 h 3725694"/>
              <a:gd name="connsiteX1" fmla="*/ 914400 w 3142034"/>
              <a:gd name="connsiteY1" fmla="*/ 457200 h 3725694"/>
              <a:gd name="connsiteX2" fmla="*/ 2033080 w 3142034"/>
              <a:gd name="connsiteY2" fmla="*/ 1653702 h 3725694"/>
              <a:gd name="connsiteX3" fmla="*/ 3142034 w 3142034"/>
              <a:gd name="connsiteY3" fmla="*/ 3725694 h 3725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725694">
                <a:moveTo>
                  <a:pt x="0" y="0"/>
                </a:moveTo>
                <a:cubicBezTo>
                  <a:pt x="287776" y="90791"/>
                  <a:pt x="575553" y="181583"/>
                  <a:pt x="914400" y="457200"/>
                </a:cubicBezTo>
                <a:cubicBezTo>
                  <a:pt x="1253247" y="732817"/>
                  <a:pt x="1661808" y="1108953"/>
                  <a:pt x="2033080" y="1653702"/>
                </a:cubicBezTo>
                <a:cubicBezTo>
                  <a:pt x="2404352" y="2198451"/>
                  <a:pt x="2773193" y="2962072"/>
                  <a:pt x="3142034" y="3725694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6" name="Elipsa 52"/>
          <p:cNvSpPr/>
          <p:nvPr/>
        </p:nvSpPr>
        <p:spPr>
          <a:xfrm>
            <a:off x="5808681" y="3490812"/>
            <a:ext cx="323386" cy="323386"/>
          </a:xfrm>
          <a:prstGeom prst="ellipse">
            <a:avLst/>
          </a:prstGeom>
          <a:solidFill>
            <a:srgbClr val="F7D611">
              <a:alpha val="44000"/>
            </a:srgb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7" name="Elipsa 55"/>
          <p:cNvSpPr/>
          <p:nvPr/>
        </p:nvSpPr>
        <p:spPr>
          <a:xfrm>
            <a:off x="6904663" y="5549834"/>
            <a:ext cx="323386" cy="323386"/>
          </a:xfrm>
          <a:prstGeom prst="ellipse">
            <a:avLst/>
          </a:prstGeom>
          <a:solidFill>
            <a:srgbClr val="F7D611">
              <a:alpha val="44000"/>
            </a:srgb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61" name="Skupina 160"/>
          <p:cNvGrpSpPr/>
          <p:nvPr/>
        </p:nvGrpSpPr>
        <p:grpSpPr>
          <a:xfrm>
            <a:off x="5192712" y="3620005"/>
            <a:ext cx="775750" cy="972000"/>
            <a:chOff x="4999971" y="3522880"/>
            <a:chExt cx="775750" cy="972000"/>
          </a:xfrm>
        </p:grpSpPr>
        <p:cxnSp>
          <p:nvCxnSpPr>
            <p:cNvPr id="162" name="Přímá spojovací šipka 60"/>
            <p:cNvCxnSpPr/>
            <p:nvPr/>
          </p:nvCxnSpPr>
          <p:spPr>
            <a:xfrm>
              <a:off x="5775721" y="3522880"/>
              <a:ext cx="0" cy="97200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TextovéPole 162"/>
            <p:cNvSpPr txBox="1"/>
            <p:nvPr/>
          </p:nvSpPr>
          <p:spPr>
            <a:xfrm>
              <a:off x="4999971" y="3881932"/>
              <a:ext cx="4678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v</a:t>
              </a:r>
              <a:r>
                <a:rPr lang="cs-CZ" sz="2800" b="1" i="1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y</a:t>
              </a:r>
              <a:endParaRPr lang="cs-CZ" sz="2800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72" name="Skupina 171"/>
          <p:cNvGrpSpPr/>
          <p:nvPr/>
        </p:nvGrpSpPr>
        <p:grpSpPr>
          <a:xfrm>
            <a:off x="5969342" y="2985488"/>
            <a:ext cx="1468501" cy="633270"/>
            <a:chOff x="5776601" y="2888363"/>
            <a:chExt cx="1468501" cy="633270"/>
          </a:xfrm>
        </p:grpSpPr>
        <p:sp>
          <p:nvSpPr>
            <p:cNvPr id="173" name="TextovéPole 172"/>
            <p:cNvSpPr txBox="1"/>
            <p:nvPr/>
          </p:nvSpPr>
          <p:spPr>
            <a:xfrm>
              <a:off x="6066574" y="2888363"/>
              <a:ext cx="11785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i="1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v</a:t>
              </a:r>
              <a:r>
                <a:rPr lang="cs-CZ" sz="2800" b="1" i="1" baseline="-25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x</a:t>
              </a:r>
              <a:r>
                <a:rPr lang="cs-CZ" sz="2800" b="1" i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= v</a:t>
              </a:r>
              <a:r>
                <a:rPr lang="cs-CZ" sz="2800" b="1" i="1" baseline="-25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</a:t>
              </a:r>
              <a:r>
                <a:rPr lang="cs-CZ" sz="2800" b="1" i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lang="cs-CZ" sz="2800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cxnSp>
          <p:nvCxnSpPr>
            <p:cNvPr id="174" name="Přímá spojovací šipka 75"/>
            <p:cNvCxnSpPr/>
            <p:nvPr/>
          </p:nvCxnSpPr>
          <p:spPr>
            <a:xfrm rot="16200000">
              <a:off x="6100601" y="3197633"/>
              <a:ext cx="0" cy="64800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5" name="Přímá spojovací čára 76"/>
          <p:cNvCxnSpPr/>
          <p:nvPr/>
        </p:nvCxnSpPr>
        <p:spPr>
          <a:xfrm>
            <a:off x="6607918" y="3619579"/>
            <a:ext cx="0" cy="1044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Přímá spojovací čára 77"/>
          <p:cNvCxnSpPr/>
          <p:nvPr/>
        </p:nvCxnSpPr>
        <p:spPr>
          <a:xfrm rot="16200000">
            <a:off x="6311563" y="4243736"/>
            <a:ext cx="0" cy="684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7" name="Skupina 176"/>
          <p:cNvGrpSpPr/>
          <p:nvPr/>
        </p:nvGrpSpPr>
        <p:grpSpPr>
          <a:xfrm>
            <a:off x="5975315" y="3619578"/>
            <a:ext cx="1180490" cy="957532"/>
            <a:chOff x="5782574" y="3522453"/>
            <a:chExt cx="1180490" cy="957532"/>
          </a:xfrm>
        </p:grpSpPr>
        <p:cxnSp>
          <p:nvCxnSpPr>
            <p:cNvPr id="178" name="Přímá spojovací šipka 78"/>
            <p:cNvCxnSpPr/>
            <p:nvPr/>
          </p:nvCxnSpPr>
          <p:spPr>
            <a:xfrm>
              <a:off x="5782574" y="3522453"/>
              <a:ext cx="629728" cy="957532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TextovéPole 178"/>
            <p:cNvSpPr txBox="1"/>
            <p:nvPr/>
          </p:nvSpPr>
          <p:spPr>
            <a:xfrm>
              <a:off x="6610082" y="3780896"/>
              <a:ext cx="35298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i="1" dirty="0" smtClean="0">
                  <a:solidFill>
                    <a:srgbClr val="00B0F0"/>
                  </a:solidFill>
                </a:rPr>
                <a:t>v</a:t>
              </a:r>
              <a:endParaRPr lang="cs-CZ" sz="2800" b="1" i="1" baseline="-25000" dirty="0">
                <a:solidFill>
                  <a:srgbClr val="00B0F0"/>
                </a:solidFill>
              </a:endParaRPr>
            </a:p>
          </p:txBody>
        </p:sp>
      </p:grpSp>
      <p:sp>
        <p:nvSpPr>
          <p:cNvPr id="181" name="Elipsa 87"/>
          <p:cNvSpPr/>
          <p:nvPr/>
        </p:nvSpPr>
        <p:spPr>
          <a:xfrm>
            <a:off x="3763076" y="1832191"/>
            <a:ext cx="323386" cy="323386"/>
          </a:xfrm>
          <a:prstGeom prst="ellipse">
            <a:avLst/>
          </a:prstGeom>
          <a:solidFill>
            <a:srgbClr val="F7D611">
              <a:alpha val="44000"/>
            </a:srgb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82" name="Skupina 181"/>
          <p:cNvGrpSpPr/>
          <p:nvPr/>
        </p:nvGrpSpPr>
        <p:grpSpPr>
          <a:xfrm>
            <a:off x="3898577" y="1281246"/>
            <a:ext cx="1457280" cy="633270"/>
            <a:chOff x="5776601" y="2888363"/>
            <a:chExt cx="1457280" cy="633270"/>
          </a:xfrm>
        </p:grpSpPr>
        <p:sp>
          <p:nvSpPr>
            <p:cNvPr id="183" name="TextovéPole 182"/>
            <p:cNvSpPr txBox="1"/>
            <p:nvPr/>
          </p:nvSpPr>
          <p:spPr>
            <a:xfrm>
              <a:off x="6066574" y="2888363"/>
              <a:ext cx="11673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i="1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v</a:t>
              </a:r>
              <a:r>
                <a:rPr lang="cs-CZ" sz="2800" b="1" i="1" baseline="-25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x</a:t>
              </a:r>
              <a:r>
                <a:rPr lang="cs-CZ" sz="2800" b="1" i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= </a:t>
              </a:r>
              <a:r>
                <a:rPr lang="cs-CZ" sz="2800" b="1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v</a:t>
              </a:r>
              <a:r>
                <a:rPr lang="cs-CZ" sz="2800" b="1" i="1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</a:t>
              </a:r>
              <a:r>
                <a:rPr lang="cs-CZ" sz="2800" b="1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lang="cs-CZ" sz="2800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cxnSp>
          <p:nvCxnSpPr>
            <p:cNvPr id="184" name="Přímá spojovací šipka 75"/>
            <p:cNvCxnSpPr/>
            <p:nvPr/>
          </p:nvCxnSpPr>
          <p:spPr>
            <a:xfrm rot="16200000">
              <a:off x="6100601" y="3197633"/>
              <a:ext cx="0" cy="64800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85" name="Objekt 1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404664"/>
              </p:ext>
            </p:extLst>
          </p:nvPr>
        </p:nvGraphicFramePr>
        <p:xfrm>
          <a:off x="7284328" y="3837410"/>
          <a:ext cx="16335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442" name="Rovnice" r:id="rId6" imgW="825480" imgH="304560" progId="Equation.3">
                  <p:embed/>
                </p:oleObj>
              </mc:Choice>
              <mc:Fallback>
                <p:oleObj name="Rovnice" r:id="rId6" imgW="82548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4328" y="3837410"/>
                        <a:ext cx="1633537" cy="638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281195"/>
              </p:ext>
            </p:extLst>
          </p:nvPr>
        </p:nvGraphicFramePr>
        <p:xfrm>
          <a:off x="791580" y="3116251"/>
          <a:ext cx="1539875" cy="172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443" name="Rovnice" r:id="rId8" imgW="812520" imgH="888840" progId="Equation.3">
                  <p:embed/>
                </p:oleObj>
              </mc:Choice>
              <mc:Fallback>
                <p:oleObj name="Rovnice" r:id="rId8" imgW="812520" imgH="888840" progId="Equation.3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580" y="3116251"/>
                        <a:ext cx="1539875" cy="17256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31882"/>
              </p:ext>
            </p:extLst>
          </p:nvPr>
        </p:nvGraphicFramePr>
        <p:xfrm>
          <a:off x="836585" y="5635012"/>
          <a:ext cx="141605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444" name="Rovnice" r:id="rId10" imgW="761760" imgH="469800" progId="Equation.3">
                  <p:embed/>
                </p:oleObj>
              </mc:Choice>
              <mc:Fallback>
                <p:oleObj name="Rovnice" r:id="rId10" imgW="761760" imgH="469800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585" y="5635012"/>
                        <a:ext cx="1416050" cy="881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Přímá spojnice se šipkou 8"/>
          <p:cNvCxnSpPr/>
          <p:nvPr/>
        </p:nvCxnSpPr>
        <p:spPr>
          <a:xfrm flipV="1">
            <a:off x="3909142" y="6121615"/>
            <a:ext cx="2011558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Přímá spojnice se šipkou 189"/>
          <p:cNvCxnSpPr/>
          <p:nvPr/>
        </p:nvCxnSpPr>
        <p:spPr>
          <a:xfrm flipV="1">
            <a:off x="3896806" y="6406163"/>
            <a:ext cx="3111631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ovéPole 190"/>
          <p:cNvSpPr txBox="1"/>
          <p:nvPr/>
        </p:nvSpPr>
        <p:spPr>
          <a:xfrm>
            <a:off x="5993847" y="5758227"/>
            <a:ext cx="31771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</a:p>
        </p:txBody>
      </p:sp>
      <p:sp>
        <p:nvSpPr>
          <p:cNvPr id="192" name="TextovéPole 191"/>
          <p:cNvSpPr txBox="1"/>
          <p:nvPr/>
        </p:nvSpPr>
        <p:spPr>
          <a:xfrm>
            <a:off x="7066356" y="5955511"/>
            <a:ext cx="37382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93" name="Přímá spojnice se šipkou 192"/>
          <p:cNvCxnSpPr/>
          <p:nvPr/>
        </p:nvCxnSpPr>
        <p:spPr>
          <a:xfrm flipV="1">
            <a:off x="5993847" y="1914516"/>
            <a:ext cx="459" cy="16691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ovéPole 193"/>
          <p:cNvSpPr txBox="1"/>
          <p:nvPr/>
        </p:nvSpPr>
        <p:spPr>
          <a:xfrm>
            <a:off x="3537429" y="3416356"/>
            <a:ext cx="32412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5" name="TextovéPole 194"/>
          <p:cNvSpPr txBox="1"/>
          <p:nvPr/>
        </p:nvSpPr>
        <p:spPr>
          <a:xfrm>
            <a:off x="3418884" y="683283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 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96" name="Přímá spojovací čára 45"/>
          <p:cNvCxnSpPr/>
          <p:nvPr/>
        </p:nvCxnSpPr>
        <p:spPr>
          <a:xfrm rot="16200000" flipH="1" flipV="1">
            <a:off x="5048580" y="888516"/>
            <a:ext cx="0" cy="2052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9" name="Objekt 1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946918"/>
              </p:ext>
            </p:extLst>
          </p:nvPr>
        </p:nvGraphicFramePr>
        <p:xfrm>
          <a:off x="6138080" y="1993884"/>
          <a:ext cx="6731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445" name="Rovnice" r:id="rId12" imgW="355320" imgH="393480" progId="Equation.3">
                  <p:embed/>
                </p:oleObj>
              </mc:Choice>
              <mc:Fallback>
                <p:oleObj name="Rovnice" r:id="rId12" imgW="355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8080" y="1993884"/>
                        <a:ext cx="673100" cy="765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1" name="Objekt 2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463819"/>
              </p:ext>
            </p:extLst>
          </p:nvPr>
        </p:nvGraphicFramePr>
        <p:xfrm>
          <a:off x="746575" y="1786483"/>
          <a:ext cx="151130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446" name="Rovnice" r:id="rId14" imgW="812520" imgH="393480" progId="Equation.3">
                  <p:embed/>
                </p:oleObj>
              </mc:Choice>
              <mc:Fallback>
                <p:oleObj name="Rovnice" r:id="rId14" imgW="812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575" y="1786483"/>
                        <a:ext cx="1511300" cy="7381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2" name="Zástupný symbol pro obsah 2"/>
          <p:cNvSpPr txBox="1">
            <a:spLocks/>
          </p:cNvSpPr>
          <p:nvPr/>
        </p:nvSpPr>
        <p:spPr bwMode="auto">
          <a:xfrm>
            <a:off x="6474199" y="616579"/>
            <a:ext cx="2565285" cy="595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800" b="1" dirty="0" smtClean="0"/>
              <a:t>rychlost pohybu</a:t>
            </a:r>
            <a:br>
              <a:rPr lang="cs-CZ" sz="2800" b="1" dirty="0" smtClean="0"/>
            </a:br>
            <a:endParaRPr lang="cs-CZ" sz="30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55" name="Objek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058168"/>
              </p:ext>
            </p:extLst>
          </p:nvPr>
        </p:nvGraphicFramePr>
        <p:xfrm>
          <a:off x="746575" y="1219030"/>
          <a:ext cx="8270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447" name="Rovnice" r:id="rId16" imgW="444240" imgH="228600" progId="Equation.3">
                  <p:embed/>
                </p:oleObj>
              </mc:Choice>
              <mc:Fallback>
                <p:oleObj name="Rovnice" r:id="rId16" imgW="444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575" y="1219030"/>
                        <a:ext cx="827088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k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560877"/>
              </p:ext>
            </p:extLst>
          </p:nvPr>
        </p:nvGraphicFramePr>
        <p:xfrm>
          <a:off x="7407069" y="1802217"/>
          <a:ext cx="9302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448" name="Rovnice" r:id="rId18" imgW="469800" imgH="241200" progId="Equation.3">
                  <p:embed/>
                </p:oleObj>
              </mc:Choice>
              <mc:Fallback>
                <p:oleObj name="Rovnice" r:id="rId18" imgW="469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7069" y="1802217"/>
                        <a:ext cx="930275" cy="504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k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838308"/>
              </p:ext>
            </p:extLst>
          </p:nvPr>
        </p:nvGraphicFramePr>
        <p:xfrm>
          <a:off x="7440176" y="2441322"/>
          <a:ext cx="13081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449" name="Rovnice" r:id="rId20" imgW="660240" imgH="241200" progId="Equation.3">
                  <p:embed/>
                </p:oleObj>
              </mc:Choice>
              <mc:Fallback>
                <p:oleObj name="Rovnice" r:id="rId20" imgW="660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0176" y="2441322"/>
                        <a:ext cx="1308100" cy="504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481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1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0" build="p"/>
      <p:bldP spid="191" grpId="0" animBg="1"/>
      <p:bldP spid="192" grpId="0" animBg="1"/>
      <p:bldP spid="194" grpId="0" animBg="1"/>
      <p:bldP spid="20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82" y="776174"/>
            <a:ext cx="9144000" cy="5816600"/>
          </a:xfrm>
        </p:spPr>
        <p:txBody>
          <a:bodyPr/>
          <a:lstStyle/>
          <a:p>
            <a:pPr marL="0" indent="0"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 </a:t>
            </a:r>
          </a:p>
          <a:p>
            <a:pPr>
              <a:buNone/>
            </a:pPr>
            <a:r>
              <a:rPr lang="cs-CZ" sz="3000" dirty="0" smtClean="0"/>
              <a:t> </a:t>
            </a:r>
          </a:p>
          <a:p>
            <a:pPr marL="514350" indent="-51435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78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 VRH VODOROVNÝ</a:t>
            </a:r>
          </a:p>
        </p:txBody>
      </p:sp>
      <p:pic>
        <p:nvPicPr>
          <p:cNvPr id="66" name="obrázek 335" descr="http://fyzika.jreichl.com/data/M_gravitace_soubory/image078.png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715" y="1035290"/>
            <a:ext cx="5490610" cy="526558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43636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Zástupný symbol pro obsah 2"/>
          <p:cNvSpPr txBox="1">
            <a:spLocks/>
          </p:cNvSpPr>
          <p:nvPr/>
        </p:nvSpPr>
        <p:spPr bwMode="auto">
          <a:xfrm>
            <a:off x="0" y="413665"/>
            <a:ext cx="9144000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cs-CZ" sz="2800" b="1" dirty="0"/>
              <a:t>pohyb složený z </a:t>
            </a:r>
          </a:p>
          <a:p>
            <a:pPr lvl="0">
              <a:spcBef>
                <a:spcPts val="0"/>
              </a:spcBef>
            </a:pPr>
            <a:r>
              <a:rPr lang="cs-CZ" sz="2800" dirty="0"/>
              <a:t>volného pádu a </a:t>
            </a:r>
          </a:p>
          <a:p>
            <a:pPr lvl="0">
              <a:spcBef>
                <a:spcPts val="0"/>
              </a:spcBef>
            </a:pPr>
            <a:r>
              <a:rPr lang="cs-CZ" sz="2800" dirty="0"/>
              <a:t>rovnoměrně přímočarého pohybu </a:t>
            </a:r>
            <a:r>
              <a:rPr lang="cs-CZ" sz="2800" dirty="0" smtClean="0"/>
              <a:t>ve směru počáteční rychlosti, která svírá s vodorovnou rovinou </a:t>
            </a:r>
            <a:r>
              <a:rPr lang="cs-CZ" sz="2800" b="1" dirty="0" smtClean="0"/>
              <a:t>elevační úhel α</a:t>
            </a:r>
          </a:p>
          <a:p>
            <a:pPr marL="3317875" lvl="0" indent="0">
              <a:buNone/>
            </a:pPr>
            <a:r>
              <a:rPr lang="cs-CZ" sz="2800" b="1" dirty="0" smtClean="0"/>
              <a:t>trajektorie </a:t>
            </a:r>
            <a:r>
              <a:rPr lang="cs-CZ" sz="2800" dirty="0" smtClean="0"/>
              <a:t>– parabola s vrcholem v nejvyšším bodě trajektorie (H)</a:t>
            </a:r>
          </a:p>
          <a:p>
            <a:pPr>
              <a:buFont typeface="Arial" charset="0"/>
              <a:buNone/>
            </a:pPr>
            <a:r>
              <a:rPr lang="cs-CZ" sz="3000" dirty="0" smtClean="0"/>
              <a:t> </a:t>
            </a:r>
          </a:p>
          <a:p>
            <a:pPr marL="514350" indent="-514350">
              <a:buFont typeface="Arial" charset="0"/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78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3. VRH ŠIKMÝ VZHŮRU</a:t>
            </a:r>
          </a:p>
        </p:txBody>
      </p:sp>
      <p:grpSp>
        <p:nvGrpSpPr>
          <p:cNvPr id="7" name="Skupina 22"/>
          <p:cNvGrpSpPr/>
          <p:nvPr/>
        </p:nvGrpSpPr>
        <p:grpSpPr>
          <a:xfrm>
            <a:off x="1680897" y="3251258"/>
            <a:ext cx="7269899" cy="2713227"/>
            <a:chOff x="3804424" y="2037209"/>
            <a:chExt cx="4999594" cy="2713227"/>
          </a:xfrm>
        </p:grpSpPr>
        <p:grpSp>
          <p:nvGrpSpPr>
            <p:cNvPr id="8" name="Skupina 14"/>
            <p:cNvGrpSpPr/>
            <p:nvPr/>
          </p:nvGrpSpPr>
          <p:grpSpPr>
            <a:xfrm>
              <a:off x="3836018" y="2037209"/>
              <a:ext cx="4968000" cy="2713227"/>
              <a:chOff x="3836018" y="2037209"/>
              <a:chExt cx="4968000" cy="2713227"/>
            </a:xfrm>
          </p:grpSpPr>
          <p:cxnSp>
            <p:nvCxnSpPr>
              <p:cNvPr id="13" name="Přímá spojovací šipka 10"/>
              <p:cNvCxnSpPr/>
              <p:nvPr/>
            </p:nvCxnSpPr>
            <p:spPr>
              <a:xfrm flipV="1">
                <a:off x="3836018" y="2037209"/>
                <a:ext cx="6773" cy="2713227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ovací čára 13"/>
              <p:cNvCxnSpPr/>
              <p:nvPr/>
            </p:nvCxnSpPr>
            <p:spPr>
              <a:xfrm>
                <a:off x="3836018" y="4750420"/>
                <a:ext cx="4968000" cy="0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Skupina 21"/>
            <p:cNvGrpSpPr/>
            <p:nvPr/>
          </p:nvGrpSpPr>
          <p:grpSpPr>
            <a:xfrm>
              <a:off x="3804424" y="2280466"/>
              <a:ext cx="72000" cy="1611312"/>
              <a:chOff x="3748669" y="2425429"/>
              <a:chExt cx="133815" cy="1611312"/>
            </a:xfrm>
          </p:grpSpPr>
          <p:cxnSp>
            <p:nvCxnSpPr>
              <p:cNvPr id="10" name="Přímá spojovací čára 16"/>
              <p:cNvCxnSpPr/>
              <p:nvPr/>
            </p:nvCxnSpPr>
            <p:spPr>
              <a:xfrm>
                <a:off x="3748669" y="4036741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Přímá spojovací čára 18"/>
              <p:cNvCxnSpPr/>
              <p:nvPr/>
            </p:nvCxnSpPr>
            <p:spPr>
              <a:xfrm>
                <a:off x="3748669" y="3231085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ovací čára 20"/>
              <p:cNvCxnSpPr/>
              <p:nvPr/>
            </p:nvCxnSpPr>
            <p:spPr>
              <a:xfrm>
                <a:off x="3748669" y="2425429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5" name="Přímá spojovací čára 25"/>
          <p:cNvCxnSpPr/>
          <p:nvPr/>
        </p:nvCxnSpPr>
        <p:spPr>
          <a:xfrm>
            <a:off x="7134833" y="5929175"/>
            <a:ext cx="0" cy="89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8316806" y="6027675"/>
            <a:ext cx="821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x [m]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393086" y="593846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Volný tvar 17"/>
          <p:cNvSpPr/>
          <p:nvPr/>
        </p:nvSpPr>
        <p:spPr>
          <a:xfrm>
            <a:off x="1669772" y="3754396"/>
            <a:ext cx="5464547" cy="2215307"/>
          </a:xfrm>
          <a:custGeom>
            <a:avLst/>
            <a:gdLst>
              <a:gd name="connsiteX0" fmla="*/ 0 w 3142034"/>
              <a:gd name="connsiteY0" fmla="*/ 0 h 3725694"/>
              <a:gd name="connsiteX1" fmla="*/ 914400 w 3142034"/>
              <a:gd name="connsiteY1" fmla="*/ 457200 h 3725694"/>
              <a:gd name="connsiteX2" fmla="*/ 2033080 w 3142034"/>
              <a:gd name="connsiteY2" fmla="*/ 1653702 h 3725694"/>
              <a:gd name="connsiteX3" fmla="*/ 3142034 w 3142034"/>
              <a:gd name="connsiteY3" fmla="*/ 3725694 h 3725694"/>
              <a:gd name="connsiteX0" fmla="*/ 0 w 6434193"/>
              <a:gd name="connsiteY0" fmla="*/ 3162383 h 3330867"/>
              <a:gd name="connsiteX1" fmla="*/ 4206559 w 6434193"/>
              <a:gd name="connsiteY1" fmla="*/ 62373 h 3330867"/>
              <a:gd name="connsiteX2" fmla="*/ 5325239 w 6434193"/>
              <a:gd name="connsiteY2" fmla="*/ 1258875 h 3330867"/>
              <a:gd name="connsiteX3" fmla="*/ 6434193 w 6434193"/>
              <a:gd name="connsiteY3" fmla="*/ 3330867 h 3330867"/>
              <a:gd name="connsiteX0" fmla="*/ 0 w 6434193"/>
              <a:gd name="connsiteY0" fmla="*/ 11340438 h 11508922"/>
              <a:gd name="connsiteX1" fmla="*/ 2967574 w 6434193"/>
              <a:gd name="connsiteY1" fmla="*/ 8015 h 11508922"/>
              <a:gd name="connsiteX2" fmla="*/ 5325239 w 6434193"/>
              <a:gd name="connsiteY2" fmla="*/ 9436930 h 11508922"/>
              <a:gd name="connsiteX3" fmla="*/ 6434193 w 6434193"/>
              <a:gd name="connsiteY3" fmla="*/ 11508922 h 11508922"/>
              <a:gd name="connsiteX0" fmla="*/ 0 w 6434193"/>
              <a:gd name="connsiteY0" fmla="*/ 11332472 h 11500956"/>
              <a:gd name="connsiteX1" fmla="*/ 2967574 w 6434193"/>
              <a:gd name="connsiteY1" fmla="*/ 49 h 11500956"/>
              <a:gd name="connsiteX2" fmla="*/ 6434193 w 6434193"/>
              <a:gd name="connsiteY2" fmla="*/ 11500956 h 11500956"/>
              <a:gd name="connsiteX0" fmla="*/ 0 w 6434193"/>
              <a:gd name="connsiteY0" fmla="*/ 11338426 h 11506910"/>
              <a:gd name="connsiteX1" fmla="*/ 2967574 w 6434193"/>
              <a:gd name="connsiteY1" fmla="*/ 6003 h 11506910"/>
              <a:gd name="connsiteX2" fmla="*/ 6434193 w 6434193"/>
              <a:gd name="connsiteY2" fmla="*/ 11506910 h 11506910"/>
              <a:gd name="connsiteX0" fmla="*/ 0 w 6434193"/>
              <a:gd name="connsiteY0" fmla="*/ 14182820 h 14351304"/>
              <a:gd name="connsiteX1" fmla="*/ 2914475 w 6434193"/>
              <a:gd name="connsiteY1" fmla="*/ 4624 h 14351304"/>
              <a:gd name="connsiteX2" fmla="*/ 6434193 w 6434193"/>
              <a:gd name="connsiteY2" fmla="*/ 14351304 h 14351304"/>
              <a:gd name="connsiteX0" fmla="*/ 0 w 6434193"/>
              <a:gd name="connsiteY0" fmla="*/ 14183420 h 14351904"/>
              <a:gd name="connsiteX1" fmla="*/ 2914475 w 6434193"/>
              <a:gd name="connsiteY1" fmla="*/ 5224 h 14351904"/>
              <a:gd name="connsiteX2" fmla="*/ 6434193 w 6434193"/>
              <a:gd name="connsiteY2" fmla="*/ 14351904 h 14351904"/>
              <a:gd name="connsiteX0" fmla="*/ 0 w 6434193"/>
              <a:gd name="connsiteY0" fmla="*/ 14183420 h 14351904"/>
              <a:gd name="connsiteX1" fmla="*/ 2914475 w 6434193"/>
              <a:gd name="connsiteY1" fmla="*/ 5224 h 14351904"/>
              <a:gd name="connsiteX2" fmla="*/ 6434193 w 6434193"/>
              <a:gd name="connsiteY2" fmla="*/ 14351904 h 14351904"/>
              <a:gd name="connsiteX0" fmla="*/ 0 w 6434193"/>
              <a:gd name="connsiteY0" fmla="*/ 15097729 h 15266213"/>
              <a:gd name="connsiteX1" fmla="*/ 2985275 w 6434193"/>
              <a:gd name="connsiteY1" fmla="*/ 4824 h 15266213"/>
              <a:gd name="connsiteX2" fmla="*/ 6434193 w 6434193"/>
              <a:gd name="connsiteY2" fmla="*/ 15266213 h 15266213"/>
              <a:gd name="connsiteX0" fmla="*/ 0 w 6434193"/>
              <a:gd name="connsiteY0" fmla="*/ 15094290 h 15262774"/>
              <a:gd name="connsiteX1" fmla="*/ 2985275 w 6434193"/>
              <a:gd name="connsiteY1" fmla="*/ 1385 h 15262774"/>
              <a:gd name="connsiteX2" fmla="*/ 6434193 w 6434193"/>
              <a:gd name="connsiteY2" fmla="*/ 15262774 h 15262774"/>
              <a:gd name="connsiteX0" fmla="*/ 0 w 6434193"/>
              <a:gd name="connsiteY0" fmla="*/ 15094862 h 15263346"/>
              <a:gd name="connsiteX1" fmla="*/ 2985275 w 6434193"/>
              <a:gd name="connsiteY1" fmla="*/ 1957 h 15263346"/>
              <a:gd name="connsiteX2" fmla="*/ 6434193 w 6434193"/>
              <a:gd name="connsiteY2" fmla="*/ 15263346 h 15263346"/>
              <a:gd name="connsiteX0" fmla="*/ 0 w 6558092"/>
              <a:gd name="connsiteY0" fmla="*/ 15092974 h 15261458"/>
              <a:gd name="connsiteX1" fmla="*/ 3109174 w 6558092"/>
              <a:gd name="connsiteY1" fmla="*/ 69 h 15261458"/>
              <a:gd name="connsiteX2" fmla="*/ 6558092 w 6558092"/>
              <a:gd name="connsiteY2" fmla="*/ 15261458 h 15261458"/>
              <a:gd name="connsiteX0" fmla="*/ 0 w 6558092"/>
              <a:gd name="connsiteY0" fmla="*/ 15097729 h 15266213"/>
              <a:gd name="connsiteX1" fmla="*/ 3109174 w 6558092"/>
              <a:gd name="connsiteY1" fmla="*/ 4824 h 15266213"/>
              <a:gd name="connsiteX2" fmla="*/ 6558092 w 6558092"/>
              <a:gd name="connsiteY2" fmla="*/ 15266213 h 15266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58092" h="15266213">
                <a:moveTo>
                  <a:pt x="0" y="15097729"/>
                </a:moveTo>
                <a:cubicBezTo>
                  <a:pt x="624072" y="8887171"/>
                  <a:pt x="1573665" y="281645"/>
                  <a:pt x="3109174" y="4824"/>
                </a:cubicBezTo>
                <a:cubicBezTo>
                  <a:pt x="4644683" y="-271997"/>
                  <a:pt x="5977478" y="11447308"/>
                  <a:pt x="6558092" y="15266213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87"/>
          <p:cNvSpPr/>
          <p:nvPr/>
        </p:nvSpPr>
        <p:spPr>
          <a:xfrm>
            <a:off x="1563165" y="5766066"/>
            <a:ext cx="323386" cy="323386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478264" y="4857987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cs-CZ" sz="2800" b="1" i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r>
              <a:rPr lang="cs-CZ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cs-CZ" sz="2800" b="1" i="1" baseline="-25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3" name="Přímá spojovací šipka 75"/>
          <p:cNvCxnSpPr/>
          <p:nvPr/>
        </p:nvCxnSpPr>
        <p:spPr>
          <a:xfrm flipV="1">
            <a:off x="1694256" y="4446413"/>
            <a:ext cx="627494" cy="1492055"/>
          </a:xfrm>
          <a:prstGeom prst="straightConnector1">
            <a:avLst/>
          </a:prstGeom>
          <a:ln w="57150">
            <a:solidFill>
              <a:srgbClr val="33CC33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733900" y="3474494"/>
            <a:ext cx="827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[m]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1736685" y="5286399"/>
                <a:ext cx="62337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0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cs-CZ" sz="4000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685" y="5286399"/>
                <a:ext cx="623376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Výseč 26"/>
          <p:cNvSpPr/>
          <p:nvPr/>
        </p:nvSpPr>
        <p:spPr>
          <a:xfrm>
            <a:off x="726028" y="4945913"/>
            <a:ext cx="1963692" cy="1963692"/>
          </a:xfrm>
          <a:prstGeom prst="pie">
            <a:avLst>
              <a:gd name="adj1" fmla="val 17600441"/>
              <a:gd name="adj2" fmla="val 62594"/>
            </a:avLst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43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 animBg="1"/>
      <p:bldP spid="21" grpId="0" animBg="1"/>
      <p:bldP spid="22" grpId="0"/>
      <p:bldP spid="24" grpId="0"/>
      <p:bldP spid="26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495" y="763665"/>
            <a:ext cx="9144000" cy="5815685"/>
          </a:xfrm>
        </p:spPr>
        <p:txBody>
          <a:bodyPr/>
          <a:lstStyle/>
          <a:p>
            <a:pPr lvl="0"/>
            <a:r>
              <a:rPr lang="cs-CZ" sz="2800" dirty="0"/>
              <a:t>existuje v okolí každého tělesa</a:t>
            </a:r>
          </a:p>
          <a:p>
            <a:pPr lvl="0"/>
            <a:r>
              <a:rPr lang="cs-CZ" sz="2800" dirty="0"/>
              <a:t>projevuje se silovým působením na jiná tělesa</a:t>
            </a:r>
          </a:p>
          <a:p>
            <a:pPr marL="0" indent="0">
              <a:buNone/>
            </a:pPr>
            <a:r>
              <a:rPr lang="cs-CZ" sz="2800" dirty="0"/>
              <a:t> </a:t>
            </a:r>
          </a:p>
          <a:p>
            <a:r>
              <a:rPr lang="cs-CZ" sz="2800" dirty="0"/>
              <a:t>Příčinou je gravitační síla, kterou země působí na tělesa.</a:t>
            </a:r>
          </a:p>
          <a:p>
            <a:r>
              <a:rPr lang="cs-CZ" sz="2800" dirty="0"/>
              <a:t>(GRAVIS = latinsky těžký)</a:t>
            </a:r>
          </a:p>
          <a:p>
            <a:pPr marL="0" indent="0">
              <a:buNone/>
            </a:pPr>
            <a:r>
              <a:rPr lang="cs-CZ" sz="2800" dirty="0"/>
              <a:t> </a:t>
            </a:r>
          </a:p>
          <a:p>
            <a:r>
              <a:rPr lang="cs-CZ" sz="2800" dirty="0"/>
              <a:t>Gravitační pole mají všechny hmotné objekty.</a:t>
            </a:r>
          </a:p>
          <a:p>
            <a:r>
              <a:rPr lang="cs-CZ" sz="2800" dirty="0"/>
              <a:t>Gravitační silové působení je vzájemné – akce a </a:t>
            </a:r>
            <a:r>
              <a:rPr lang="cs-CZ" sz="2800" dirty="0" smtClean="0"/>
              <a:t>reakce.</a:t>
            </a:r>
            <a:endParaRPr lang="cs-CZ" sz="2800" dirty="0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0" y="-36385"/>
            <a:ext cx="9144000" cy="615553"/>
          </a:xfrm>
          <a:prstGeom prst="rect">
            <a:avLst/>
          </a:prstGeom>
          <a:solidFill>
            <a:srgbClr val="FF4B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6838" lvl="1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GRAVITAČNÍ POLE</a:t>
            </a:r>
            <a:endParaRPr lang="cs-CZ" sz="3400" b="1" dirty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06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Výseč 35"/>
          <p:cNvSpPr/>
          <p:nvPr/>
        </p:nvSpPr>
        <p:spPr>
          <a:xfrm>
            <a:off x="701570" y="4705668"/>
            <a:ext cx="1963692" cy="1963692"/>
          </a:xfrm>
          <a:prstGeom prst="pie">
            <a:avLst>
              <a:gd name="adj1" fmla="val 17600441"/>
              <a:gd name="adj2" fmla="val 62594"/>
            </a:avLst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876" y="833718"/>
            <a:ext cx="9144000" cy="5816600"/>
          </a:xfrm>
        </p:spPr>
        <p:txBody>
          <a:bodyPr/>
          <a:lstStyle/>
          <a:p>
            <a:pPr marL="0" indent="0"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 </a:t>
            </a:r>
          </a:p>
          <a:p>
            <a:pPr>
              <a:buNone/>
            </a:pPr>
            <a:r>
              <a:rPr lang="cs-CZ" sz="3000" dirty="0" smtClean="0"/>
              <a:t> </a:t>
            </a:r>
          </a:p>
        </p:txBody>
      </p:sp>
      <p:sp>
        <p:nvSpPr>
          <p:cNvPr id="189" name="Zástupný symbol pro obsah 2"/>
          <p:cNvSpPr txBox="1">
            <a:spLocks/>
          </p:cNvSpPr>
          <p:nvPr/>
        </p:nvSpPr>
        <p:spPr bwMode="auto">
          <a:xfrm>
            <a:off x="1826695" y="674599"/>
            <a:ext cx="4949261" cy="1471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cs-CZ" sz="3000" b="1" dirty="0" smtClean="0">
                <a:latin typeface="+mj-lt"/>
                <a:cs typeface="Times New Roman" pitchFamily="18" charset="0"/>
              </a:rPr>
              <a:t>rozložení počáteční rychlosti</a:t>
            </a:r>
            <a:endParaRPr lang="cs-CZ" sz="3000" b="1" dirty="0">
              <a:latin typeface="+mj-lt"/>
              <a:cs typeface="Times New Roman" pitchFamily="18" charset="0"/>
            </a:endParaRPr>
          </a:p>
        </p:txBody>
      </p:sp>
      <p:sp>
        <p:nvSpPr>
          <p:cNvPr id="78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3. VRH ŠIKMÝ VZHŮRU</a:t>
            </a:r>
          </a:p>
        </p:txBody>
      </p:sp>
      <p:grpSp>
        <p:nvGrpSpPr>
          <p:cNvPr id="67" name="Skupina 22"/>
          <p:cNvGrpSpPr/>
          <p:nvPr/>
        </p:nvGrpSpPr>
        <p:grpSpPr>
          <a:xfrm>
            <a:off x="1680897" y="836275"/>
            <a:ext cx="7269899" cy="4855902"/>
            <a:chOff x="3804424" y="-105466"/>
            <a:chExt cx="4999594" cy="4855902"/>
          </a:xfrm>
        </p:grpSpPr>
        <p:grpSp>
          <p:nvGrpSpPr>
            <p:cNvPr id="68" name="Skupina 14"/>
            <p:cNvGrpSpPr/>
            <p:nvPr/>
          </p:nvGrpSpPr>
          <p:grpSpPr>
            <a:xfrm>
              <a:off x="3834656" y="-105466"/>
              <a:ext cx="4969362" cy="4855902"/>
              <a:chOff x="3834656" y="-105466"/>
              <a:chExt cx="4969362" cy="4855902"/>
            </a:xfrm>
          </p:grpSpPr>
          <p:cxnSp>
            <p:nvCxnSpPr>
              <p:cNvPr id="134" name="Přímá spojovací šipka 10"/>
              <p:cNvCxnSpPr/>
              <p:nvPr/>
            </p:nvCxnSpPr>
            <p:spPr>
              <a:xfrm flipH="1" flipV="1">
                <a:off x="3834656" y="-105466"/>
                <a:ext cx="1362" cy="4855902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Přímá spojovací čára 13"/>
              <p:cNvCxnSpPr/>
              <p:nvPr/>
            </p:nvCxnSpPr>
            <p:spPr>
              <a:xfrm>
                <a:off x="3836018" y="4750420"/>
                <a:ext cx="4968000" cy="0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Skupina 21"/>
            <p:cNvGrpSpPr/>
            <p:nvPr/>
          </p:nvGrpSpPr>
          <p:grpSpPr>
            <a:xfrm>
              <a:off x="3804424" y="669154"/>
              <a:ext cx="72000" cy="3222624"/>
              <a:chOff x="3748669" y="814117"/>
              <a:chExt cx="133815" cy="3222624"/>
            </a:xfrm>
          </p:grpSpPr>
          <p:cxnSp>
            <p:nvCxnSpPr>
              <p:cNvPr id="70" name="Přímá spojovací čára 16"/>
              <p:cNvCxnSpPr/>
              <p:nvPr/>
            </p:nvCxnSpPr>
            <p:spPr>
              <a:xfrm>
                <a:off x="3748669" y="4036741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Přímá spojovací čára 17"/>
              <p:cNvCxnSpPr/>
              <p:nvPr/>
            </p:nvCxnSpPr>
            <p:spPr>
              <a:xfrm>
                <a:off x="3748669" y="1619773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Přímá spojovací čára 18"/>
              <p:cNvCxnSpPr/>
              <p:nvPr/>
            </p:nvCxnSpPr>
            <p:spPr>
              <a:xfrm>
                <a:off x="3748669" y="3231085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Přímá spojovací čára 19"/>
              <p:cNvCxnSpPr/>
              <p:nvPr/>
            </p:nvCxnSpPr>
            <p:spPr>
              <a:xfrm>
                <a:off x="3748669" y="814117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Přímá spojovací čára 20"/>
              <p:cNvCxnSpPr/>
              <p:nvPr/>
            </p:nvCxnSpPr>
            <p:spPr>
              <a:xfrm>
                <a:off x="3748669" y="2425429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37" name="Přímá spojovací čára 25"/>
          <p:cNvCxnSpPr/>
          <p:nvPr/>
        </p:nvCxnSpPr>
        <p:spPr>
          <a:xfrm>
            <a:off x="7134833" y="5656867"/>
            <a:ext cx="0" cy="89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8316806" y="5755367"/>
            <a:ext cx="821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x [m]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2" name="TextovéPole 141"/>
          <p:cNvSpPr txBox="1"/>
          <p:nvPr/>
        </p:nvSpPr>
        <p:spPr>
          <a:xfrm>
            <a:off x="1393086" y="56661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4" name="Volný tvar 153"/>
          <p:cNvSpPr/>
          <p:nvPr/>
        </p:nvSpPr>
        <p:spPr>
          <a:xfrm>
            <a:off x="1669772" y="3482088"/>
            <a:ext cx="5464547" cy="2215307"/>
          </a:xfrm>
          <a:custGeom>
            <a:avLst/>
            <a:gdLst>
              <a:gd name="connsiteX0" fmla="*/ 0 w 3142034"/>
              <a:gd name="connsiteY0" fmla="*/ 0 h 3725694"/>
              <a:gd name="connsiteX1" fmla="*/ 914400 w 3142034"/>
              <a:gd name="connsiteY1" fmla="*/ 457200 h 3725694"/>
              <a:gd name="connsiteX2" fmla="*/ 2033080 w 3142034"/>
              <a:gd name="connsiteY2" fmla="*/ 1653702 h 3725694"/>
              <a:gd name="connsiteX3" fmla="*/ 3142034 w 3142034"/>
              <a:gd name="connsiteY3" fmla="*/ 3725694 h 3725694"/>
              <a:gd name="connsiteX0" fmla="*/ 0 w 6434193"/>
              <a:gd name="connsiteY0" fmla="*/ 3162383 h 3330867"/>
              <a:gd name="connsiteX1" fmla="*/ 4206559 w 6434193"/>
              <a:gd name="connsiteY1" fmla="*/ 62373 h 3330867"/>
              <a:gd name="connsiteX2" fmla="*/ 5325239 w 6434193"/>
              <a:gd name="connsiteY2" fmla="*/ 1258875 h 3330867"/>
              <a:gd name="connsiteX3" fmla="*/ 6434193 w 6434193"/>
              <a:gd name="connsiteY3" fmla="*/ 3330867 h 3330867"/>
              <a:gd name="connsiteX0" fmla="*/ 0 w 6434193"/>
              <a:gd name="connsiteY0" fmla="*/ 11340438 h 11508922"/>
              <a:gd name="connsiteX1" fmla="*/ 2967574 w 6434193"/>
              <a:gd name="connsiteY1" fmla="*/ 8015 h 11508922"/>
              <a:gd name="connsiteX2" fmla="*/ 5325239 w 6434193"/>
              <a:gd name="connsiteY2" fmla="*/ 9436930 h 11508922"/>
              <a:gd name="connsiteX3" fmla="*/ 6434193 w 6434193"/>
              <a:gd name="connsiteY3" fmla="*/ 11508922 h 11508922"/>
              <a:gd name="connsiteX0" fmla="*/ 0 w 6434193"/>
              <a:gd name="connsiteY0" fmla="*/ 11332472 h 11500956"/>
              <a:gd name="connsiteX1" fmla="*/ 2967574 w 6434193"/>
              <a:gd name="connsiteY1" fmla="*/ 49 h 11500956"/>
              <a:gd name="connsiteX2" fmla="*/ 6434193 w 6434193"/>
              <a:gd name="connsiteY2" fmla="*/ 11500956 h 11500956"/>
              <a:gd name="connsiteX0" fmla="*/ 0 w 6434193"/>
              <a:gd name="connsiteY0" fmla="*/ 11338426 h 11506910"/>
              <a:gd name="connsiteX1" fmla="*/ 2967574 w 6434193"/>
              <a:gd name="connsiteY1" fmla="*/ 6003 h 11506910"/>
              <a:gd name="connsiteX2" fmla="*/ 6434193 w 6434193"/>
              <a:gd name="connsiteY2" fmla="*/ 11506910 h 11506910"/>
              <a:gd name="connsiteX0" fmla="*/ 0 w 6434193"/>
              <a:gd name="connsiteY0" fmla="*/ 14182820 h 14351304"/>
              <a:gd name="connsiteX1" fmla="*/ 2914475 w 6434193"/>
              <a:gd name="connsiteY1" fmla="*/ 4624 h 14351304"/>
              <a:gd name="connsiteX2" fmla="*/ 6434193 w 6434193"/>
              <a:gd name="connsiteY2" fmla="*/ 14351304 h 14351304"/>
              <a:gd name="connsiteX0" fmla="*/ 0 w 6434193"/>
              <a:gd name="connsiteY0" fmla="*/ 14183420 h 14351904"/>
              <a:gd name="connsiteX1" fmla="*/ 2914475 w 6434193"/>
              <a:gd name="connsiteY1" fmla="*/ 5224 h 14351904"/>
              <a:gd name="connsiteX2" fmla="*/ 6434193 w 6434193"/>
              <a:gd name="connsiteY2" fmla="*/ 14351904 h 14351904"/>
              <a:gd name="connsiteX0" fmla="*/ 0 w 6434193"/>
              <a:gd name="connsiteY0" fmla="*/ 14183420 h 14351904"/>
              <a:gd name="connsiteX1" fmla="*/ 2914475 w 6434193"/>
              <a:gd name="connsiteY1" fmla="*/ 5224 h 14351904"/>
              <a:gd name="connsiteX2" fmla="*/ 6434193 w 6434193"/>
              <a:gd name="connsiteY2" fmla="*/ 14351904 h 14351904"/>
              <a:gd name="connsiteX0" fmla="*/ 0 w 6434193"/>
              <a:gd name="connsiteY0" fmla="*/ 15097729 h 15266213"/>
              <a:gd name="connsiteX1" fmla="*/ 2985275 w 6434193"/>
              <a:gd name="connsiteY1" fmla="*/ 4824 h 15266213"/>
              <a:gd name="connsiteX2" fmla="*/ 6434193 w 6434193"/>
              <a:gd name="connsiteY2" fmla="*/ 15266213 h 15266213"/>
              <a:gd name="connsiteX0" fmla="*/ 0 w 6434193"/>
              <a:gd name="connsiteY0" fmla="*/ 15094290 h 15262774"/>
              <a:gd name="connsiteX1" fmla="*/ 2985275 w 6434193"/>
              <a:gd name="connsiteY1" fmla="*/ 1385 h 15262774"/>
              <a:gd name="connsiteX2" fmla="*/ 6434193 w 6434193"/>
              <a:gd name="connsiteY2" fmla="*/ 15262774 h 15262774"/>
              <a:gd name="connsiteX0" fmla="*/ 0 w 6434193"/>
              <a:gd name="connsiteY0" fmla="*/ 15094862 h 15263346"/>
              <a:gd name="connsiteX1" fmla="*/ 2985275 w 6434193"/>
              <a:gd name="connsiteY1" fmla="*/ 1957 h 15263346"/>
              <a:gd name="connsiteX2" fmla="*/ 6434193 w 6434193"/>
              <a:gd name="connsiteY2" fmla="*/ 15263346 h 15263346"/>
              <a:gd name="connsiteX0" fmla="*/ 0 w 6558092"/>
              <a:gd name="connsiteY0" fmla="*/ 15092974 h 15261458"/>
              <a:gd name="connsiteX1" fmla="*/ 3109174 w 6558092"/>
              <a:gd name="connsiteY1" fmla="*/ 69 h 15261458"/>
              <a:gd name="connsiteX2" fmla="*/ 6558092 w 6558092"/>
              <a:gd name="connsiteY2" fmla="*/ 15261458 h 15261458"/>
              <a:gd name="connsiteX0" fmla="*/ 0 w 6558092"/>
              <a:gd name="connsiteY0" fmla="*/ 15097729 h 15266213"/>
              <a:gd name="connsiteX1" fmla="*/ 3109174 w 6558092"/>
              <a:gd name="connsiteY1" fmla="*/ 4824 h 15266213"/>
              <a:gd name="connsiteX2" fmla="*/ 6558092 w 6558092"/>
              <a:gd name="connsiteY2" fmla="*/ 15266213 h 15266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58092" h="15266213">
                <a:moveTo>
                  <a:pt x="0" y="15097729"/>
                </a:moveTo>
                <a:cubicBezTo>
                  <a:pt x="624072" y="8887171"/>
                  <a:pt x="1573665" y="281645"/>
                  <a:pt x="3109174" y="4824"/>
                </a:cubicBezTo>
                <a:cubicBezTo>
                  <a:pt x="4644683" y="-271997"/>
                  <a:pt x="5977478" y="11447308"/>
                  <a:pt x="6558092" y="15266213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7" name="Elipsa 55"/>
          <p:cNvSpPr/>
          <p:nvPr/>
        </p:nvSpPr>
        <p:spPr>
          <a:xfrm>
            <a:off x="3194061" y="3598954"/>
            <a:ext cx="323386" cy="323386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2" name="Přímá spojovací šipka 60"/>
          <p:cNvCxnSpPr/>
          <p:nvPr/>
        </p:nvCxnSpPr>
        <p:spPr>
          <a:xfrm flipV="1">
            <a:off x="1736685" y="4133850"/>
            <a:ext cx="0" cy="1359908"/>
          </a:xfrm>
          <a:prstGeom prst="straightConnector1">
            <a:avLst/>
          </a:prstGeom>
          <a:ln w="38100"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ovéPole 162"/>
          <p:cNvSpPr txBox="1"/>
          <p:nvPr/>
        </p:nvSpPr>
        <p:spPr>
          <a:xfrm>
            <a:off x="1002822" y="4638395"/>
            <a:ext cx="587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cs-CZ" sz="2800" b="1" i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0y</a:t>
            </a:r>
            <a:endParaRPr lang="cs-CZ" sz="2800" b="1" i="1" baseline="-25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3" name="TextovéPole 172"/>
          <p:cNvSpPr txBox="1"/>
          <p:nvPr/>
        </p:nvSpPr>
        <p:spPr>
          <a:xfrm>
            <a:off x="1892847" y="591791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cs-CZ" sz="2800" b="1" i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0x</a:t>
            </a:r>
            <a:endParaRPr lang="cs-CZ" sz="2800" b="1" i="1" baseline="-25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75" name="Přímá spojovací čára 76"/>
          <p:cNvCxnSpPr/>
          <p:nvPr/>
        </p:nvCxnSpPr>
        <p:spPr>
          <a:xfrm flipH="1">
            <a:off x="2321750" y="3922340"/>
            <a:ext cx="0" cy="17331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Přímá spojovací čára 77"/>
          <p:cNvCxnSpPr/>
          <p:nvPr/>
        </p:nvCxnSpPr>
        <p:spPr>
          <a:xfrm>
            <a:off x="1669772" y="4174105"/>
            <a:ext cx="92200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Elipsa 87"/>
          <p:cNvSpPr/>
          <p:nvPr/>
        </p:nvSpPr>
        <p:spPr>
          <a:xfrm>
            <a:off x="1563165" y="5493758"/>
            <a:ext cx="323386" cy="323386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3" name="TextovéPole 182"/>
          <p:cNvSpPr txBox="1"/>
          <p:nvPr/>
        </p:nvSpPr>
        <p:spPr>
          <a:xfrm>
            <a:off x="2478264" y="4585679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cs-CZ" sz="2800" b="1" i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r>
              <a:rPr lang="cs-CZ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cs-CZ" sz="2800" b="1" i="1" baseline="-25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4" name="Přímá spojovací šipka 75"/>
          <p:cNvCxnSpPr/>
          <p:nvPr/>
        </p:nvCxnSpPr>
        <p:spPr>
          <a:xfrm flipV="1">
            <a:off x="1694256" y="4174105"/>
            <a:ext cx="627494" cy="1492055"/>
          </a:xfrm>
          <a:prstGeom prst="straightConnector1">
            <a:avLst/>
          </a:prstGeom>
          <a:ln w="57150">
            <a:solidFill>
              <a:srgbClr val="33CC33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742106" y="727682"/>
            <a:ext cx="827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[m]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74" name="Přímá spojovací šipka 75"/>
          <p:cNvCxnSpPr/>
          <p:nvPr/>
        </p:nvCxnSpPr>
        <p:spPr>
          <a:xfrm rot="16200000">
            <a:off x="2004897" y="5345741"/>
            <a:ext cx="0" cy="648000"/>
          </a:xfrm>
          <a:prstGeom prst="straightConnector1">
            <a:avLst/>
          </a:prstGeom>
          <a:ln w="38100"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2808003" y="3152392"/>
            <a:ext cx="467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cs-CZ" sz="2800" b="1" i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endParaRPr lang="cs-CZ" sz="2800" b="1" i="1" baseline="-25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3517447" y="3912495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cs-CZ" sz="2800" b="1" i="1" baseline="-25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cs-CZ" sz="2800" b="1" i="1" baseline="-25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4123763" y="2629172"/>
            <a:ext cx="434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</a:t>
            </a:r>
            <a:endParaRPr lang="cs-CZ" sz="2800" b="1" i="1" baseline="-25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64" name="Přímá spojovací šipka 75"/>
          <p:cNvCxnSpPr/>
          <p:nvPr/>
        </p:nvCxnSpPr>
        <p:spPr>
          <a:xfrm flipV="1">
            <a:off x="3360254" y="3206750"/>
            <a:ext cx="665646" cy="524707"/>
          </a:xfrm>
          <a:prstGeom prst="straightConnector1">
            <a:avLst/>
          </a:prstGeom>
          <a:ln w="57150">
            <a:solidFill>
              <a:srgbClr val="33CC33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šipka 75"/>
          <p:cNvCxnSpPr/>
          <p:nvPr/>
        </p:nvCxnSpPr>
        <p:spPr>
          <a:xfrm rot="16200000">
            <a:off x="3682003" y="3407454"/>
            <a:ext cx="0" cy="648000"/>
          </a:xfrm>
          <a:prstGeom prst="straightConnector1">
            <a:avLst/>
          </a:prstGeom>
          <a:ln w="38100"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420666"/>
              </p:ext>
            </p:extLst>
          </p:nvPr>
        </p:nvGraphicFramePr>
        <p:xfrm>
          <a:off x="6666179" y="650539"/>
          <a:ext cx="20701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321" name="Rovnice" r:id="rId4" imgW="812520" imgH="241200" progId="Equation.3">
                  <p:embed/>
                </p:oleObj>
              </mc:Choice>
              <mc:Fallback>
                <p:oleObj name="Rovnice" r:id="rId4" imgW="81252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6179" y="650539"/>
                        <a:ext cx="2070100" cy="615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algn="ctr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1" name="Objek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163432"/>
              </p:ext>
            </p:extLst>
          </p:nvPr>
        </p:nvGraphicFramePr>
        <p:xfrm>
          <a:off x="6116452" y="3439390"/>
          <a:ext cx="2036762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322" name="Rovnice" r:id="rId6" imgW="799920" imgH="228600" progId="Equation.3">
                  <p:embed/>
                </p:oleObj>
              </mc:Choice>
              <mc:Fallback>
                <p:oleObj name="Rovnice" r:id="rId6" imgW="799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6452" y="3439390"/>
                        <a:ext cx="2036762" cy="584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algn="ctr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7" name="Přímá spojovací šipka 60"/>
          <p:cNvCxnSpPr/>
          <p:nvPr/>
        </p:nvCxnSpPr>
        <p:spPr>
          <a:xfrm flipH="1" flipV="1">
            <a:off x="3358004" y="3222207"/>
            <a:ext cx="2250" cy="538440"/>
          </a:xfrm>
          <a:prstGeom prst="straightConnector1">
            <a:avLst/>
          </a:prstGeom>
          <a:ln w="38100"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44"/>
          <p:cNvCxnSpPr/>
          <p:nvPr/>
        </p:nvCxnSpPr>
        <p:spPr>
          <a:xfrm>
            <a:off x="3355754" y="3222207"/>
            <a:ext cx="85620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44"/>
          <p:cNvCxnSpPr/>
          <p:nvPr/>
        </p:nvCxnSpPr>
        <p:spPr>
          <a:xfrm flipV="1">
            <a:off x="4006003" y="2922206"/>
            <a:ext cx="0" cy="83844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9" name="Objek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596716"/>
              </p:ext>
            </p:extLst>
          </p:nvPr>
        </p:nvGraphicFramePr>
        <p:xfrm>
          <a:off x="6505841" y="1347756"/>
          <a:ext cx="2230438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323" name="Rovnice" r:id="rId8" imgW="876240" imgH="228600" progId="Equation.3">
                  <p:embed/>
                </p:oleObj>
              </mc:Choice>
              <mc:Fallback>
                <p:oleObj name="Rovnice" r:id="rId8" imgW="876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5841" y="1347756"/>
                        <a:ext cx="2230438" cy="584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algn="ctr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k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698986"/>
              </p:ext>
            </p:extLst>
          </p:nvPr>
        </p:nvGraphicFramePr>
        <p:xfrm>
          <a:off x="6634429" y="2013222"/>
          <a:ext cx="210185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324" name="Rovnice" r:id="rId10" imgW="825480" imgH="241200" progId="Equation.3">
                  <p:embed/>
                </p:oleObj>
              </mc:Choice>
              <mc:Fallback>
                <p:oleObj name="Rovnice" r:id="rId10" imgW="8254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4429" y="2013222"/>
                        <a:ext cx="2101850" cy="615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algn="ctr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1736685" y="5047481"/>
                <a:ext cx="62337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0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cs-CZ" sz="4000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685" y="5047481"/>
                <a:ext cx="623376" cy="70788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3" name="Objek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247412"/>
              </p:ext>
            </p:extLst>
          </p:nvPr>
        </p:nvGraphicFramePr>
        <p:xfrm>
          <a:off x="6109373" y="4137253"/>
          <a:ext cx="2684462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325" name="Rovnice" r:id="rId13" imgW="1054080" imgH="241200" progId="Equation.3">
                  <p:embed/>
                </p:oleObj>
              </mc:Choice>
              <mc:Fallback>
                <p:oleObj name="Rovnice" r:id="rId13" imgW="1054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9373" y="4137253"/>
                        <a:ext cx="2684462" cy="615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algn="ctr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k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991843"/>
              </p:ext>
            </p:extLst>
          </p:nvPr>
        </p:nvGraphicFramePr>
        <p:xfrm>
          <a:off x="6102170" y="4883280"/>
          <a:ext cx="168116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326" name="Rovnice" r:id="rId15" imgW="660240" imgH="241200" progId="Equation.3">
                  <p:embed/>
                </p:oleObj>
              </mc:Choice>
              <mc:Fallback>
                <p:oleObj name="Rovnice" r:id="rId15" imgW="660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2170" y="4883280"/>
                        <a:ext cx="1681163" cy="615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algn="ctr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Zástupný symbol pro obsah 2"/>
          <p:cNvSpPr txBox="1">
            <a:spLocks/>
          </p:cNvSpPr>
          <p:nvPr/>
        </p:nvSpPr>
        <p:spPr bwMode="auto">
          <a:xfrm>
            <a:off x="5475357" y="2779979"/>
            <a:ext cx="3475439" cy="1471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cs-CZ" sz="3000" b="1" dirty="0" smtClean="0">
                <a:latin typeface="+mj-lt"/>
                <a:cs typeface="Times New Roman" pitchFamily="18" charset="0"/>
              </a:rPr>
              <a:t>okamžitá rychlost</a:t>
            </a:r>
            <a:endParaRPr lang="cs-CZ" sz="3000" b="1" dirty="0">
              <a:latin typeface="+mj-lt"/>
              <a:cs typeface="Times New Roman" pitchFamily="18" charset="0"/>
            </a:endParaRPr>
          </a:p>
        </p:txBody>
      </p:sp>
      <p:sp>
        <p:nvSpPr>
          <p:cNvPr id="48" name="Zástupný symbol pro obsah 2"/>
          <p:cNvSpPr txBox="1">
            <a:spLocks/>
          </p:cNvSpPr>
          <p:nvPr/>
        </p:nvSpPr>
        <p:spPr bwMode="auto">
          <a:xfrm>
            <a:off x="2444836" y="1820986"/>
            <a:ext cx="3534248" cy="1471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sz="2400" b="1" dirty="0" smtClean="0">
                <a:latin typeface="+mj-lt"/>
                <a:cs typeface="Times New Roman" pitchFamily="18" charset="0"/>
              </a:rPr>
              <a:t>okamžitá rychlost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má směr tečny k trajektorii</a:t>
            </a:r>
            <a:endParaRPr lang="cs-CZ" sz="2400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25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  <p:bldP spid="163" grpId="0"/>
      <p:bldP spid="173" grpId="0"/>
      <p:bldP spid="58" grpId="0"/>
      <p:bldP spid="59" grpId="0"/>
      <p:bldP spid="63" grpId="0"/>
      <p:bldP spid="47" grpId="0"/>
      <p:bldP spid="4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Zástupný symbol pro obsah 2"/>
          <p:cNvSpPr txBox="1">
            <a:spLocks/>
          </p:cNvSpPr>
          <p:nvPr/>
        </p:nvSpPr>
        <p:spPr bwMode="auto">
          <a:xfrm>
            <a:off x="5125615" y="5888731"/>
            <a:ext cx="2371710" cy="73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cs-CZ" sz="3000" b="1" dirty="0" smtClean="0">
                <a:latin typeface="+mj-lt"/>
                <a:cs typeface="Times New Roman" pitchFamily="18" charset="0"/>
              </a:rPr>
              <a:t>délka vrhu</a:t>
            </a:r>
            <a:endParaRPr lang="cs-CZ" sz="3000" b="1" dirty="0">
              <a:latin typeface="+mj-lt"/>
              <a:cs typeface="Times New Roman" pitchFamily="18" charset="0"/>
            </a:endParaRPr>
          </a:p>
        </p:txBody>
      </p:sp>
      <p:sp>
        <p:nvSpPr>
          <p:cNvPr id="189" name="Zástupný symbol pro obsah 2"/>
          <p:cNvSpPr txBox="1">
            <a:spLocks/>
          </p:cNvSpPr>
          <p:nvPr/>
        </p:nvSpPr>
        <p:spPr bwMode="auto">
          <a:xfrm>
            <a:off x="-3178914" y="1189347"/>
            <a:ext cx="3475439" cy="1471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cs-CZ" sz="3000" dirty="0" smtClean="0">
                <a:latin typeface="+mj-lt"/>
                <a:cs typeface="Times New Roman" pitchFamily="18" charset="0"/>
              </a:rPr>
              <a:t>d</a:t>
            </a: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876" y="833718"/>
            <a:ext cx="9144000" cy="5816600"/>
          </a:xfrm>
        </p:spPr>
        <p:txBody>
          <a:bodyPr/>
          <a:lstStyle/>
          <a:p>
            <a:pPr marL="0" indent="0"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 </a:t>
            </a:r>
          </a:p>
          <a:p>
            <a:pPr>
              <a:buNone/>
            </a:pPr>
            <a:r>
              <a:rPr lang="cs-CZ" sz="3000" dirty="0" smtClean="0"/>
              <a:t> </a:t>
            </a:r>
          </a:p>
          <a:p>
            <a:pPr marL="514350" indent="-51435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78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3. VRH ŠIKMÝ VZHŮRU</a:t>
            </a:r>
          </a:p>
        </p:txBody>
      </p:sp>
      <p:grpSp>
        <p:nvGrpSpPr>
          <p:cNvPr id="67" name="Skupina 22"/>
          <p:cNvGrpSpPr/>
          <p:nvPr/>
        </p:nvGrpSpPr>
        <p:grpSpPr>
          <a:xfrm>
            <a:off x="1680897" y="836275"/>
            <a:ext cx="7269899" cy="4855902"/>
            <a:chOff x="3804424" y="-105466"/>
            <a:chExt cx="4999594" cy="4855902"/>
          </a:xfrm>
        </p:grpSpPr>
        <p:grpSp>
          <p:nvGrpSpPr>
            <p:cNvPr id="68" name="Skupina 14"/>
            <p:cNvGrpSpPr/>
            <p:nvPr/>
          </p:nvGrpSpPr>
          <p:grpSpPr>
            <a:xfrm>
              <a:off x="3834656" y="-105466"/>
              <a:ext cx="4969362" cy="4855902"/>
              <a:chOff x="3834656" y="-105466"/>
              <a:chExt cx="4969362" cy="4855902"/>
            </a:xfrm>
          </p:grpSpPr>
          <p:cxnSp>
            <p:nvCxnSpPr>
              <p:cNvPr id="134" name="Přímá spojovací šipka 10"/>
              <p:cNvCxnSpPr/>
              <p:nvPr/>
            </p:nvCxnSpPr>
            <p:spPr>
              <a:xfrm flipH="1" flipV="1">
                <a:off x="3834656" y="-105466"/>
                <a:ext cx="1362" cy="4855902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Přímá spojovací čára 13"/>
              <p:cNvCxnSpPr/>
              <p:nvPr/>
            </p:nvCxnSpPr>
            <p:spPr>
              <a:xfrm>
                <a:off x="3836018" y="4750420"/>
                <a:ext cx="4968000" cy="0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Skupina 21"/>
            <p:cNvGrpSpPr/>
            <p:nvPr/>
          </p:nvGrpSpPr>
          <p:grpSpPr>
            <a:xfrm>
              <a:off x="3804424" y="669154"/>
              <a:ext cx="72000" cy="3222624"/>
              <a:chOff x="3748669" y="814117"/>
              <a:chExt cx="133815" cy="3222624"/>
            </a:xfrm>
          </p:grpSpPr>
          <p:cxnSp>
            <p:nvCxnSpPr>
              <p:cNvPr id="70" name="Přímá spojovací čára 16"/>
              <p:cNvCxnSpPr/>
              <p:nvPr/>
            </p:nvCxnSpPr>
            <p:spPr>
              <a:xfrm>
                <a:off x="3748669" y="4036741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Přímá spojovací čára 17"/>
              <p:cNvCxnSpPr/>
              <p:nvPr/>
            </p:nvCxnSpPr>
            <p:spPr>
              <a:xfrm>
                <a:off x="3748669" y="1619773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Přímá spojovací čára 18"/>
              <p:cNvCxnSpPr/>
              <p:nvPr/>
            </p:nvCxnSpPr>
            <p:spPr>
              <a:xfrm>
                <a:off x="3748669" y="3231085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Přímá spojovací čára 19"/>
              <p:cNvCxnSpPr/>
              <p:nvPr/>
            </p:nvCxnSpPr>
            <p:spPr>
              <a:xfrm>
                <a:off x="3748669" y="814117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Přímá spojovací čára 20"/>
              <p:cNvCxnSpPr/>
              <p:nvPr/>
            </p:nvCxnSpPr>
            <p:spPr>
              <a:xfrm>
                <a:off x="3748669" y="2425429"/>
                <a:ext cx="1338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37" name="Přímá spojovací čára 25"/>
          <p:cNvCxnSpPr/>
          <p:nvPr/>
        </p:nvCxnSpPr>
        <p:spPr>
          <a:xfrm>
            <a:off x="7134833" y="5656867"/>
            <a:ext cx="0" cy="89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8316806" y="5755367"/>
            <a:ext cx="821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x [m]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2" name="TextovéPole 141"/>
          <p:cNvSpPr txBox="1"/>
          <p:nvPr/>
        </p:nvSpPr>
        <p:spPr>
          <a:xfrm>
            <a:off x="1393086" y="56661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51" name="Přímá spojovací čára 44"/>
          <p:cNvCxnSpPr/>
          <p:nvPr/>
        </p:nvCxnSpPr>
        <p:spPr>
          <a:xfrm flipV="1">
            <a:off x="1713267" y="1286325"/>
            <a:ext cx="1857840" cy="438341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Volný tvar 153"/>
          <p:cNvSpPr/>
          <p:nvPr/>
        </p:nvSpPr>
        <p:spPr>
          <a:xfrm>
            <a:off x="1669772" y="3482088"/>
            <a:ext cx="5464547" cy="2215307"/>
          </a:xfrm>
          <a:custGeom>
            <a:avLst/>
            <a:gdLst>
              <a:gd name="connsiteX0" fmla="*/ 0 w 3142034"/>
              <a:gd name="connsiteY0" fmla="*/ 0 h 3725694"/>
              <a:gd name="connsiteX1" fmla="*/ 914400 w 3142034"/>
              <a:gd name="connsiteY1" fmla="*/ 457200 h 3725694"/>
              <a:gd name="connsiteX2" fmla="*/ 2033080 w 3142034"/>
              <a:gd name="connsiteY2" fmla="*/ 1653702 h 3725694"/>
              <a:gd name="connsiteX3" fmla="*/ 3142034 w 3142034"/>
              <a:gd name="connsiteY3" fmla="*/ 3725694 h 3725694"/>
              <a:gd name="connsiteX0" fmla="*/ 0 w 6434193"/>
              <a:gd name="connsiteY0" fmla="*/ 3162383 h 3330867"/>
              <a:gd name="connsiteX1" fmla="*/ 4206559 w 6434193"/>
              <a:gd name="connsiteY1" fmla="*/ 62373 h 3330867"/>
              <a:gd name="connsiteX2" fmla="*/ 5325239 w 6434193"/>
              <a:gd name="connsiteY2" fmla="*/ 1258875 h 3330867"/>
              <a:gd name="connsiteX3" fmla="*/ 6434193 w 6434193"/>
              <a:gd name="connsiteY3" fmla="*/ 3330867 h 3330867"/>
              <a:gd name="connsiteX0" fmla="*/ 0 w 6434193"/>
              <a:gd name="connsiteY0" fmla="*/ 11340438 h 11508922"/>
              <a:gd name="connsiteX1" fmla="*/ 2967574 w 6434193"/>
              <a:gd name="connsiteY1" fmla="*/ 8015 h 11508922"/>
              <a:gd name="connsiteX2" fmla="*/ 5325239 w 6434193"/>
              <a:gd name="connsiteY2" fmla="*/ 9436930 h 11508922"/>
              <a:gd name="connsiteX3" fmla="*/ 6434193 w 6434193"/>
              <a:gd name="connsiteY3" fmla="*/ 11508922 h 11508922"/>
              <a:gd name="connsiteX0" fmla="*/ 0 w 6434193"/>
              <a:gd name="connsiteY0" fmla="*/ 11332472 h 11500956"/>
              <a:gd name="connsiteX1" fmla="*/ 2967574 w 6434193"/>
              <a:gd name="connsiteY1" fmla="*/ 49 h 11500956"/>
              <a:gd name="connsiteX2" fmla="*/ 6434193 w 6434193"/>
              <a:gd name="connsiteY2" fmla="*/ 11500956 h 11500956"/>
              <a:gd name="connsiteX0" fmla="*/ 0 w 6434193"/>
              <a:gd name="connsiteY0" fmla="*/ 11338426 h 11506910"/>
              <a:gd name="connsiteX1" fmla="*/ 2967574 w 6434193"/>
              <a:gd name="connsiteY1" fmla="*/ 6003 h 11506910"/>
              <a:gd name="connsiteX2" fmla="*/ 6434193 w 6434193"/>
              <a:gd name="connsiteY2" fmla="*/ 11506910 h 11506910"/>
              <a:gd name="connsiteX0" fmla="*/ 0 w 6434193"/>
              <a:gd name="connsiteY0" fmla="*/ 14182820 h 14351304"/>
              <a:gd name="connsiteX1" fmla="*/ 2914475 w 6434193"/>
              <a:gd name="connsiteY1" fmla="*/ 4624 h 14351304"/>
              <a:gd name="connsiteX2" fmla="*/ 6434193 w 6434193"/>
              <a:gd name="connsiteY2" fmla="*/ 14351304 h 14351304"/>
              <a:gd name="connsiteX0" fmla="*/ 0 w 6434193"/>
              <a:gd name="connsiteY0" fmla="*/ 14183420 h 14351904"/>
              <a:gd name="connsiteX1" fmla="*/ 2914475 w 6434193"/>
              <a:gd name="connsiteY1" fmla="*/ 5224 h 14351904"/>
              <a:gd name="connsiteX2" fmla="*/ 6434193 w 6434193"/>
              <a:gd name="connsiteY2" fmla="*/ 14351904 h 14351904"/>
              <a:gd name="connsiteX0" fmla="*/ 0 w 6434193"/>
              <a:gd name="connsiteY0" fmla="*/ 14183420 h 14351904"/>
              <a:gd name="connsiteX1" fmla="*/ 2914475 w 6434193"/>
              <a:gd name="connsiteY1" fmla="*/ 5224 h 14351904"/>
              <a:gd name="connsiteX2" fmla="*/ 6434193 w 6434193"/>
              <a:gd name="connsiteY2" fmla="*/ 14351904 h 14351904"/>
              <a:gd name="connsiteX0" fmla="*/ 0 w 6434193"/>
              <a:gd name="connsiteY0" fmla="*/ 15097729 h 15266213"/>
              <a:gd name="connsiteX1" fmla="*/ 2985275 w 6434193"/>
              <a:gd name="connsiteY1" fmla="*/ 4824 h 15266213"/>
              <a:gd name="connsiteX2" fmla="*/ 6434193 w 6434193"/>
              <a:gd name="connsiteY2" fmla="*/ 15266213 h 15266213"/>
              <a:gd name="connsiteX0" fmla="*/ 0 w 6434193"/>
              <a:gd name="connsiteY0" fmla="*/ 15094290 h 15262774"/>
              <a:gd name="connsiteX1" fmla="*/ 2985275 w 6434193"/>
              <a:gd name="connsiteY1" fmla="*/ 1385 h 15262774"/>
              <a:gd name="connsiteX2" fmla="*/ 6434193 w 6434193"/>
              <a:gd name="connsiteY2" fmla="*/ 15262774 h 15262774"/>
              <a:gd name="connsiteX0" fmla="*/ 0 w 6434193"/>
              <a:gd name="connsiteY0" fmla="*/ 15094862 h 15263346"/>
              <a:gd name="connsiteX1" fmla="*/ 2985275 w 6434193"/>
              <a:gd name="connsiteY1" fmla="*/ 1957 h 15263346"/>
              <a:gd name="connsiteX2" fmla="*/ 6434193 w 6434193"/>
              <a:gd name="connsiteY2" fmla="*/ 15263346 h 15263346"/>
              <a:gd name="connsiteX0" fmla="*/ 0 w 6558092"/>
              <a:gd name="connsiteY0" fmla="*/ 15092974 h 15261458"/>
              <a:gd name="connsiteX1" fmla="*/ 3109174 w 6558092"/>
              <a:gd name="connsiteY1" fmla="*/ 69 h 15261458"/>
              <a:gd name="connsiteX2" fmla="*/ 6558092 w 6558092"/>
              <a:gd name="connsiteY2" fmla="*/ 15261458 h 15261458"/>
              <a:gd name="connsiteX0" fmla="*/ 0 w 6558092"/>
              <a:gd name="connsiteY0" fmla="*/ 15097729 h 15266213"/>
              <a:gd name="connsiteX1" fmla="*/ 3109174 w 6558092"/>
              <a:gd name="connsiteY1" fmla="*/ 4824 h 15266213"/>
              <a:gd name="connsiteX2" fmla="*/ 6558092 w 6558092"/>
              <a:gd name="connsiteY2" fmla="*/ 15266213 h 15266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58092" h="15266213">
                <a:moveTo>
                  <a:pt x="0" y="15097729"/>
                </a:moveTo>
                <a:cubicBezTo>
                  <a:pt x="624072" y="8887171"/>
                  <a:pt x="1573665" y="281645"/>
                  <a:pt x="3109174" y="4824"/>
                </a:cubicBezTo>
                <a:cubicBezTo>
                  <a:pt x="4644683" y="-271997"/>
                  <a:pt x="5977478" y="11447308"/>
                  <a:pt x="6558092" y="15266213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7" name="Elipsa 55"/>
          <p:cNvSpPr/>
          <p:nvPr/>
        </p:nvSpPr>
        <p:spPr>
          <a:xfrm>
            <a:off x="3194061" y="3598954"/>
            <a:ext cx="323386" cy="323386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1" name="Elipsa 87"/>
          <p:cNvSpPr/>
          <p:nvPr/>
        </p:nvSpPr>
        <p:spPr>
          <a:xfrm>
            <a:off x="1563165" y="5493758"/>
            <a:ext cx="323386" cy="323386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TextovéPole 42"/>
          <p:cNvSpPr txBox="1"/>
          <p:nvPr/>
        </p:nvSpPr>
        <p:spPr>
          <a:xfrm>
            <a:off x="742106" y="727682"/>
            <a:ext cx="827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[m]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3128460" y="5828199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cs-CZ" sz="2800" i="1" baseline="-25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cxnSp>
        <p:nvCxnSpPr>
          <p:cNvPr id="76" name="Přímá spojovací čára 44"/>
          <p:cNvCxnSpPr/>
          <p:nvPr/>
        </p:nvCxnSpPr>
        <p:spPr>
          <a:xfrm flipV="1">
            <a:off x="1724857" y="3760647"/>
            <a:ext cx="1745159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44"/>
          <p:cNvCxnSpPr/>
          <p:nvPr/>
        </p:nvCxnSpPr>
        <p:spPr>
          <a:xfrm flipV="1">
            <a:off x="3355754" y="3734430"/>
            <a:ext cx="0" cy="196704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3356865" y="1760191"/>
            <a:ext cx="459" cy="200045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Objek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094908"/>
              </p:ext>
            </p:extLst>
          </p:nvPr>
        </p:nvGraphicFramePr>
        <p:xfrm>
          <a:off x="3448831" y="2546750"/>
          <a:ext cx="6731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305" name="Rovnice" r:id="rId4" imgW="355320" imgH="393480" progId="Equation.3">
                  <p:embed/>
                </p:oleObj>
              </mc:Choice>
              <mc:Fallback>
                <p:oleObj name="Rovnice" r:id="rId4" imgW="355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8831" y="2546750"/>
                        <a:ext cx="673100" cy="765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ovéPole 46"/>
          <p:cNvSpPr txBox="1"/>
          <p:nvPr/>
        </p:nvSpPr>
        <p:spPr>
          <a:xfrm>
            <a:off x="6959431" y="5896990"/>
            <a:ext cx="40588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</a:t>
            </a:r>
            <a:endParaRPr lang="cs-CZ" sz="2800" i="1" baseline="-25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155841" y="3495922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endParaRPr lang="cs-CZ" sz="2800" i="1" baseline="-25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1149478"/>
              </p:ext>
            </p:extLst>
          </p:nvPr>
        </p:nvGraphicFramePr>
        <p:xfrm>
          <a:off x="6311470" y="605147"/>
          <a:ext cx="2684462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306" name="Rovnice" r:id="rId6" imgW="1054080" imgH="457200" progId="Equation.3">
                  <p:embed/>
                </p:oleObj>
              </mc:Choice>
              <mc:Fallback>
                <p:oleObj name="Rovnice" r:id="rId6" imgW="10540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470" y="605147"/>
                        <a:ext cx="2684462" cy="1168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algn="ctr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872437"/>
              </p:ext>
            </p:extLst>
          </p:nvPr>
        </p:nvGraphicFramePr>
        <p:xfrm>
          <a:off x="6311470" y="2105784"/>
          <a:ext cx="177641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307" name="Rovnice" r:id="rId8" imgW="787320" imgH="228600" progId="Equation.3">
                  <p:embed/>
                </p:oleObj>
              </mc:Choice>
              <mc:Fallback>
                <p:oleObj name="Rovnice" r:id="rId8" imgW="787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470" y="2105784"/>
                        <a:ext cx="1776412" cy="517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algn="ctr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Zástupný symbol pro obsah 2"/>
          <p:cNvSpPr txBox="1">
            <a:spLocks/>
          </p:cNvSpPr>
          <p:nvPr/>
        </p:nvSpPr>
        <p:spPr bwMode="auto">
          <a:xfrm>
            <a:off x="3976165" y="1924569"/>
            <a:ext cx="2371710" cy="73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cs-CZ" sz="3000" b="1" dirty="0">
                <a:latin typeface="+mj-lt"/>
                <a:cs typeface="Times New Roman" pitchFamily="18" charset="0"/>
              </a:rPr>
              <a:t>p</a:t>
            </a:r>
            <a:r>
              <a:rPr lang="cs-CZ" sz="3000" b="1" dirty="0" smtClean="0">
                <a:latin typeface="+mj-lt"/>
                <a:cs typeface="Times New Roman" pitchFamily="18" charset="0"/>
              </a:rPr>
              <a:t>oloha bodu</a:t>
            </a:r>
            <a:endParaRPr lang="cs-CZ" sz="3000" b="1" dirty="0">
              <a:latin typeface="+mj-lt"/>
              <a:cs typeface="Times New Roman" pitchFamily="18" charset="0"/>
            </a:endParaRPr>
          </a:p>
        </p:txBody>
      </p:sp>
      <p:sp>
        <p:nvSpPr>
          <p:cNvPr id="53" name="Zástupný symbol pro obsah 2"/>
          <p:cNvSpPr txBox="1">
            <a:spLocks/>
          </p:cNvSpPr>
          <p:nvPr/>
        </p:nvSpPr>
        <p:spPr bwMode="auto">
          <a:xfrm>
            <a:off x="3976165" y="727673"/>
            <a:ext cx="3475439" cy="1471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cs-CZ" sz="3000" b="1" dirty="0">
                <a:latin typeface="+mj-lt"/>
                <a:cs typeface="Times New Roman" pitchFamily="18" charset="0"/>
              </a:rPr>
              <a:t>r</a:t>
            </a:r>
            <a:r>
              <a:rPr lang="cs-CZ" sz="3000" b="1" dirty="0" smtClean="0">
                <a:latin typeface="+mj-lt"/>
                <a:cs typeface="Times New Roman" pitchFamily="18" charset="0"/>
              </a:rPr>
              <a:t>ychlost bodu</a:t>
            </a:r>
            <a:endParaRPr lang="cs-CZ" sz="3000" b="1" dirty="0">
              <a:latin typeface="+mj-lt"/>
              <a:cs typeface="Times New Roman" pitchFamily="18" charset="0"/>
            </a:endParaRPr>
          </a:p>
        </p:txBody>
      </p:sp>
      <p:cxnSp>
        <p:nvCxnSpPr>
          <p:cNvPr id="37" name="Přímá spojovací šipka 75"/>
          <p:cNvCxnSpPr/>
          <p:nvPr/>
        </p:nvCxnSpPr>
        <p:spPr>
          <a:xfrm flipV="1">
            <a:off x="1694256" y="4174105"/>
            <a:ext cx="627494" cy="1492055"/>
          </a:xfrm>
          <a:prstGeom prst="straightConnector1">
            <a:avLst/>
          </a:prstGeom>
          <a:ln w="57150">
            <a:solidFill>
              <a:srgbClr val="33CC33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k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613103"/>
              </p:ext>
            </p:extLst>
          </p:nvPr>
        </p:nvGraphicFramePr>
        <p:xfrm>
          <a:off x="6226175" y="2751138"/>
          <a:ext cx="2808288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308" name="Rovnice" r:id="rId10" imgW="1244520" imgH="393480" progId="Equation.3">
                  <p:embed/>
                </p:oleObj>
              </mc:Choice>
              <mc:Fallback>
                <p:oleObj name="Rovnice" r:id="rId10" imgW="1244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6175" y="2751138"/>
                        <a:ext cx="2808288" cy="892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algn="ctr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Zástupný symbol pro obsah 2"/>
          <p:cNvSpPr txBox="1">
            <a:spLocks/>
          </p:cNvSpPr>
          <p:nvPr/>
        </p:nvSpPr>
        <p:spPr bwMode="auto">
          <a:xfrm>
            <a:off x="29619" y="2768535"/>
            <a:ext cx="1274661" cy="1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sz="3000" b="1" dirty="0" smtClean="0">
                <a:latin typeface="+mj-lt"/>
                <a:cs typeface="Times New Roman" pitchFamily="18" charset="0"/>
              </a:rPr>
              <a:t>výška vrhu</a:t>
            </a:r>
            <a:endParaRPr lang="cs-CZ" sz="3000" b="1" dirty="0">
              <a:latin typeface="+mj-lt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1126186" y="3075734"/>
            <a:ext cx="40908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</a:t>
            </a:r>
            <a:endParaRPr lang="cs-CZ" sz="2800" i="1" baseline="-25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41" name="Přímá spojovací čára 44"/>
          <p:cNvCxnSpPr/>
          <p:nvPr/>
        </p:nvCxnSpPr>
        <p:spPr>
          <a:xfrm flipV="1">
            <a:off x="1733244" y="3468341"/>
            <a:ext cx="2595850" cy="2758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7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9" grpId="0"/>
      <p:bldP spid="47" grpId="0" animBg="1"/>
      <p:bldP spid="48" grpId="0"/>
      <p:bldP spid="39" grpId="0"/>
      <p:bldP spid="4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Zástupný symbol pro obsah 2"/>
          <p:cNvSpPr txBox="1">
            <a:spLocks/>
          </p:cNvSpPr>
          <p:nvPr/>
        </p:nvSpPr>
        <p:spPr bwMode="auto">
          <a:xfrm>
            <a:off x="288540" y="582512"/>
            <a:ext cx="9144000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2800" b="1" dirty="0" smtClean="0"/>
              <a:t>čas dopadu			délka vrhu = </a:t>
            </a:r>
            <a:r>
              <a:rPr lang="cs-CZ" sz="2800" dirty="0" smtClean="0"/>
              <a:t>dostřel </a:t>
            </a:r>
          </a:p>
          <a:p>
            <a:pPr marL="0" lvl="0" indent="0">
              <a:buNone/>
            </a:pPr>
            <a:r>
              <a:rPr lang="cs-CZ" altLang="cs-CZ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cs-CZ" altLang="cs-CZ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</a:p>
          <a:p>
            <a:pPr marL="0" lvl="0" indent="0">
              <a:buNone/>
            </a:pPr>
            <a:endParaRPr lang="cs-CZ" altLang="cs-CZ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>
              <a:buNone/>
            </a:pPr>
            <a:endParaRPr lang="cs-CZ" altLang="cs-CZ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>
              <a:buNone/>
            </a:pPr>
            <a:endParaRPr lang="cs-CZ" altLang="cs-CZ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>
              <a:buNone/>
            </a:pPr>
            <a:endParaRPr lang="cs-CZ" altLang="cs-CZ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>
              <a:buNone/>
            </a:pPr>
            <a:endParaRPr lang="cs-CZ" altLang="cs-CZ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>
              <a:buNone/>
            </a:pPr>
            <a:endParaRPr lang="cs-CZ" altLang="cs-CZ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>
              <a:buNone/>
            </a:pPr>
            <a:endParaRPr lang="cs-CZ" altLang="cs-CZ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cs-CZ" altLang="cs-CZ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cs-CZ" altLang="cs-CZ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			</a:t>
            </a:r>
            <a:endParaRPr lang="cs-CZ" sz="2800" dirty="0" smtClean="0"/>
          </a:p>
          <a:p>
            <a:pPr lvl="0"/>
            <a:endParaRPr lang="cs-CZ" sz="2800" dirty="0" smtClean="0"/>
          </a:p>
          <a:p>
            <a:pPr>
              <a:buFont typeface="Arial" charset="0"/>
              <a:buNone/>
            </a:pPr>
            <a:r>
              <a:rPr lang="cs-CZ" sz="3000" dirty="0" smtClean="0"/>
              <a:t> </a:t>
            </a:r>
          </a:p>
          <a:p>
            <a:pPr marL="514350" indent="-514350">
              <a:buFont typeface="Arial" charset="0"/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78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3. VRH ŠIKMÝ VZHŮRU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792313"/>
              </p:ext>
            </p:extLst>
          </p:nvPr>
        </p:nvGraphicFramePr>
        <p:xfrm>
          <a:off x="487220" y="1269303"/>
          <a:ext cx="2690499" cy="887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531" name="Rovnice" r:id="rId4" imgW="1218960" imgH="393480" progId="Equation.3">
                  <p:embed/>
                </p:oleObj>
              </mc:Choice>
              <mc:Fallback>
                <p:oleObj name="Rovnice" r:id="rId4" imgW="121896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20" y="1269303"/>
                        <a:ext cx="2690499" cy="88794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079434"/>
              </p:ext>
            </p:extLst>
          </p:nvPr>
        </p:nvGraphicFramePr>
        <p:xfrm>
          <a:off x="4154488" y="1941513"/>
          <a:ext cx="185102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532" name="Rovnice" r:id="rId6" imgW="888840" imgH="228600" progId="Equation.3">
                  <p:embed/>
                </p:oleObj>
              </mc:Choice>
              <mc:Fallback>
                <p:oleObj name="Rovnice" r:id="rId6" imgW="8888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4488" y="1941513"/>
                        <a:ext cx="1851025" cy="4841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8034323"/>
              </p:ext>
            </p:extLst>
          </p:nvPr>
        </p:nvGraphicFramePr>
        <p:xfrm>
          <a:off x="487220" y="5004718"/>
          <a:ext cx="1905000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533" name="Rovnice" r:id="rId8" imgW="863280" imgH="419040" progId="Equation.3">
                  <p:embed/>
                </p:oleObj>
              </mc:Choice>
              <mc:Fallback>
                <p:oleObj name="Rovnice" r:id="rId8" imgW="863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20" y="5004718"/>
                        <a:ext cx="1905000" cy="944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6446911"/>
              </p:ext>
            </p:extLst>
          </p:nvPr>
        </p:nvGraphicFramePr>
        <p:xfrm>
          <a:off x="487220" y="2514794"/>
          <a:ext cx="2914650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534" name="Rovnice" r:id="rId10" imgW="1320480" imgH="393480" progId="Equation.3">
                  <p:embed/>
                </p:oleObj>
              </mc:Choice>
              <mc:Fallback>
                <p:oleObj name="Rovnice" r:id="rId10" imgW="1320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20" y="2514794"/>
                        <a:ext cx="2914650" cy="8874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77829"/>
              </p:ext>
            </p:extLst>
          </p:nvPr>
        </p:nvGraphicFramePr>
        <p:xfrm>
          <a:off x="4166955" y="4329100"/>
          <a:ext cx="1824092" cy="945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535" name="Rovnice" r:id="rId12" imgW="876240" imgH="444240" progId="Equation.3">
                  <p:embed/>
                </p:oleObj>
              </mc:Choice>
              <mc:Fallback>
                <p:oleObj name="Rovnice" r:id="rId12" imgW="8762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6955" y="4329100"/>
                        <a:ext cx="1824092" cy="94510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695172"/>
              </p:ext>
            </p:extLst>
          </p:nvPr>
        </p:nvGraphicFramePr>
        <p:xfrm>
          <a:off x="4166955" y="2637087"/>
          <a:ext cx="2829483" cy="890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536" name="Rovnice" r:id="rId14" imgW="1358640" imgH="419040" progId="Equation.3">
                  <p:embed/>
                </p:oleObj>
              </mc:Choice>
              <mc:Fallback>
                <p:oleObj name="Rovnice" r:id="rId14" imgW="13586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6955" y="2637087"/>
                        <a:ext cx="2829483" cy="89065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788676"/>
              </p:ext>
            </p:extLst>
          </p:nvPr>
        </p:nvGraphicFramePr>
        <p:xfrm>
          <a:off x="4166955" y="1223755"/>
          <a:ext cx="1734638" cy="50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537" name="Rovnice" r:id="rId16" imgW="787320" imgH="228600" progId="Equation.3">
                  <p:embed/>
                </p:oleObj>
              </mc:Choice>
              <mc:Fallback>
                <p:oleObj name="Rovnice" r:id="rId16" imgW="787320" imgH="228600" progId="Equation.3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6955" y="1223755"/>
                        <a:ext cx="1734638" cy="5056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485950"/>
              </p:ext>
            </p:extLst>
          </p:nvPr>
        </p:nvGraphicFramePr>
        <p:xfrm>
          <a:off x="6192180" y="3739508"/>
          <a:ext cx="275113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538" name="Rovnice" r:id="rId18" imgW="1320480" imgH="177480" progId="Equation.3">
                  <p:embed/>
                </p:oleObj>
              </mc:Choice>
              <mc:Fallback>
                <p:oleObj name="Rovnice" r:id="rId18" imgW="13204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180" y="3739508"/>
                        <a:ext cx="2751137" cy="377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73336"/>
              </p:ext>
            </p:extLst>
          </p:nvPr>
        </p:nvGraphicFramePr>
        <p:xfrm>
          <a:off x="487220" y="3759756"/>
          <a:ext cx="2212975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539" name="Rovnice" r:id="rId20" imgW="1002960" imgH="393480" progId="Equation.3">
                  <p:embed/>
                </p:oleObj>
              </mc:Choice>
              <mc:Fallback>
                <p:oleObj name="Rovnice" r:id="rId20" imgW="1002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20" y="3759756"/>
                        <a:ext cx="2212975" cy="8874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751659"/>
              </p:ext>
            </p:extLst>
          </p:nvPr>
        </p:nvGraphicFramePr>
        <p:xfrm>
          <a:off x="6172042" y="4902131"/>
          <a:ext cx="224472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540" name="Rovnice" r:id="rId22" imgW="1015920" imgH="482400" progId="Equation.3">
                  <p:embed/>
                </p:oleObj>
              </mc:Choice>
              <mc:Fallback>
                <p:oleObj name="Rovnice" r:id="rId22" imgW="10159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042" y="4902131"/>
                        <a:ext cx="2244725" cy="10858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798730"/>
              </p:ext>
            </p:extLst>
          </p:nvPr>
        </p:nvGraphicFramePr>
        <p:xfrm>
          <a:off x="2321750" y="598967"/>
          <a:ext cx="8128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541" name="Rovnice" r:id="rId24" imgW="368280" imgH="203040" progId="Equation.3">
                  <p:embed/>
                </p:oleObj>
              </mc:Choice>
              <mc:Fallback>
                <p:oleObj name="Rovnice" r:id="rId24" imgW="368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1750" y="598967"/>
                        <a:ext cx="812800" cy="458788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350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Zástupný symbol pro obsah 2"/>
          <p:cNvSpPr txBox="1">
            <a:spLocks/>
          </p:cNvSpPr>
          <p:nvPr/>
        </p:nvSpPr>
        <p:spPr bwMode="auto">
          <a:xfrm>
            <a:off x="215969" y="582512"/>
            <a:ext cx="9144000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výška výstupu</a:t>
            </a:r>
            <a:b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cs-CZ" altLang="cs-CZ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nebo</a:t>
            </a:r>
            <a:endParaRPr lang="cs-CZ" altLang="cs-CZ" sz="28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cs-CZ" altLang="cs-CZ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cs-CZ" altLang="cs-CZ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			</a:t>
            </a:r>
            <a:endParaRPr lang="cs-CZ" sz="2800" dirty="0" smtClean="0"/>
          </a:p>
          <a:p>
            <a:pPr lvl="0"/>
            <a:endParaRPr lang="cs-CZ" sz="2800" dirty="0" smtClean="0"/>
          </a:p>
          <a:p>
            <a:pPr>
              <a:buFont typeface="Arial" charset="0"/>
              <a:buNone/>
            </a:pPr>
            <a:r>
              <a:rPr lang="cs-CZ" sz="3000" dirty="0" smtClean="0"/>
              <a:t> </a:t>
            </a:r>
          </a:p>
          <a:p>
            <a:pPr marL="514350" indent="-514350">
              <a:buFont typeface="Arial" charset="0"/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78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3. VRH ŠIKMÝ VZHŮRU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886801"/>
              </p:ext>
            </p:extLst>
          </p:nvPr>
        </p:nvGraphicFramePr>
        <p:xfrm>
          <a:off x="341530" y="5626928"/>
          <a:ext cx="3698875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904" name="Rovnice" r:id="rId4" imgW="1676160" imgH="482400" progId="Equation.3">
                  <p:embed/>
                </p:oleObj>
              </mc:Choice>
              <mc:Fallback>
                <p:oleObj name="Rovnice" r:id="rId4" imgW="16761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530" y="5626928"/>
                        <a:ext cx="3698875" cy="10874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855762"/>
              </p:ext>
            </p:extLst>
          </p:nvPr>
        </p:nvGraphicFramePr>
        <p:xfrm>
          <a:off x="116505" y="1420747"/>
          <a:ext cx="27813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905" name="Rovnice" r:id="rId6" imgW="1091880" imgH="241200" progId="Equation.3">
                  <p:embed/>
                </p:oleObj>
              </mc:Choice>
              <mc:Fallback>
                <p:oleObj name="Rovnice" r:id="rId6" imgW="1091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05" y="1420747"/>
                        <a:ext cx="2781300" cy="615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283450"/>
              </p:ext>
            </p:extLst>
          </p:nvPr>
        </p:nvGraphicFramePr>
        <p:xfrm>
          <a:off x="3077846" y="1358458"/>
          <a:ext cx="2808288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906" name="Rovnice" r:id="rId8" imgW="1244520" imgH="393480" progId="Equation.3">
                  <p:embed/>
                </p:oleObj>
              </mc:Choice>
              <mc:Fallback>
                <p:oleObj name="Rovnice" r:id="rId8" imgW="1244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7846" y="1358458"/>
                        <a:ext cx="2808288" cy="892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660252"/>
              </p:ext>
            </p:extLst>
          </p:nvPr>
        </p:nvGraphicFramePr>
        <p:xfrm>
          <a:off x="161510" y="2950917"/>
          <a:ext cx="1624012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907" name="Rovnice" r:id="rId10" imgW="736560" imgH="431640" progId="Equation.3">
                  <p:embed/>
                </p:oleObj>
              </mc:Choice>
              <mc:Fallback>
                <p:oleObj name="Rovnice" r:id="rId10" imgW="736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510" y="2950917"/>
                        <a:ext cx="1624012" cy="9731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377663"/>
              </p:ext>
            </p:extLst>
          </p:nvPr>
        </p:nvGraphicFramePr>
        <p:xfrm>
          <a:off x="3086835" y="2438578"/>
          <a:ext cx="5302250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908" name="Rovnice" r:id="rId12" imgW="2349360" imgH="495000" progId="Equation.3">
                  <p:embed/>
                </p:oleObj>
              </mc:Choice>
              <mc:Fallback>
                <p:oleObj name="Rovnice" r:id="rId12" imgW="23493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835" y="2438578"/>
                        <a:ext cx="5302250" cy="11223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1056911"/>
              </p:ext>
            </p:extLst>
          </p:nvPr>
        </p:nvGraphicFramePr>
        <p:xfrm>
          <a:off x="161510" y="2230837"/>
          <a:ext cx="258762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909" name="Rovnice" r:id="rId14" imgW="1015920" imgH="228600" progId="Equation.3">
                  <p:embed/>
                </p:oleObj>
              </mc:Choice>
              <mc:Fallback>
                <p:oleObj name="Rovnice" r:id="rId14" imgW="1015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510" y="2230837"/>
                        <a:ext cx="2587625" cy="584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87174"/>
              </p:ext>
            </p:extLst>
          </p:nvPr>
        </p:nvGraphicFramePr>
        <p:xfrm>
          <a:off x="3041830" y="3760530"/>
          <a:ext cx="3668713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910" name="Rovnice" r:id="rId16" imgW="1625400" imgH="469800" progId="Equation.3">
                  <p:embed/>
                </p:oleObj>
              </mc:Choice>
              <mc:Fallback>
                <p:oleObj name="Rovnice" r:id="rId16" imgW="16254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1830" y="3760530"/>
                        <a:ext cx="3668713" cy="1063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748317"/>
              </p:ext>
            </p:extLst>
          </p:nvPr>
        </p:nvGraphicFramePr>
        <p:xfrm>
          <a:off x="5202070" y="5094185"/>
          <a:ext cx="2531948" cy="1304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911" name="Rovnice" r:id="rId18" imgW="914400" imgH="469800" progId="Equation.3">
                  <p:embed/>
                </p:oleObj>
              </mc:Choice>
              <mc:Fallback>
                <p:oleObj name="Rovnice" r:id="rId18" imgW="9144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2070" y="5094185"/>
                        <a:ext cx="2531948" cy="130492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 algn="ctr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k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344343"/>
              </p:ext>
            </p:extLst>
          </p:nvPr>
        </p:nvGraphicFramePr>
        <p:xfrm>
          <a:off x="3266855" y="582512"/>
          <a:ext cx="1100137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912" name="Rovnice" r:id="rId20" imgW="431640" imgH="241200" progId="Equation.3">
                  <p:embed/>
                </p:oleObj>
              </mc:Choice>
              <mc:Fallback>
                <p:oleObj name="Rovnice" r:id="rId20" imgW="431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6855" y="582512"/>
                        <a:ext cx="1100137" cy="61595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 w="12700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839651"/>
              </p:ext>
            </p:extLst>
          </p:nvPr>
        </p:nvGraphicFramePr>
        <p:xfrm>
          <a:off x="386535" y="4591813"/>
          <a:ext cx="896938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913" name="Rovnice" r:id="rId22" imgW="406080" imgH="406080" progId="Equation.3">
                  <p:embed/>
                </p:oleObj>
              </mc:Choice>
              <mc:Fallback>
                <p:oleObj name="Rovnice" r:id="rId22" imgW="406080" imgH="406080" progId="Equation.3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535" y="4591813"/>
                        <a:ext cx="896938" cy="915988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805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Zástupný symbol pro obsah 2"/>
          <p:cNvSpPr txBox="1">
            <a:spLocks/>
          </p:cNvSpPr>
          <p:nvPr/>
        </p:nvSpPr>
        <p:spPr bwMode="auto">
          <a:xfrm>
            <a:off x="0" y="582512"/>
            <a:ext cx="9144000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/>
              <a:t>Počítáme-li s odporem vzduchu, mění se parabola v tzv. </a:t>
            </a:r>
            <a:r>
              <a:rPr lang="cs-CZ" sz="2800" b="1" dirty="0"/>
              <a:t>balistickou křivku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(trajektorie šikmého</a:t>
            </a:r>
            <a:br>
              <a:rPr lang="cs-CZ" sz="2400" dirty="0" smtClean="0"/>
            </a:br>
            <a:r>
              <a:rPr lang="cs-CZ" sz="2400" dirty="0" smtClean="0"/>
              <a:t> vrhu nezanedbáme-li </a:t>
            </a:r>
            <a:br>
              <a:rPr lang="cs-CZ" sz="2400" dirty="0" smtClean="0"/>
            </a:br>
            <a:r>
              <a:rPr lang="cs-CZ" sz="2400" dirty="0" smtClean="0"/>
              <a:t>odpor vzduchu)</a:t>
            </a:r>
            <a:endParaRPr lang="cs-CZ" sz="2400" dirty="0"/>
          </a:p>
          <a:p>
            <a:pPr>
              <a:buFont typeface="Arial" charset="0"/>
              <a:buNone/>
            </a:pPr>
            <a:r>
              <a:rPr lang="cs-CZ" sz="2400" dirty="0" smtClean="0"/>
              <a:t> </a:t>
            </a:r>
          </a:p>
          <a:p>
            <a:pPr marL="514350" indent="-514350">
              <a:buFont typeface="Arial" charset="0"/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78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3. VRH ŠIKMÝ VZHŮRU</a:t>
            </a:r>
          </a:p>
        </p:txBody>
      </p:sp>
      <p:pic>
        <p:nvPicPr>
          <p:cNvPr id="2477057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192" y="1088740"/>
            <a:ext cx="5777663" cy="2057611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477058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7" r="15152" b="18227"/>
          <a:stretch/>
        </p:blipFill>
        <p:spPr bwMode="auto">
          <a:xfrm>
            <a:off x="611560" y="3263604"/>
            <a:ext cx="4035260" cy="331574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266029"/>
              </p:ext>
            </p:extLst>
          </p:nvPr>
        </p:nvGraphicFramePr>
        <p:xfrm>
          <a:off x="5238583" y="3493239"/>
          <a:ext cx="1570037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6578" name="Rovnice" r:id="rId6" imgW="711000" imgH="482400" progId="Equation.3">
                  <p:embed/>
                </p:oleObj>
              </mc:Choice>
              <mc:Fallback>
                <p:oleObj name="Rovnice" r:id="rId6" imgW="711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583" y="3493239"/>
                        <a:ext cx="1570037" cy="10874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234185"/>
              </p:ext>
            </p:extLst>
          </p:nvPr>
        </p:nvGraphicFramePr>
        <p:xfrm>
          <a:off x="5258380" y="5407352"/>
          <a:ext cx="2466975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6579" name="Rovnice" r:id="rId8" imgW="1117440" imgH="482400" progId="Equation.3">
                  <p:embed/>
                </p:oleObj>
              </mc:Choice>
              <mc:Fallback>
                <p:oleObj name="Rovnice" r:id="rId8" imgW="11174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8380" y="5407352"/>
                        <a:ext cx="2466975" cy="10874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251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7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77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82" y="776174"/>
            <a:ext cx="9144000" cy="5816600"/>
          </a:xfrm>
        </p:spPr>
        <p:txBody>
          <a:bodyPr/>
          <a:lstStyle/>
          <a:p>
            <a:pPr marL="0" indent="0"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 </a:t>
            </a:r>
          </a:p>
          <a:p>
            <a:pPr>
              <a:buNone/>
            </a:pPr>
            <a:r>
              <a:rPr lang="cs-CZ" sz="3000" dirty="0" smtClean="0"/>
              <a:t> </a:t>
            </a:r>
          </a:p>
          <a:p>
            <a:pPr marL="514350" indent="-51435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78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3. VRH ŠIKMÝ VZHŮRU</a:t>
            </a:r>
          </a:p>
        </p:txBody>
      </p:sp>
      <p:pic>
        <p:nvPicPr>
          <p:cNvPr id="45" name="obrázek 340" descr="http://fyzika.jreichl.com/data/M_gravitace_soubory/image083.png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030" y="1178750"/>
            <a:ext cx="6643940" cy="46441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58440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82" y="776174"/>
            <a:ext cx="9144000" cy="5816600"/>
          </a:xfrm>
        </p:spPr>
        <p:txBody>
          <a:bodyPr/>
          <a:lstStyle/>
          <a:p>
            <a:pPr marL="0" indent="0"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 </a:t>
            </a:r>
          </a:p>
          <a:p>
            <a:pPr>
              <a:buNone/>
            </a:pPr>
            <a:r>
              <a:rPr lang="cs-CZ" sz="3000" dirty="0" smtClean="0"/>
              <a:t> </a:t>
            </a:r>
          </a:p>
          <a:p>
            <a:pPr marL="514350" indent="-51435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78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28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OTÁZKY</a:t>
            </a:r>
          </a:p>
        </p:txBody>
      </p:sp>
      <p:pic>
        <p:nvPicPr>
          <p:cNvPr id="5" name="obrázek 335" descr="http://fyzika.jreichl.com/data/M_gravitace_soubory/image078.png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945" y="2258870"/>
            <a:ext cx="4590510" cy="41854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220118" y="638690"/>
            <a:ext cx="8582351" cy="4952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Jaký směr a velikost má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 err="1" smtClean="0"/>
              <a:t>v</a:t>
            </a:r>
            <a:r>
              <a:rPr lang="cs-CZ" sz="2400" baseline="-25000" dirty="0" err="1" smtClean="0"/>
              <a:t>x</a:t>
            </a:r>
            <a:endParaRPr lang="cs-CZ" sz="2400" baseline="-25000" dirty="0" smtClean="0"/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 smtClean="0"/>
              <a:t>v</a:t>
            </a:r>
            <a:r>
              <a:rPr lang="cs-CZ" sz="2400" baseline="-25000" dirty="0" smtClean="0"/>
              <a:t>y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 smtClean="0"/>
              <a:t>okamžitá rychlost?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Jaký směr a velikost </a:t>
            </a:r>
            <a:br>
              <a:rPr lang="cs-CZ" sz="2800" dirty="0" smtClean="0"/>
            </a:br>
            <a:r>
              <a:rPr lang="cs-CZ" sz="2800" dirty="0" smtClean="0"/>
              <a:t>má síla působící </a:t>
            </a:r>
            <a:br>
              <a:rPr lang="cs-CZ" sz="2800" dirty="0" smtClean="0"/>
            </a:br>
            <a:r>
              <a:rPr lang="cs-CZ" sz="2800" dirty="0" smtClean="0"/>
              <a:t>na těleso? </a:t>
            </a:r>
            <a:endParaRPr lang="cs-CZ" sz="2800" dirty="0"/>
          </a:p>
        </p:txBody>
      </p:sp>
      <p:sp>
        <p:nvSpPr>
          <p:cNvPr id="2" name="Ovál 1"/>
          <p:cNvSpPr/>
          <p:nvPr/>
        </p:nvSpPr>
        <p:spPr>
          <a:xfrm>
            <a:off x="4389866" y="3338990"/>
            <a:ext cx="452164" cy="4521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FFFF00"/>
                </a:solidFill>
              </a:rPr>
              <a:t>A</a:t>
            </a:r>
            <a:endParaRPr lang="cs-CZ" sz="2400" b="1" dirty="0">
              <a:solidFill>
                <a:srgbClr val="FFFF00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057165" y="4125520"/>
            <a:ext cx="452164" cy="4521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FFFF00"/>
                </a:solidFill>
              </a:rPr>
              <a:t>B</a:t>
            </a:r>
            <a:endParaRPr lang="cs-CZ" sz="2400" b="1" dirty="0">
              <a:solidFill>
                <a:srgbClr val="FFFF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7002270" y="5591401"/>
            <a:ext cx="452164" cy="4521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FFFF00"/>
                </a:solidFill>
              </a:rPr>
              <a:t>C</a:t>
            </a:r>
            <a:endParaRPr lang="cs-CZ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78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941610"/>
              </p:ext>
            </p:extLst>
          </p:nvPr>
        </p:nvGraphicFramePr>
        <p:xfrm>
          <a:off x="0" y="-50800"/>
          <a:ext cx="9143999" cy="6858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61610"/>
                <a:gridCol w="2115235"/>
                <a:gridCol w="2475275"/>
                <a:gridCol w="1694369"/>
                <a:gridCol w="1797510"/>
              </a:tblGrid>
              <a:tr h="7825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VRHY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</a:rPr>
                        <a:t>v</a:t>
                      </a: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</a:rPr>
                        <a:t>x, y (s, h)</a:t>
                      </a: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</a:rPr>
                        <a:t>t</a:t>
                      </a: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600" dirty="0" smtClean="0">
                          <a:effectLst/>
                        </a:rPr>
                        <a:t>D (H)</a:t>
                      </a:r>
                      <a:endParaRPr lang="cs-CZ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671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svislý vzhůru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873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vodo-</a:t>
                      </a:r>
                      <a:br>
                        <a:rPr lang="cs-CZ" sz="2000" dirty="0" smtClean="0">
                          <a:effectLst/>
                        </a:rPr>
                      </a:br>
                      <a:r>
                        <a:rPr lang="cs-CZ" sz="2000" dirty="0" smtClean="0">
                          <a:effectLst/>
                        </a:rPr>
                        <a:t>rovný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208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šikmý vzhůru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438029"/>
              </p:ext>
            </p:extLst>
          </p:nvPr>
        </p:nvGraphicFramePr>
        <p:xfrm>
          <a:off x="1196625" y="1223755"/>
          <a:ext cx="1407345" cy="480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95" name="Rovnice" r:id="rId3" imgW="672808" imgH="228501" progId="Equation.3">
                  <p:embed/>
                </p:oleObj>
              </mc:Choice>
              <mc:Fallback>
                <p:oleObj name="Rovnice" r:id="rId3" imgW="672808" imgH="228501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625" y="1223755"/>
                        <a:ext cx="1407345" cy="4809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605638"/>
              </p:ext>
            </p:extLst>
          </p:nvPr>
        </p:nvGraphicFramePr>
        <p:xfrm>
          <a:off x="3311860" y="998730"/>
          <a:ext cx="1888335" cy="819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96" name="Rovnice" r:id="rId5" imgW="901309" imgH="393529" progId="Equation.3">
                  <p:embed/>
                </p:oleObj>
              </mc:Choice>
              <mc:Fallback>
                <p:oleObj name="Rovnice" r:id="rId5" imgW="901309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860" y="998730"/>
                        <a:ext cx="1888335" cy="8194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662951"/>
              </p:ext>
            </p:extLst>
          </p:nvPr>
        </p:nvGraphicFramePr>
        <p:xfrm>
          <a:off x="5934075" y="1085850"/>
          <a:ext cx="995363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97" name="Rovnice" r:id="rId7" imgW="482400" imgH="431640" progId="Equation.3">
                  <p:embed/>
                </p:oleObj>
              </mc:Choice>
              <mc:Fallback>
                <p:oleObj name="Rovnice" r:id="rId7" imgW="482400" imgH="431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4075" y="1085850"/>
                        <a:ext cx="995363" cy="908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695051"/>
              </p:ext>
            </p:extLst>
          </p:nvPr>
        </p:nvGraphicFramePr>
        <p:xfrm>
          <a:off x="7632700" y="1100138"/>
          <a:ext cx="1149350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98" name="Rovnice" r:id="rId9" imgW="545760" imgH="444240" progId="Equation.3">
                  <p:embed/>
                </p:oleObj>
              </mc:Choice>
              <mc:Fallback>
                <p:oleObj name="Rovnice" r:id="rId9" imgW="545760" imgH="4442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2700" y="1100138"/>
                        <a:ext cx="1149350" cy="935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761244"/>
              </p:ext>
            </p:extLst>
          </p:nvPr>
        </p:nvGraphicFramePr>
        <p:xfrm>
          <a:off x="1196625" y="2483895"/>
          <a:ext cx="1407344" cy="1549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99" name="Rovnice" r:id="rId11" imgW="672808" imgH="723586" progId="Equation.3">
                  <p:embed/>
                </p:oleObj>
              </mc:Choice>
              <mc:Fallback>
                <p:oleObj name="Rovnice" r:id="rId11" imgW="672808" imgH="72358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625" y="2483895"/>
                        <a:ext cx="1407344" cy="15498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728537"/>
              </p:ext>
            </p:extLst>
          </p:nvPr>
        </p:nvGraphicFramePr>
        <p:xfrm>
          <a:off x="3401870" y="2573905"/>
          <a:ext cx="1728005" cy="1336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000" name="Rovnice" r:id="rId13" imgW="825142" imgH="634725" progId="Equation.3">
                  <p:embed/>
                </p:oleObj>
              </mc:Choice>
              <mc:Fallback>
                <p:oleObj name="Rovnice" r:id="rId13" imgW="825142" imgH="634725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1870" y="2573905"/>
                        <a:ext cx="1728005" cy="13360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298653"/>
              </p:ext>
            </p:extLst>
          </p:nvPr>
        </p:nvGraphicFramePr>
        <p:xfrm>
          <a:off x="5753100" y="2798763"/>
          <a:ext cx="1298575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001" name="Rovnice" r:id="rId15" imgW="622080" imgH="469800" progId="Equation.3">
                  <p:embed/>
                </p:oleObj>
              </mc:Choice>
              <mc:Fallback>
                <p:oleObj name="Rovnice" r:id="rId15" imgW="622080" imgH="469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3100" y="2798763"/>
                        <a:ext cx="1298575" cy="979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26776"/>
              </p:ext>
            </p:extLst>
          </p:nvPr>
        </p:nvGraphicFramePr>
        <p:xfrm>
          <a:off x="7505700" y="2798763"/>
          <a:ext cx="1514475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002" name="Rovnice" r:id="rId17" imgW="761760" imgH="469800" progId="Equation.3">
                  <p:embed/>
                </p:oleObj>
              </mc:Choice>
              <mc:Fallback>
                <p:oleObj name="Rovnice" r:id="rId17" imgW="761760" imgH="469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5700" y="2798763"/>
                        <a:ext cx="1514475" cy="931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389325"/>
              </p:ext>
            </p:extLst>
          </p:nvPr>
        </p:nvGraphicFramePr>
        <p:xfrm>
          <a:off x="1061610" y="4734145"/>
          <a:ext cx="2119313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003" name="Rovnice" r:id="rId19" imgW="1091880" imgH="723600" progId="Equation.3">
                  <p:embed/>
                </p:oleObj>
              </mc:Choice>
              <mc:Fallback>
                <p:oleObj name="Rovnice" r:id="rId19" imgW="1091880" imgH="723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1610" y="4734145"/>
                        <a:ext cx="2119313" cy="1443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841386"/>
              </p:ext>
            </p:extLst>
          </p:nvPr>
        </p:nvGraphicFramePr>
        <p:xfrm>
          <a:off x="3259653" y="4824155"/>
          <a:ext cx="2333059" cy="1215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004" name="Rovnice" r:id="rId21" imgW="1231366" imgH="634725" progId="Equation.3">
                  <p:embed/>
                </p:oleObj>
              </mc:Choice>
              <mc:Fallback>
                <p:oleObj name="Rovnice" r:id="rId21" imgW="1231366" imgH="63472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9653" y="4824155"/>
                        <a:ext cx="2333059" cy="12151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865102"/>
              </p:ext>
            </p:extLst>
          </p:nvPr>
        </p:nvGraphicFramePr>
        <p:xfrm>
          <a:off x="5742130" y="4914165"/>
          <a:ext cx="1575175" cy="82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005" name="Rovnice" r:id="rId23" imgW="812447" imgH="418918" progId="Equation.3">
                  <p:embed/>
                </p:oleObj>
              </mc:Choice>
              <mc:Fallback>
                <p:oleObj name="Rovnice" r:id="rId23" imgW="812447" imgH="418918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2130" y="4914165"/>
                        <a:ext cx="1575175" cy="829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887322"/>
              </p:ext>
            </p:extLst>
          </p:nvPr>
        </p:nvGraphicFramePr>
        <p:xfrm>
          <a:off x="7362310" y="4599130"/>
          <a:ext cx="1643062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006" name="Rovnice" r:id="rId25" imgW="901440" imgH="444240" progId="Equation.3">
                  <p:embed/>
                </p:oleObj>
              </mc:Choice>
              <mc:Fallback>
                <p:oleObj name="Rovnice" r:id="rId25" imgW="901440" imgH="4442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2310" y="4599130"/>
                        <a:ext cx="1643062" cy="827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901478"/>
              </p:ext>
            </p:extLst>
          </p:nvPr>
        </p:nvGraphicFramePr>
        <p:xfrm>
          <a:off x="7407315" y="5589240"/>
          <a:ext cx="1627134" cy="8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007" name="Rovnice" r:id="rId27" imgW="914400" imgH="469800" progId="Equation.3">
                  <p:embed/>
                </p:oleObj>
              </mc:Choice>
              <mc:Fallback>
                <p:oleObj name="Rovnice" r:id="rId27" imgW="914400" imgH="469800" progId="Equation.3">
                  <p:embed/>
                  <p:pic>
                    <p:nvPicPr>
                      <p:cNvPr id="0" name="Objek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7315" y="5589240"/>
                        <a:ext cx="1627134" cy="838600"/>
                      </a:xfrm>
                      <a:prstGeom prst="rect">
                        <a:avLst/>
                      </a:prstGeom>
                      <a:noFill/>
                      <a:ln w="28575" algn="ctr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111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0" y="548680"/>
            <a:ext cx="9144000" cy="6229350"/>
          </a:xfrm>
        </p:spPr>
        <p:txBody>
          <a:bodyPr/>
          <a:lstStyle/>
          <a:p>
            <a:pPr marL="536575" indent="3175" algn="l"/>
            <a:r>
              <a:rPr lang="cs-CZ" sz="2400" dirty="0" smtClean="0">
                <a:solidFill>
                  <a:schemeClr val="tx1"/>
                </a:solidFill>
              </a:rPr>
              <a:t>vrh svislý vzhůru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endParaRPr lang="cs-CZ" sz="2400" dirty="0" smtClean="0">
              <a:solidFill>
                <a:schemeClr val="tx1"/>
              </a:solidFill>
            </a:endParaRPr>
          </a:p>
          <a:p>
            <a:pPr marL="536575" indent="3175" algn="l"/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vrh vodorovný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endParaRPr lang="cs-CZ" sz="2400" dirty="0" smtClean="0">
              <a:solidFill>
                <a:schemeClr val="tx1"/>
              </a:solidFill>
            </a:endParaRPr>
          </a:p>
          <a:p>
            <a:pPr marL="536575" indent="3175" algn="l"/>
            <a:r>
              <a:rPr lang="cs-CZ" sz="2400" dirty="0" smtClean="0">
                <a:solidFill>
                  <a:schemeClr val="tx1"/>
                </a:solidFill>
              </a:rPr>
              <a:t>vrh šikmý vzhůru</a:t>
            </a:r>
          </a:p>
          <a:p>
            <a:pPr marL="900113" indent="-360363" algn="l"/>
            <a:endParaRPr lang="cs-CZ" sz="2400" dirty="0" smtClean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-28689"/>
            <a:ext cx="9144000" cy="507831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cs-CZ" sz="27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TYPY PŘÍKLADŮ</a:t>
            </a:r>
            <a:endParaRPr lang="cs-CZ" sz="2700" b="1" dirty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226288"/>
              </p:ext>
            </p:extLst>
          </p:nvPr>
        </p:nvGraphicFramePr>
        <p:xfrm>
          <a:off x="2861810" y="593685"/>
          <a:ext cx="1014413" cy="157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71" name="Rovnice" r:id="rId3" imgW="406080" imgH="672840" progId="Equation.3">
                  <p:embed/>
                </p:oleObj>
              </mc:Choice>
              <mc:Fallback>
                <p:oleObj name="Rovnice" r:id="rId3" imgW="406080" imgH="672840" progId="Equation.3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1810" y="593685"/>
                        <a:ext cx="1014413" cy="1579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209407"/>
              </p:ext>
            </p:extLst>
          </p:nvPr>
        </p:nvGraphicFramePr>
        <p:xfrm>
          <a:off x="4064793" y="2393885"/>
          <a:ext cx="1014413" cy="202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72" name="Rovnice" r:id="rId5" imgW="406080" imgH="863280" progId="Equation.3">
                  <p:embed/>
                </p:oleObj>
              </mc:Choice>
              <mc:Fallback>
                <p:oleObj name="Rovnice" r:id="rId5" imgW="40608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793" y="2393885"/>
                        <a:ext cx="1014413" cy="20272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887549"/>
              </p:ext>
            </p:extLst>
          </p:nvPr>
        </p:nvGraphicFramePr>
        <p:xfrm>
          <a:off x="2861810" y="2393885"/>
          <a:ext cx="982663" cy="202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73" name="Rovnice" r:id="rId7" imgW="393480" imgH="863280" progId="Equation.3">
                  <p:embed/>
                </p:oleObj>
              </mc:Choice>
              <mc:Fallback>
                <p:oleObj name="Rovnice" r:id="rId7" imgW="39348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1810" y="2393885"/>
                        <a:ext cx="982663" cy="20272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210201"/>
              </p:ext>
            </p:extLst>
          </p:nvPr>
        </p:nvGraphicFramePr>
        <p:xfrm>
          <a:off x="4064793" y="593685"/>
          <a:ext cx="1014413" cy="152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74" name="Rovnice" r:id="rId9" imgW="406080" imgH="647640" progId="Equation.3">
                  <p:embed/>
                </p:oleObj>
              </mc:Choice>
              <mc:Fallback>
                <p:oleObj name="Rovnice" r:id="rId9" imgW="40608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793" y="593685"/>
                        <a:ext cx="1014413" cy="1520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246299"/>
              </p:ext>
            </p:extLst>
          </p:nvPr>
        </p:nvGraphicFramePr>
        <p:xfrm>
          <a:off x="2861810" y="4554125"/>
          <a:ext cx="1014413" cy="202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75" name="Rovnice" r:id="rId11" imgW="406080" imgH="863280" progId="Equation.3">
                  <p:embed/>
                </p:oleObj>
              </mc:Choice>
              <mc:Fallback>
                <p:oleObj name="Rovnice" r:id="rId11" imgW="40608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1810" y="4554125"/>
                        <a:ext cx="1014413" cy="20272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531766"/>
              </p:ext>
            </p:extLst>
          </p:nvPr>
        </p:nvGraphicFramePr>
        <p:xfrm>
          <a:off x="4080668" y="4554125"/>
          <a:ext cx="982663" cy="202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76" name="Rovnice" r:id="rId13" imgW="393480" imgH="863280" progId="Equation.3">
                  <p:embed/>
                </p:oleObj>
              </mc:Choice>
              <mc:Fallback>
                <p:oleObj name="Rovnice" r:id="rId13" imgW="39348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0668" y="4554125"/>
                        <a:ext cx="982663" cy="20272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479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Zástupný symbol pro obsah 2"/>
          <p:cNvSpPr txBox="1">
            <a:spLocks/>
          </p:cNvSpPr>
          <p:nvPr/>
        </p:nvSpPr>
        <p:spPr bwMode="auto">
          <a:xfrm>
            <a:off x="0" y="582512"/>
            <a:ext cx="9144000" cy="1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/>
              <a:t>Gravitační pole Země nelze považovat za homogenní </a:t>
            </a:r>
            <a:br>
              <a:rPr lang="cs-CZ" sz="2800" dirty="0"/>
            </a:br>
            <a:r>
              <a:rPr lang="cs-CZ" sz="2800" dirty="0"/>
              <a:t>při popisu pohybu raket, družic, kosmických lodí </a:t>
            </a:r>
            <a:r>
              <a:rPr lang="cs-CZ" sz="2800" dirty="0" smtClean="0"/>
              <a:t>…</a:t>
            </a:r>
            <a:endParaRPr lang="cs-CZ" sz="2800" dirty="0"/>
          </a:p>
        </p:txBody>
      </p:sp>
      <p:sp>
        <p:nvSpPr>
          <p:cNvPr id="78" name="Rectangle 1"/>
          <p:cNvSpPr>
            <a:spLocks noChangeArrowheads="1"/>
          </p:cNvSpPr>
          <p:nvPr/>
        </p:nvSpPr>
        <p:spPr bwMode="auto">
          <a:xfrm>
            <a:off x="0" y="-28689"/>
            <a:ext cx="9144000" cy="507831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cs-CZ" sz="27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 6. POHYBY TĚLES V CENTRÁLNÍM GRAVITAČNÍM POLI ZEMĚ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220119" y="1761653"/>
            <a:ext cx="5220580" cy="4952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 err="1"/>
              <a:t>M</a:t>
            </a:r>
            <a:r>
              <a:rPr lang="cs-CZ" sz="2800" baseline="-25000" dirty="0" err="1"/>
              <a:t>z</a:t>
            </a:r>
            <a:r>
              <a:rPr lang="cs-CZ" sz="2800" baseline="-25000" dirty="0"/>
              <a:t> </a:t>
            </a:r>
            <a:r>
              <a:rPr lang="cs-CZ" sz="2800" dirty="0"/>
              <a:t>– hmotnost Země 5,98.10</a:t>
            </a:r>
            <a:r>
              <a:rPr lang="cs-CZ" sz="2800" baseline="30000" dirty="0"/>
              <a:t>24</a:t>
            </a:r>
            <a:r>
              <a:rPr lang="cs-CZ" sz="2800" dirty="0"/>
              <a:t> </a:t>
            </a:r>
            <a:r>
              <a:rPr lang="cs-CZ" sz="2800" dirty="0" smtClean="0"/>
              <a:t>kg</a:t>
            </a:r>
          </a:p>
          <a:p>
            <a:pPr marL="0" indent="0">
              <a:buNone/>
            </a:pPr>
            <a:r>
              <a:rPr lang="cs-CZ" sz="2800" dirty="0" smtClean="0"/>
              <a:t>R</a:t>
            </a:r>
            <a:r>
              <a:rPr lang="cs-CZ" sz="2800" baseline="-25000" dirty="0" smtClean="0"/>
              <a:t>Z</a:t>
            </a:r>
            <a:r>
              <a:rPr lang="cs-CZ" sz="2800" dirty="0" smtClean="0"/>
              <a:t> – poloměr Země 6378 km 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h – výška nad povrchem Země </a:t>
            </a:r>
          </a:p>
          <a:p>
            <a:pPr marL="0" lvl="0" indent="0">
              <a:buNone/>
            </a:pPr>
            <a:r>
              <a:rPr lang="cs-CZ" sz="2800" dirty="0" smtClean="0"/>
              <a:t>m </a:t>
            </a:r>
            <a:r>
              <a:rPr lang="cs-CZ" sz="2800" dirty="0"/>
              <a:t>– </a:t>
            </a:r>
            <a:r>
              <a:rPr lang="cs-CZ" sz="2800" dirty="0" smtClean="0"/>
              <a:t>hmotnost tělesa</a:t>
            </a:r>
            <a:endParaRPr lang="cs-CZ" sz="2800" dirty="0"/>
          </a:p>
          <a:p>
            <a:pPr marL="0" indent="0">
              <a:buNone/>
            </a:pPr>
            <a:r>
              <a:rPr lang="cs-CZ" sz="2800" b="1" dirty="0" err="1" smtClean="0"/>
              <a:t>F</a:t>
            </a:r>
            <a:r>
              <a:rPr lang="cs-CZ" sz="2800" b="1" baseline="-25000" dirty="0" err="1" smtClean="0"/>
              <a:t>g</a:t>
            </a:r>
            <a:r>
              <a:rPr lang="cs-CZ" sz="2800" dirty="0" smtClean="0"/>
              <a:t> </a:t>
            </a:r>
            <a:r>
              <a:rPr lang="cs-CZ" sz="2800" dirty="0"/>
              <a:t>– směřuje do středu Země, </a:t>
            </a:r>
            <a:r>
              <a:rPr lang="cs-CZ" sz="2800" dirty="0" smtClean="0"/>
              <a:t> </a:t>
            </a:r>
            <a:br>
              <a:rPr lang="cs-CZ" sz="2800" dirty="0" smtClean="0"/>
            </a:br>
            <a:r>
              <a:rPr lang="cs-CZ" sz="2800" dirty="0" smtClean="0"/>
              <a:t>       (centrální GP) 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(zanedbáváme odporové síly vzduchu i </a:t>
            </a:r>
            <a:r>
              <a:rPr lang="cs-CZ" sz="2800" dirty="0" err="1"/>
              <a:t>gr</a:t>
            </a:r>
            <a:r>
              <a:rPr lang="cs-CZ" sz="2800" dirty="0"/>
              <a:t>. síly okolních těles)</a:t>
            </a:r>
          </a:p>
          <a:p>
            <a:pPr marL="0" indent="0">
              <a:buNone/>
            </a:pPr>
            <a:r>
              <a:rPr lang="cs-CZ" sz="2800" b="1" dirty="0" smtClean="0"/>
              <a:t>v</a:t>
            </a:r>
            <a:r>
              <a:rPr lang="cs-CZ" sz="2800" b="1" baseline="-25000" dirty="0" smtClean="0"/>
              <a:t>0 </a:t>
            </a:r>
            <a:r>
              <a:rPr lang="cs-CZ" sz="2800" dirty="0" smtClean="0"/>
              <a:t>–</a:t>
            </a:r>
            <a:r>
              <a:rPr lang="cs-CZ" sz="2800" dirty="0"/>
              <a:t> počáteční </a:t>
            </a:r>
            <a:r>
              <a:rPr lang="cs-CZ" sz="2800" dirty="0" smtClean="0"/>
              <a:t>rychlost tělesa</a:t>
            </a:r>
            <a:endParaRPr lang="cs-CZ" sz="2800" dirty="0"/>
          </a:p>
          <a:p>
            <a:pPr marL="0" lvl="0" indent="0">
              <a:buNone/>
            </a:pPr>
            <a:endParaRPr lang="cs-CZ" sz="2800" dirty="0"/>
          </a:p>
        </p:txBody>
      </p:sp>
      <p:sp>
        <p:nvSpPr>
          <p:cNvPr id="2" name="Ovál 1"/>
          <p:cNvSpPr/>
          <p:nvPr/>
        </p:nvSpPr>
        <p:spPr>
          <a:xfrm>
            <a:off x="6327195" y="3113965"/>
            <a:ext cx="1395155" cy="1395155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M</a:t>
            </a:r>
            <a:r>
              <a:rPr lang="cs-CZ" sz="2400" baseline="-25000" dirty="0" smtClean="0">
                <a:solidFill>
                  <a:schemeClr val="tx1"/>
                </a:solidFill>
              </a:rPr>
              <a:t>Z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5292080" y="2168860"/>
            <a:ext cx="3465385" cy="34653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ál 3"/>
          <p:cNvSpPr/>
          <p:nvPr/>
        </p:nvSpPr>
        <p:spPr>
          <a:xfrm>
            <a:off x="6912260" y="2033845"/>
            <a:ext cx="225025" cy="2250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Přímá spojnice se šipkou 5"/>
          <p:cNvCxnSpPr>
            <a:stCxn id="2" idx="6"/>
          </p:cNvCxnSpPr>
          <p:nvPr/>
        </p:nvCxnSpPr>
        <p:spPr>
          <a:xfrm flipH="1">
            <a:off x="7024772" y="3811543"/>
            <a:ext cx="697578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7704553" y="3626876"/>
            <a:ext cx="557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R</a:t>
            </a:r>
            <a:r>
              <a:rPr lang="cs-CZ" sz="2400" baseline="-25000" dirty="0" err="1" smtClean="0"/>
              <a:t>z</a:t>
            </a:r>
            <a:endParaRPr lang="en-GB" sz="2400" dirty="0"/>
          </a:p>
        </p:txBody>
      </p:sp>
      <p:cxnSp>
        <p:nvCxnSpPr>
          <p:cNvPr id="12" name="Přímá spojnice se šipkou 11"/>
          <p:cNvCxnSpPr/>
          <p:nvPr/>
        </p:nvCxnSpPr>
        <p:spPr>
          <a:xfrm flipH="1" flipV="1">
            <a:off x="5273315" y="3811542"/>
            <a:ext cx="1048871" cy="8978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589318" y="3372380"/>
            <a:ext cx="557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h</a:t>
            </a:r>
            <a:endParaRPr lang="en-GB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828891" y="1524852"/>
            <a:ext cx="557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m</a:t>
            </a:r>
            <a:endParaRPr lang="en-GB" sz="2400" b="1" dirty="0">
              <a:solidFill>
                <a:srgbClr val="FF0000"/>
              </a:solidFill>
            </a:endParaRPr>
          </a:p>
        </p:txBody>
      </p:sp>
      <p:cxnSp>
        <p:nvCxnSpPr>
          <p:cNvPr id="11" name="Přímá spojnice se šipkou 10"/>
          <p:cNvCxnSpPr>
            <a:stCxn id="4" idx="4"/>
          </p:cNvCxnSpPr>
          <p:nvPr/>
        </p:nvCxnSpPr>
        <p:spPr>
          <a:xfrm flipH="1">
            <a:off x="7024772" y="2258870"/>
            <a:ext cx="1" cy="697577"/>
          </a:xfrm>
          <a:prstGeom prst="straightConnector1">
            <a:avLst/>
          </a:prstGeom>
          <a:ln w="28575">
            <a:solidFill>
              <a:srgbClr val="00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055328"/>
              </p:ext>
            </p:extLst>
          </p:nvPr>
        </p:nvGraphicFramePr>
        <p:xfrm>
          <a:off x="6564862" y="2298093"/>
          <a:ext cx="420687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7643" name="Rovnice" r:id="rId4" imgW="190440" imgH="266400" progId="Equation.3">
                  <p:embed/>
                </p:oleObj>
              </mc:Choice>
              <mc:Fallback>
                <p:oleObj name="Rovnice" r:id="rId4" imgW="1904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4862" y="2298093"/>
                        <a:ext cx="420687" cy="6016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Přímá spojnice se šipkou 19"/>
          <p:cNvCxnSpPr/>
          <p:nvPr/>
        </p:nvCxnSpPr>
        <p:spPr>
          <a:xfrm>
            <a:off x="7107175" y="2168861"/>
            <a:ext cx="70518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k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5922143"/>
              </p:ext>
            </p:extLst>
          </p:nvPr>
        </p:nvGraphicFramePr>
        <p:xfrm>
          <a:off x="7343775" y="1517907"/>
          <a:ext cx="3651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7644" name="Rovnice" r:id="rId6" imgW="164880" imgH="228600" progId="Equation.3">
                  <p:embed/>
                </p:oleObj>
              </mc:Choice>
              <mc:Fallback>
                <p:oleObj name="Rovnice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3775" y="1517907"/>
                        <a:ext cx="365125" cy="5159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k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328238"/>
              </p:ext>
            </p:extLst>
          </p:nvPr>
        </p:nvGraphicFramePr>
        <p:xfrm>
          <a:off x="6070561" y="5830824"/>
          <a:ext cx="20161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7645" name="Rovnice" r:id="rId8" imgW="1054080" imgH="444240" progId="Equation.3">
                  <p:embed/>
                </p:oleObj>
              </mc:Choice>
              <mc:Fallback>
                <p:oleObj name="Rovnice" r:id="rId8" imgW="10540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0561" y="5830824"/>
                        <a:ext cx="2016125" cy="800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Skupina 17"/>
          <p:cNvGrpSpPr/>
          <p:nvPr/>
        </p:nvGrpSpPr>
        <p:grpSpPr>
          <a:xfrm rot="18820999">
            <a:off x="6934762" y="3721542"/>
            <a:ext cx="180020" cy="180000"/>
            <a:chOff x="7632340" y="5814265"/>
            <a:chExt cx="180020" cy="180000"/>
          </a:xfrm>
        </p:grpSpPr>
        <p:cxnSp>
          <p:nvCxnSpPr>
            <p:cNvPr id="21" name="Přímá spojnice 20"/>
            <p:cNvCxnSpPr/>
            <p:nvPr/>
          </p:nvCxnSpPr>
          <p:spPr>
            <a:xfrm>
              <a:off x="7722350" y="5814265"/>
              <a:ext cx="0" cy="18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 flipH="1">
              <a:off x="7632340" y="5904265"/>
              <a:ext cx="18002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495" y="503675"/>
            <a:ext cx="9144000" cy="5815685"/>
          </a:xfrm>
        </p:spPr>
        <p:txBody>
          <a:bodyPr/>
          <a:lstStyle/>
          <a:p>
            <a:r>
              <a:rPr lang="cs-CZ" sz="2800" dirty="0"/>
              <a:t>17. stol – </a:t>
            </a:r>
            <a:r>
              <a:rPr lang="cs-CZ" sz="2800" b="1" dirty="0"/>
              <a:t>ISAAC NEWTON</a:t>
            </a:r>
            <a:endParaRPr lang="cs-CZ" sz="2800" dirty="0"/>
          </a:p>
          <a:p>
            <a:r>
              <a:rPr lang="cs-CZ" sz="2800" dirty="0"/>
              <a:t>Pozorováním Měsíce, Slunce a planet → příčinou pohybu jsou gravitační síly</a:t>
            </a:r>
            <a:r>
              <a:rPr lang="cs-CZ" sz="2800" dirty="0" smtClean="0"/>
              <a:t>.</a:t>
            </a:r>
          </a:p>
          <a:p>
            <a:endParaRPr lang="cs-CZ" sz="28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pt-BR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5.1</a:t>
            </a:r>
            <a:r>
              <a:rPr lang="pt-BR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	NEWTONŮV GRAVITAČNÍ ZÁKON</a:t>
            </a:r>
            <a:endParaRPr lang="cs-CZ" sz="2800" b="1" dirty="0" smtClean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24944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13865"/>
            <a:ext cx="7442520" cy="302177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252568"/>
              </p:ext>
            </p:extLst>
          </p:nvPr>
        </p:nvGraphicFramePr>
        <p:xfrm>
          <a:off x="3439965" y="5454225"/>
          <a:ext cx="2264069" cy="1078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4509" name="Rovnice" r:id="rId4" imgW="825480" imgH="393480" progId="Equation.3">
                  <p:embed/>
                </p:oleObj>
              </mc:Choice>
              <mc:Fallback>
                <p:oleObj name="Rovnice" r:id="rId4" imgW="8254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9965" y="5454225"/>
                        <a:ext cx="2264069" cy="107858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051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Zástupný symbol pro obsah 2"/>
          <p:cNvSpPr txBox="1">
            <a:spLocks/>
          </p:cNvSpPr>
          <p:nvPr/>
        </p:nvSpPr>
        <p:spPr bwMode="auto">
          <a:xfrm>
            <a:off x="0" y="683695"/>
            <a:ext cx="9144000" cy="585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800" b="1" dirty="0" smtClean="0">
                <a:solidFill>
                  <a:srgbClr val="009900"/>
                </a:solidFill>
              </a:rPr>
              <a:t>1) v</a:t>
            </a:r>
            <a:r>
              <a:rPr lang="cs-CZ" sz="2800" b="1" baseline="-25000" dirty="0" smtClean="0">
                <a:solidFill>
                  <a:srgbClr val="009900"/>
                </a:solidFill>
              </a:rPr>
              <a:t>0</a:t>
            </a:r>
            <a:r>
              <a:rPr lang="cs-CZ" sz="2800" b="1" dirty="0" smtClean="0">
                <a:solidFill>
                  <a:srgbClr val="009900"/>
                </a:solidFill>
              </a:rPr>
              <a:t> </a:t>
            </a:r>
            <a:r>
              <a:rPr lang="cs-CZ" sz="2800" dirty="0">
                <a:solidFill>
                  <a:srgbClr val="009900"/>
                </a:solidFill>
              </a:rPr>
              <a:t>= </a:t>
            </a:r>
            <a:r>
              <a:rPr lang="cs-CZ" sz="2800" dirty="0" smtClean="0">
                <a:solidFill>
                  <a:srgbClr val="009900"/>
                </a:solidFill>
              </a:rPr>
              <a:t>0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  <a:p>
            <a:pPr>
              <a:spcBef>
                <a:spcPts val="0"/>
              </a:spcBef>
            </a:pPr>
            <a:r>
              <a:rPr lang="cs-CZ" sz="2800" dirty="0"/>
              <a:t>trajektorií je úsečka → volný </a:t>
            </a:r>
            <a:r>
              <a:rPr lang="cs-CZ" sz="2800" dirty="0" smtClean="0"/>
              <a:t>pád</a:t>
            </a:r>
            <a:br>
              <a:rPr lang="cs-CZ" sz="2800" dirty="0" smtClean="0"/>
            </a:br>
            <a:endParaRPr lang="cs-CZ" sz="28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 smtClean="0">
                <a:solidFill>
                  <a:srgbClr val="0000FF"/>
                </a:solidFill>
              </a:rPr>
              <a:t>2) 0 </a:t>
            </a:r>
            <a:r>
              <a:rPr lang="cs-CZ" sz="2800" b="1" dirty="0">
                <a:solidFill>
                  <a:srgbClr val="0000FF"/>
                </a:solidFill>
              </a:rPr>
              <a:t>&lt; v</a:t>
            </a:r>
            <a:r>
              <a:rPr lang="cs-CZ" sz="2800" b="1" baseline="-25000" dirty="0">
                <a:solidFill>
                  <a:srgbClr val="0000FF"/>
                </a:solidFill>
              </a:rPr>
              <a:t>0</a:t>
            </a:r>
            <a:r>
              <a:rPr lang="cs-CZ" sz="2800" b="1" dirty="0">
                <a:solidFill>
                  <a:srgbClr val="0000FF"/>
                </a:solidFill>
              </a:rPr>
              <a:t> &lt; </a:t>
            </a:r>
            <a:r>
              <a:rPr lang="cs-CZ" sz="2800" b="1" dirty="0" err="1" smtClean="0">
                <a:solidFill>
                  <a:srgbClr val="0000FF"/>
                </a:solidFill>
              </a:rPr>
              <a:t>v</a:t>
            </a:r>
            <a:r>
              <a:rPr lang="cs-CZ" sz="2800" b="1" baseline="-25000" dirty="0" err="1" smtClean="0">
                <a:solidFill>
                  <a:srgbClr val="0000FF"/>
                </a:solidFill>
              </a:rPr>
              <a:t>k</a:t>
            </a:r>
            <a:r>
              <a:rPr lang="cs-CZ" sz="2800" b="1" baseline="-25000" dirty="0" smtClean="0"/>
              <a:t/>
            </a:r>
            <a:br>
              <a:rPr lang="cs-CZ" sz="2800" b="1" baseline="-25000" dirty="0" smtClean="0"/>
            </a:br>
            <a:endParaRPr lang="cs-CZ" sz="2800" dirty="0"/>
          </a:p>
          <a:p>
            <a:pPr>
              <a:spcBef>
                <a:spcPts val="0"/>
              </a:spcBef>
            </a:pPr>
            <a:r>
              <a:rPr lang="cs-CZ" sz="2800" dirty="0"/>
              <a:t>trajektorií je část elipsy, </a:t>
            </a:r>
            <a:endParaRPr lang="cs-CZ" sz="2800" dirty="0" smtClean="0"/>
          </a:p>
          <a:p>
            <a:pPr>
              <a:spcBef>
                <a:spcPts val="0"/>
              </a:spcBef>
            </a:pPr>
            <a:r>
              <a:rPr lang="cs-CZ" sz="2800" dirty="0" smtClean="0"/>
              <a:t>Země </a:t>
            </a:r>
            <a:r>
              <a:rPr lang="cs-CZ" sz="2800" dirty="0"/>
              <a:t>leží ve vzdálenějším </a:t>
            </a:r>
            <a:r>
              <a:rPr lang="cs-CZ" sz="2800" dirty="0" smtClean="0"/>
              <a:t>ohnisku</a:t>
            </a:r>
          </a:p>
          <a:p>
            <a:pPr>
              <a:spcBef>
                <a:spcPts val="0"/>
              </a:spcBef>
            </a:pPr>
            <a:r>
              <a:rPr lang="cs-CZ" sz="2800" dirty="0" smtClean="0"/>
              <a:t>těleso </a:t>
            </a:r>
            <a:r>
              <a:rPr lang="cs-CZ" sz="2800" dirty="0"/>
              <a:t>dopadne na </a:t>
            </a:r>
            <a:r>
              <a:rPr lang="cs-CZ" sz="2800" dirty="0" smtClean="0"/>
              <a:t>Zem</a:t>
            </a:r>
            <a:br>
              <a:rPr lang="cs-CZ" sz="2800" dirty="0" smtClean="0"/>
            </a:br>
            <a:endParaRPr lang="cs-CZ" sz="28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rgbClr val="FF0000"/>
                </a:solidFill>
              </a:rPr>
              <a:t>3) v</a:t>
            </a:r>
            <a:r>
              <a:rPr lang="cs-CZ" sz="2800" b="1" baseline="-25000" dirty="0">
                <a:solidFill>
                  <a:srgbClr val="FF0000"/>
                </a:solidFill>
              </a:rPr>
              <a:t>0</a:t>
            </a:r>
            <a:r>
              <a:rPr lang="cs-CZ" sz="2800" b="1" dirty="0">
                <a:solidFill>
                  <a:srgbClr val="FF0000"/>
                </a:solidFill>
              </a:rPr>
              <a:t> = </a:t>
            </a:r>
            <a:r>
              <a:rPr lang="cs-CZ" sz="2800" b="1" dirty="0" err="1">
                <a:solidFill>
                  <a:srgbClr val="FF0000"/>
                </a:solidFill>
              </a:rPr>
              <a:t>v</a:t>
            </a:r>
            <a:r>
              <a:rPr lang="cs-CZ" sz="2800" b="1" baseline="-25000" dirty="0" err="1">
                <a:solidFill>
                  <a:srgbClr val="FF0000"/>
                </a:solidFill>
              </a:rPr>
              <a:t>k</a:t>
            </a:r>
            <a:r>
              <a:rPr lang="cs-CZ" sz="2800" b="1" dirty="0">
                <a:solidFill>
                  <a:srgbClr val="FF0000"/>
                </a:solidFill>
              </a:rPr>
              <a:t>   kruhová </a:t>
            </a:r>
            <a:r>
              <a:rPr lang="cs-CZ" sz="2800" b="1" dirty="0" smtClean="0">
                <a:solidFill>
                  <a:srgbClr val="FF0000"/>
                </a:solidFill>
              </a:rPr>
              <a:t>rychlost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trajektorií je kružnice</a:t>
            </a:r>
          </a:p>
          <a:p>
            <a:pPr marL="0" indent="0"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spcBef>
                <a:spcPts val="0"/>
              </a:spcBef>
              <a:buNone/>
            </a:pPr>
            <a:endParaRPr lang="cs-CZ" sz="28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-28689"/>
            <a:ext cx="9144000" cy="507831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cs-CZ" sz="27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 6. POHYBY TĚLES V CENTRÁLNÍM GRAVITAČNÍM POLI ZEMĚ</a:t>
            </a:r>
          </a:p>
        </p:txBody>
      </p:sp>
      <p:sp>
        <p:nvSpPr>
          <p:cNvPr id="5" name="Ovál 4"/>
          <p:cNvSpPr/>
          <p:nvPr/>
        </p:nvSpPr>
        <p:spPr>
          <a:xfrm>
            <a:off x="6327195" y="2324758"/>
            <a:ext cx="1395155" cy="13951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dirty="0" smtClean="0"/>
          </a:p>
          <a:p>
            <a:pPr algn="ctr"/>
            <a:r>
              <a:rPr lang="cs-CZ" sz="2400" dirty="0" smtClean="0"/>
              <a:t>M</a:t>
            </a:r>
            <a:r>
              <a:rPr lang="cs-CZ" sz="2400" baseline="-25000" dirty="0" smtClean="0"/>
              <a:t>Z</a:t>
            </a:r>
            <a:endParaRPr lang="en-GB" sz="2400" dirty="0"/>
          </a:p>
        </p:txBody>
      </p:sp>
      <p:sp>
        <p:nvSpPr>
          <p:cNvPr id="7" name="Ovál 6"/>
          <p:cNvSpPr/>
          <p:nvPr/>
        </p:nvSpPr>
        <p:spPr>
          <a:xfrm>
            <a:off x="5292080" y="1379653"/>
            <a:ext cx="3465385" cy="3465385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ál 7"/>
          <p:cNvSpPr/>
          <p:nvPr/>
        </p:nvSpPr>
        <p:spPr>
          <a:xfrm>
            <a:off x="6912260" y="1244638"/>
            <a:ext cx="225025" cy="2250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ovéPole 12"/>
          <p:cNvSpPr txBox="1"/>
          <p:nvPr/>
        </p:nvSpPr>
        <p:spPr>
          <a:xfrm>
            <a:off x="6828891" y="735645"/>
            <a:ext cx="557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m</a:t>
            </a:r>
            <a:endParaRPr lang="en-GB" sz="2400" b="1" dirty="0">
              <a:solidFill>
                <a:srgbClr val="FF0000"/>
              </a:solidFill>
            </a:endParaRPr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7107175" y="1379654"/>
            <a:ext cx="70518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353402"/>
              </p:ext>
            </p:extLst>
          </p:nvPr>
        </p:nvGraphicFramePr>
        <p:xfrm>
          <a:off x="7343775" y="728700"/>
          <a:ext cx="3651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7795" name="Rovnice" r:id="rId4" imgW="164880" imgH="228600" progId="Equation.3">
                  <p:embed/>
                </p:oleObj>
              </mc:Choice>
              <mc:Fallback>
                <p:oleObj name="Rovnice" r:id="rId4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3775" y="728700"/>
                        <a:ext cx="365125" cy="5159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7002270" y="1469663"/>
            <a:ext cx="0" cy="855095"/>
          </a:xfrm>
          <a:prstGeom prst="line">
            <a:avLst/>
          </a:prstGeom>
          <a:ln w="38100">
            <a:solidFill>
              <a:srgbClr val="0099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ál 21"/>
          <p:cNvSpPr/>
          <p:nvPr/>
        </p:nvSpPr>
        <p:spPr>
          <a:xfrm>
            <a:off x="6597225" y="1343849"/>
            <a:ext cx="840200" cy="2220165"/>
          </a:xfrm>
          <a:prstGeom prst="ellipse">
            <a:avLst/>
          </a:prstGeom>
          <a:noFill/>
          <a:ln w="28575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8" name="Skupina 27"/>
          <p:cNvGrpSpPr/>
          <p:nvPr/>
        </p:nvGrpSpPr>
        <p:grpSpPr>
          <a:xfrm>
            <a:off x="6946416" y="2935224"/>
            <a:ext cx="180020" cy="180000"/>
            <a:chOff x="7632340" y="5814265"/>
            <a:chExt cx="180020" cy="180000"/>
          </a:xfrm>
        </p:grpSpPr>
        <p:cxnSp>
          <p:nvCxnSpPr>
            <p:cNvPr id="24" name="Přímá spojnice 23"/>
            <p:cNvCxnSpPr/>
            <p:nvPr/>
          </p:nvCxnSpPr>
          <p:spPr>
            <a:xfrm>
              <a:off x="7722350" y="5814265"/>
              <a:ext cx="0" cy="18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 flipH="1">
              <a:off x="7632340" y="5904265"/>
              <a:ext cx="18002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278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Zástupný symbol pro obsah 2"/>
          <p:cNvSpPr txBox="1">
            <a:spLocks/>
          </p:cNvSpPr>
          <p:nvPr/>
        </p:nvSpPr>
        <p:spPr bwMode="auto">
          <a:xfrm>
            <a:off x="-1" y="458670"/>
            <a:ext cx="9027495" cy="63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3) v</a:t>
            </a:r>
            <a:r>
              <a:rPr lang="cs-CZ" sz="2800" b="1" baseline="-25000" dirty="0" smtClean="0">
                <a:solidFill>
                  <a:srgbClr val="FF0000"/>
                </a:solidFill>
              </a:rPr>
              <a:t>0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= </a:t>
            </a:r>
            <a:r>
              <a:rPr lang="cs-CZ" sz="2800" b="1" dirty="0" err="1">
                <a:solidFill>
                  <a:srgbClr val="FF0000"/>
                </a:solidFill>
              </a:rPr>
              <a:t>v</a:t>
            </a:r>
            <a:r>
              <a:rPr lang="cs-CZ" sz="2800" b="1" baseline="-25000" dirty="0" err="1">
                <a:solidFill>
                  <a:srgbClr val="FF0000"/>
                </a:solidFill>
              </a:rPr>
              <a:t>k</a:t>
            </a:r>
            <a:r>
              <a:rPr lang="cs-CZ" sz="2800" b="1" dirty="0">
                <a:solidFill>
                  <a:srgbClr val="FF0000"/>
                </a:solidFill>
              </a:rPr>
              <a:t>  </a:t>
            </a:r>
            <a:r>
              <a:rPr lang="cs-CZ" sz="2800" b="1" dirty="0" smtClean="0">
                <a:solidFill>
                  <a:srgbClr val="FF0000"/>
                </a:solidFill>
              </a:rPr>
              <a:t> kruhová rychlost</a:t>
            </a:r>
            <a:endParaRPr lang="cs-CZ" sz="28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cs-CZ" sz="2800" b="1" dirty="0" err="1" smtClean="0"/>
              <a:t>F</a:t>
            </a:r>
            <a:r>
              <a:rPr lang="cs-CZ" sz="2800" b="1" baseline="-25000" dirty="0" err="1" smtClean="0"/>
              <a:t>g</a:t>
            </a:r>
            <a:r>
              <a:rPr lang="cs-CZ" sz="2800" dirty="0" smtClean="0"/>
              <a:t> směřuje do středu Země a vytváří dostředivou sílu </a:t>
            </a:r>
            <a:r>
              <a:rPr lang="cs-CZ" sz="2800" b="1" dirty="0" err="1" smtClean="0"/>
              <a:t>F</a:t>
            </a:r>
            <a:r>
              <a:rPr lang="cs-CZ" sz="2800" b="1" baseline="-25000" dirty="0" err="1" smtClean="0"/>
              <a:t>d</a:t>
            </a:r>
            <a:r>
              <a:rPr lang="cs-CZ" sz="2800" dirty="0" smtClean="0"/>
              <a:t>, která způsobuje stálé zakřivení trajektorie do tvaru kružnice o poloměru R</a:t>
            </a:r>
            <a:r>
              <a:rPr lang="cs-CZ" sz="2800" baseline="-25000" dirty="0" smtClean="0"/>
              <a:t>Z</a:t>
            </a:r>
            <a:r>
              <a:rPr lang="cs-CZ" sz="2800" dirty="0" smtClean="0"/>
              <a:t> + h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  <a:p>
            <a:pPr>
              <a:spcBef>
                <a:spcPts val="0"/>
              </a:spcBef>
            </a:pPr>
            <a:r>
              <a:rPr lang="cs-CZ" sz="2800" dirty="0" smtClean="0"/>
              <a:t>oběžná </a:t>
            </a:r>
            <a:r>
              <a:rPr lang="cs-CZ" sz="2800" dirty="0"/>
              <a:t>doba při 1. kosmické rychlosti T = 84,4 min</a:t>
            </a:r>
          </a:p>
          <a:p>
            <a:pPr>
              <a:spcBef>
                <a:spcPts val="0"/>
              </a:spcBef>
            </a:pPr>
            <a:endParaRPr lang="cs-CZ" sz="2800" dirty="0" smtClean="0"/>
          </a:p>
          <a:p>
            <a:pPr marL="0" indent="0">
              <a:spcBef>
                <a:spcPts val="0"/>
              </a:spcBef>
              <a:buNone/>
            </a:pP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28689"/>
            <a:ext cx="9144000" cy="507831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cs-CZ" sz="27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 6. POHYBY TĚLES V CENTRÁLNÍM GRAVITAČNÍM POLI </a:t>
            </a:r>
            <a:r>
              <a:rPr lang="cs-CZ" sz="27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ZEMĚ</a:t>
            </a:r>
            <a:endParaRPr lang="cs-CZ" sz="2700" b="1" dirty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909243"/>
              </p:ext>
            </p:extLst>
          </p:nvPr>
        </p:nvGraphicFramePr>
        <p:xfrm>
          <a:off x="2861810" y="2998168"/>
          <a:ext cx="250031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6625" name="Rovnice" r:id="rId4" imgW="1307880" imgH="469800" progId="Equation.3">
                  <p:embed/>
                </p:oleObj>
              </mc:Choice>
              <mc:Fallback>
                <p:oleObj name="Rovnice" r:id="rId4" imgW="1307880" imgH="469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1810" y="2998168"/>
                        <a:ext cx="2500312" cy="8445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275788"/>
              </p:ext>
            </p:extLst>
          </p:nvPr>
        </p:nvGraphicFramePr>
        <p:xfrm>
          <a:off x="206515" y="3203975"/>
          <a:ext cx="2525713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6626" name="Rovnice" r:id="rId6" imgW="1320480" imgH="457200" progId="Equation.3">
                  <p:embed/>
                </p:oleObj>
              </mc:Choice>
              <mc:Fallback>
                <p:oleObj name="Rovnice" r:id="rId6" imgW="1320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15" y="3203975"/>
                        <a:ext cx="2525713" cy="822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0267334"/>
              </p:ext>
            </p:extLst>
          </p:nvPr>
        </p:nvGraphicFramePr>
        <p:xfrm>
          <a:off x="3221850" y="4927472"/>
          <a:ext cx="16510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6627" name="Rovnice" r:id="rId8" imgW="863280" imgH="482400" progId="Equation.3">
                  <p:embed/>
                </p:oleObj>
              </mc:Choice>
              <mc:Fallback>
                <p:oleObj name="Rovnice" r:id="rId8" imgW="8632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1850" y="4927472"/>
                        <a:ext cx="1651000" cy="866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911695"/>
              </p:ext>
            </p:extLst>
          </p:nvPr>
        </p:nvGraphicFramePr>
        <p:xfrm>
          <a:off x="206515" y="2263865"/>
          <a:ext cx="20161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6628" name="Rovnice" r:id="rId10" imgW="1054080" imgH="444240" progId="Equation.3">
                  <p:embed/>
                </p:oleObj>
              </mc:Choice>
              <mc:Fallback>
                <p:oleObj name="Rovnice" r:id="rId10" imgW="10540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15" y="2263865"/>
                        <a:ext cx="2016125" cy="800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628915"/>
              </p:ext>
            </p:extLst>
          </p:nvPr>
        </p:nvGraphicFramePr>
        <p:xfrm>
          <a:off x="3041830" y="3996951"/>
          <a:ext cx="1820863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6629" name="Rovnice" r:id="rId12" imgW="952200" imgH="431640" progId="Equation.3">
                  <p:embed/>
                </p:oleObj>
              </mc:Choice>
              <mc:Fallback>
                <p:oleObj name="Rovnice" r:id="rId12" imgW="952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1830" y="3996951"/>
                        <a:ext cx="1820863" cy="7762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127787"/>
              </p:ext>
            </p:extLst>
          </p:nvPr>
        </p:nvGraphicFramePr>
        <p:xfrm>
          <a:off x="3491880" y="2258870"/>
          <a:ext cx="1306788" cy="585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6630" name="Rovnice" r:id="rId14" imgW="507960" imgH="241200" progId="Equation.3">
                  <p:embed/>
                </p:oleObj>
              </mc:Choice>
              <mc:Fallback>
                <p:oleObj name="Rovnice" r:id="rId14" imgW="5079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258870"/>
                        <a:ext cx="1306788" cy="58506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bdélník 2"/>
          <p:cNvSpPr/>
          <p:nvPr/>
        </p:nvSpPr>
        <p:spPr>
          <a:xfrm>
            <a:off x="5742130" y="1916249"/>
            <a:ext cx="3285364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1. kosmická rychlost </a:t>
            </a:r>
            <a:br>
              <a:rPr lang="cs-CZ" sz="2800" b="1" dirty="0"/>
            </a:br>
            <a:r>
              <a:rPr lang="cs-CZ" sz="2800" dirty="0" smtClean="0"/>
              <a:t>je rychlost</a:t>
            </a:r>
            <a:r>
              <a:rPr lang="cs-CZ" sz="2800" dirty="0"/>
              <a:t>, kterou musíme udělit tělesu v blízkosti povrchu Země, aby se kolem ní pohybovalo po kružnici.</a:t>
            </a:r>
          </a:p>
          <a:p>
            <a:r>
              <a:rPr lang="cs-CZ" dirty="0"/>
              <a:t> 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1611761"/>
              </p:ext>
            </p:extLst>
          </p:nvPr>
        </p:nvGraphicFramePr>
        <p:xfrm>
          <a:off x="5832140" y="5049180"/>
          <a:ext cx="135572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6631" name="Rovnice" r:id="rId16" imgW="812520" imgH="482400" progId="Equation.3">
                  <p:embed/>
                </p:oleObj>
              </mc:Choice>
              <mc:Fallback>
                <p:oleObj name="Rovnice" r:id="rId16" imgW="812520" imgH="482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2140" y="5049180"/>
                        <a:ext cx="1355725" cy="793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981670"/>
              </p:ext>
            </p:extLst>
          </p:nvPr>
        </p:nvGraphicFramePr>
        <p:xfrm>
          <a:off x="7384812" y="5103353"/>
          <a:ext cx="146208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6632" name="Rovnice" r:id="rId18" imgW="876240" imgH="241200" progId="Equation.3">
                  <p:embed/>
                </p:oleObj>
              </mc:Choice>
              <mc:Fallback>
                <p:oleObj name="Rovnice" r:id="rId18" imgW="876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4812" y="5103353"/>
                        <a:ext cx="1462088" cy="3968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947375" y="5596859"/>
            <a:ext cx="18002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DÚ</a:t>
            </a:r>
            <a:endParaRPr lang="cs-CZ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970164" y="5596859"/>
            <a:ext cx="108011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DÚ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3426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1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Zástupný symbol pro obsah 2"/>
          <p:cNvSpPr txBox="1">
            <a:spLocks/>
          </p:cNvSpPr>
          <p:nvPr/>
        </p:nvSpPr>
        <p:spPr bwMode="auto">
          <a:xfrm>
            <a:off x="0" y="458670"/>
            <a:ext cx="4977045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/>
              <a:t> </a:t>
            </a:r>
            <a:r>
              <a:rPr lang="cs-CZ" sz="2800" b="1" dirty="0" smtClean="0">
                <a:solidFill>
                  <a:srgbClr val="D60093"/>
                </a:solidFill>
              </a:rPr>
              <a:t>4) </a:t>
            </a:r>
            <a:r>
              <a:rPr lang="cs-CZ" sz="2800" b="1" dirty="0" err="1" smtClean="0">
                <a:solidFill>
                  <a:srgbClr val="D60093"/>
                </a:solidFill>
              </a:rPr>
              <a:t>v</a:t>
            </a:r>
            <a:r>
              <a:rPr lang="cs-CZ" sz="2800" b="1" baseline="-25000" dirty="0" err="1" smtClean="0">
                <a:solidFill>
                  <a:srgbClr val="D60093"/>
                </a:solidFill>
              </a:rPr>
              <a:t>k</a:t>
            </a:r>
            <a:r>
              <a:rPr lang="cs-CZ" sz="2800" b="1" dirty="0" smtClean="0">
                <a:solidFill>
                  <a:srgbClr val="D60093"/>
                </a:solidFill>
              </a:rPr>
              <a:t> </a:t>
            </a:r>
            <a:r>
              <a:rPr lang="cs-CZ" sz="2800" b="1" dirty="0">
                <a:solidFill>
                  <a:srgbClr val="D60093"/>
                </a:solidFill>
              </a:rPr>
              <a:t>&lt; v</a:t>
            </a:r>
            <a:r>
              <a:rPr lang="cs-CZ" sz="2800" b="1" baseline="-25000" dirty="0">
                <a:solidFill>
                  <a:srgbClr val="D60093"/>
                </a:solidFill>
              </a:rPr>
              <a:t>0</a:t>
            </a:r>
            <a:r>
              <a:rPr lang="cs-CZ" sz="2800" b="1" dirty="0">
                <a:solidFill>
                  <a:srgbClr val="D60093"/>
                </a:solidFill>
              </a:rPr>
              <a:t> &lt; </a:t>
            </a:r>
            <a:r>
              <a:rPr lang="cs-CZ" sz="2800" b="1" dirty="0" err="1">
                <a:solidFill>
                  <a:srgbClr val="D60093"/>
                </a:solidFill>
              </a:rPr>
              <a:t>v</a:t>
            </a:r>
            <a:r>
              <a:rPr lang="cs-CZ" sz="2800" b="1" baseline="-25000" dirty="0" err="1">
                <a:solidFill>
                  <a:srgbClr val="D60093"/>
                </a:solidFill>
              </a:rPr>
              <a:t>p</a:t>
            </a:r>
            <a:endParaRPr lang="cs-CZ" sz="2800" dirty="0">
              <a:solidFill>
                <a:srgbClr val="D60093"/>
              </a:solidFill>
            </a:endParaRPr>
          </a:p>
          <a:p>
            <a:r>
              <a:rPr lang="cs-CZ" sz="2800" dirty="0"/>
              <a:t>trajektorií je elipsa, Země leží v bližším ohnisku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cs-CZ" sz="2800" b="1" dirty="0" smtClean="0">
                <a:solidFill>
                  <a:schemeClr val="bg2">
                    <a:lumMod val="50000"/>
                  </a:schemeClr>
                </a:solidFill>
              </a:rPr>
              <a:t>5) v</a:t>
            </a:r>
            <a:r>
              <a:rPr lang="cs-CZ" sz="2800" b="1" baseline="-25000" dirty="0" smtClean="0">
                <a:solidFill>
                  <a:schemeClr val="bg2">
                    <a:lumMod val="50000"/>
                  </a:schemeClr>
                </a:solidFill>
              </a:rPr>
              <a:t>0</a:t>
            </a:r>
            <a:r>
              <a:rPr lang="cs-CZ" sz="28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bg2">
                    <a:lumMod val="50000"/>
                  </a:schemeClr>
                </a:solidFill>
              </a:rPr>
              <a:t>= </a:t>
            </a:r>
            <a:r>
              <a:rPr lang="cs-CZ" sz="2800" b="1" dirty="0" err="1">
                <a:solidFill>
                  <a:schemeClr val="bg2">
                    <a:lumMod val="50000"/>
                  </a:schemeClr>
                </a:solidFill>
              </a:rPr>
              <a:t>v</a:t>
            </a:r>
            <a:r>
              <a:rPr lang="cs-CZ" sz="2800" b="1" baseline="-25000" dirty="0" err="1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cs-CZ" sz="2800" b="1" dirty="0">
                <a:solidFill>
                  <a:schemeClr val="bg2">
                    <a:lumMod val="50000"/>
                  </a:schemeClr>
                </a:solidFill>
              </a:rPr>
              <a:t>   </a:t>
            </a:r>
            <a:r>
              <a:rPr lang="cs-CZ" sz="2800" b="1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cs-CZ" sz="2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cs-CZ" sz="2800" b="1" dirty="0" smtClean="0"/>
              <a:t>parabolická  </a:t>
            </a:r>
            <a:r>
              <a:rPr lang="cs-CZ" sz="2800" b="1" dirty="0"/>
              <a:t>– úniková rychlost </a:t>
            </a:r>
            <a:endParaRPr lang="cs-CZ" sz="2800" dirty="0"/>
          </a:p>
          <a:p>
            <a:r>
              <a:rPr lang="cs-CZ" sz="2800" dirty="0"/>
              <a:t>trajektorií je parabola</a:t>
            </a:r>
          </a:p>
          <a:p>
            <a:r>
              <a:rPr lang="cs-CZ" sz="2800" dirty="0"/>
              <a:t>těleso se trvale vzdaluje od Země, zůstává v gravitačním poli Slunce</a:t>
            </a:r>
          </a:p>
          <a:p>
            <a:pPr marL="0" indent="0">
              <a:buNone/>
            </a:pPr>
            <a:r>
              <a:rPr lang="cs-CZ" sz="2800" dirty="0"/>
              <a:t> </a:t>
            </a:r>
            <a:r>
              <a:rPr lang="cs-CZ" sz="2800" dirty="0" smtClean="0"/>
              <a:t> </a:t>
            </a: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28689"/>
            <a:ext cx="9144000" cy="507831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cs-CZ" sz="27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 6. POHYBY TĚLES V CENTRÁLNÍM GRAVITAČNÍM POLI ZEMĚ</a:t>
            </a:r>
          </a:p>
        </p:txBody>
      </p:sp>
      <p:sp>
        <p:nvSpPr>
          <p:cNvPr id="6" name="Obdélník 5"/>
          <p:cNvSpPr/>
          <p:nvPr/>
        </p:nvSpPr>
        <p:spPr>
          <a:xfrm>
            <a:off x="180020" y="4824155"/>
            <a:ext cx="51120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2. kosmická rychlost</a:t>
            </a:r>
            <a:r>
              <a:rPr lang="cs-CZ" sz="2800" dirty="0"/>
              <a:t> – rychlost, kterou musíme udělit tělesu v blízkosti povrchu Země,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aby </a:t>
            </a:r>
            <a:r>
              <a:rPr lang="cs-CZ" sz="2800" dirty="0"/>
              <a:t>se od ní trvale </a:t>
            </a:r>
            <a:r>
              <a:rPr lang="cs-CZ" sz="2800" dirty="0" smtClean="0"/>
              <a:t>vzdalovalo.</a:t>
            </a:r>
            <a:endParaRPr lang="cs-CZ" sz="2800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991913"/>
              </p:ext>
            </p:extLst>
          </p:nvPr>
        </p:nvGraphicFramePr>
        <p:xfrm>
          <a:off x="6255112" y="5006177"/>
          <a:ext cx="1584325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7401" name="Rovnice" r:id="rId4" imgW="698400" imgH="266400" progId="Equation.3">
                  <p:embed/>
                </p:oleObj>
              </mc:Choice>
              <mc:Fallback>
                <p:oleObj name="Rovnice" r:id="rId4" imgW="698400" imgH="266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5112" y="5006177"/>
                        <a:ext cx="1584325" cy="5794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ál 7"/>
          <p:cNvSpPr/>
          <p:nvPr/>
        </p:nvSpPr>
        <p:spPr>
          <a:xfrm>
            <a:off x="6327195" y="2324758"/>
            <a:ext cx="1395155" cy="1395155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M</a:t>
            </a:r>
            <a:r>
              <a:rPr lang="cs-CZ" sz="2400" baseline="-25000" dirty="0" smtClean="0">
                <a:solidFill>
                  <a:schemeClr val="tx1"/>
                </a:solidFill>
              </a:rPr>
              <a:t>Z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292080" y="1379653"/>
            <a:ext cx="3465385" cy="3465385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ál 9"/>
          <p:cNvSpPr/>
          <p:nvPr/>
        </p:nvSpPr>
        <p:spPr>
          <a:xfrm>
            <a:off x="6912260" y="1244638"/>
            <a:ext cx="225025" cy="2250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ovéPole 10"/>
          <p:cNvSpPr txBox="1"/>
          <p:nvPr/>
        </p:nvSpPr>
        <p:spPr>
          <a:xfrm>
            <a:off x="6828891" y="735645"/>
            <a:ext cx="557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m</a:t>
            </a:r>
            <a:endParaRPr lang="en-GB" sz="2400" b="1" dirty="0">
              <a:solidFill>
                <a:srgbClr val="FF0000"/>
              </a:solidFill>
            </a:endParaRPr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7107175" y="1379654"/>
            <a:ext cx="70518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212047"/>
              </p:ext>
            </p:extLst>
          </p:nvPr>
        </p:nvGraphicFramePr>
        <p:xfrm>
          <a:off x="7343775" y="728700"/>
          <a:ext cx="3651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7402" name="Rovnice" r:id="rId6" imgW="164880" imgH="228600" progId="Equation.3">
                  <p:embed/>
                </p:oleObj>
              </mc:Choice>
              <mc:Fallback>
                <p:oleObj name="Rovnice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3775" y="728700"/>
                        <a:ext cx="365125" cy="5159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Přímá spojnice 13"/>
          <p:cNvCxnSpPr/>
          <p:nvPr/>
        </p:nvCxnSpPr>
        <p:spPr>
          <a:xfrm>
            <a:off x="7002270" y="1469663"/>
            <a:ext cx="0" cy="855095"/>
          </a:xfrm>
          <a:prstGeom prst="line">
            <a:avLst/>
          </a:prstGeom>
          <a:ln w="38100">
            <a:solidFill>
              <a:srgbClr val="0099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ál 14"/>
          <p:cNvSpPr/>
          <p:nvPr/>
        </p:nvSpPr>
        <p:spPr>
          <a:xfrm>
            <a:off x="6597225" y="1343849"/>
            <a:ext cx="840200" cy="2220165"/>
          </a:xfrm>
          <a:prstGeom prst="ellipse">
            <a:avLst/>
          </a:prstGeom>
          <a:noFill/>
          <a:ln w="28575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Skupina 15"/>
          <p:cNvGrpSpPr/>
          <p:nvPr/>
        </p:nvGrpSpPr>
        <p:grpSpPr>
          <a:xfrm>
            <a:off x="6946416" y="2935224"/>
            <a:ext cx="180020" cy="180000"/>
            <a:chOff x="7632340" y="5814265"/>
            <a:chExt cx="180020" cy="180000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7722350" y="5814265"/>
              <a:ext cx="0" cy="18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 flipH="1">
              <a:off x="7632340" y="5904265"/>
              <a:ext cx="18002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ál 18"/>
          <p:cNvSpPr/>
          <p:nvPr/>
        </p:nvSpPr>
        <p:spPr>
          <a:xfrm>
            <a:off x="5022051" y="1343849"/>
            <a:ext cx="4050449" cy="5351802"/>
          </a:xfrm>
          <a:prstGeom prst="ellipse">
            <a:avLst/>
          </a:prstGeom>
          <a:noFill/>
          <a:ln w="28575">
            <a:solidFill>
              <a:srgbClr val="D6009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ál 19"/>
          <p:cNvSpPr/>
          <p:nvPr/>
        </p:nvSpPr>
        <p:spPr>
          <a:xfrm>
            <a:off x="4301970" y="1357149"/>
            <a:ext cx="5445605" cy="7877495"/>
          </a:xfrm>
          <a:prstGeom prst="ellipse">
            <a:avLst/>
          </a:prstGeom>
          <a:noFill/>
          <a:ln w="28575"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633304"/>
              </p:ext>
            </p:extLst>
          </p:nvPr>
        </p:nvGraphicFramePr>
        <p:xfrm>
          <a:off x="5938406" y="5752696"/>
          <a:ext cx="2217737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7403" name="Rovnice" r:id="rId8" imgW="977760" imgH="253800" progId="Equation.3">
                  <p:embed/>
                </p:oleObj>
              </mc:Choice>
              <mc:Fallback>
                <p:oleObj name="Rovnice" r:id="rId8" imgW="9777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8406" y="5752696"/>
                        <a:ext cx="2217737" cy="552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ovéPole 21"/>
          <p:cNvSpPr txBox="1"/>
          <p:nvPr/>
        </p:nvSpPr>
        <p:spPr>
          <a:xfrm>
            <a:off x="9522550" y="5690495"/>
            <a:ext cx="1522643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DÚ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606229" y="915412"/>
            <a:ext cx="122266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PERIGEUM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812360" y="6455371"/>
            <a:ext cx="122266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APOGEUM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39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9" grpId="0" animBg="1"/>
      <p:bldP spid="20" grpId="0" animBg="1"/>
      <p:bldP spid="22" grpId="0" animBg="1"/>
      <p:bldP spid="3" grpId="0" animBg="1"/>
      <p:bldP spid="2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Zástupný symbol pro obsah 2"/>
          <p:cNvSpPr txBox="1">
            <a:spLocks/>
          </p:cNvSpPr>
          <p:nvPr/>
        </p:nvSpPr>
        <p:spPr bwMode="auto">
          <a:xfrm>
            <a:off x="0" y="458670"/>
            <a:ext cx="4977045" cy="211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2800" b="1" dirty="0" smtClean="0"/>
              <a:t> 5) v</a:t>
            </a:r>
            <a:r>
              <a:rPr lang="cs-CZ" sz="2800" b="1" baseline="-25000" dirty="0" smtClean="0"/>
              <a:t>0</a:t>
            </a:r>
            <a:r>
              <a:rPr lang="cs-CZ" sz="2800" b="1" dirty="0" smtClean="0"/>
              <a:t> </a:t>
            </a:r>
            <a:r>
              <a:rPr lang="cs-CZ" sz="2800" b="1" dirty="0"/>
              <a:t>= </a:t>
            </a:r>
            <a:r>
              <a:rPr lang="cs-CZ" sz="2800" b="1" dirty="0" err="1"/>
              <a:t>v</a:t>
            </a:r>
            <a:r>
              <a:rPr lang="cs-CZ" sz="2800" b="1" baseline="-25000" dirty="0" err="1"/>
              <a:t>h</a:t>
            </a:r>
            <a:r>
              <a:rPr lang="cs-CZ" sz="2800" b="1" dirty="0"/>
              <a:t>   </a:t>
            </a:r>
            <a:endParaRPr lang="cs-CZ" sz="2800" dirty="0"/>
          </a:p>
          <a:p>
            <a:r>
              <a:rPr lang="cs-CZ" sz="2800" dirty="0"/>
              <a:t>trajektorií je hyperbola</a:t>
            </a:r>
          </a:p>
          <a:p>
            <a:r>
              <a:rPr lang="cs-CZ" sz="2800" dirty="0"/>
              <a:t>těleso opouští Sluneční </a:t>
            </a:r>
            <a:r>
              <a:rPr lang="cs-CZ" sz="2800" dirty="0" smtClean="0"/>
              <a:t>soustavu</a:t>
            </a:r>
          </a:p>
          <a:p>
            <a:pPr marL="0" indent="0">
              <a:buNone/>
            </a:pPr>
            <a:r>
              <a:rPr lang="cs-CZ" sz="2800" dirty="0"/>
              <a:t> 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28689"/>
            <a:ext cx="9144000" cy="507831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cs-CZ" sz="27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 6. POHYBY TĚLES V CENTRÁLNÍM GRAVITAČNÍM POLI ZEMĚ</a:t>
            </a:r>
          </a:p>
        </p:txBody>
      </p:sp>
      <p:sp>
        <p:nvSpPr>
          <p:cNvPr id="6" name="Obdélník 5"/>
          <p:cNvSpPr/>
          <p:nvPr/>
        </p:nvSpPr>
        <p:spPr>
          <a:xfrm>
            <a:off x="476545" y="2708920"/>
            <a:ext cx="32853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b="1" dirty="0"/>
              <a:t>3. kosmická rychlost</a:t>
            </a:r>
            <a:r>
              <a:rPr lang="cs-CZ" sz="2800" dirty="0"/>
              <a:t> – rychlost, kterou musíme udělit tělesu v blízkosti povrchu ve směru otáčení Země, aby opustilo oblast přitažlivosti Slunce 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757202"/>
              </p:ext>
            </p:extLst>
          </p:nvPr>
        </p:nvGraphicFramePr>
        <p:xfrm>
          <a:off x="5679239" y="5162225"/>
          <a:ext cx="2691066" cy="65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394" name="Rovnice" r:id="rId4" imgW="952200" imgH="241200" progId="Equation.3">
                  <p:embed/>
                </p:oleObj>
              </mc:Choice>
              <mc:Fallback>
                <p:oleObj name="Rovnice" r:id="rId4" imgW="952200" imgH="241200" progId="Equation.3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9239" y="5162225"/>
                        <a:ext cx="2691066" cy="6552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ál 8"/>
          <p:cNvSpPr/>
          <p:nvPr/>
        </p:nvSpPr>
        <p:spPr>
          <a:xfrm>
            <a:off x="6327195" y="2324758"/>
            <a:ext cx="1395155" cy="1395155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M</a:t>
            </a:r>
            <a:r>
              <a:rPr lang="cs-CZ" sz="2400" baseline="-25000" dirty="0" smtClean="0">
                <a:solidFill>
                  <a:schemeClr val="tx1"/>
                </a:solidFill>
              </a:rPr>
              <a:t>Z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292080" y="1379653"/>
            <a:ext cx="3465385" cy="3465385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ál 10"/>
          <p:cNvSpPr/>
          <p:nvPr/>
        </p:nvSpPr>
        <p:spPr>
          <a:xfrm>
            <a:off x="6912260" y="1244638"/>
            <a:ext cx="225025" cy="2250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ovéPole 11"/>
          <p:cNvSpPr txBox="1"/>
          <p:nvPr/>
        </p:nvSpPr>
        <p:spPr>
          <a:xfrm>
            <a:off x="6828891" y="735645"/>
            <a:ext cx="557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m</a:t>
            </a:r>
            <a:endParaRPr lang="en-GB" sz="2400" b="1" dirty="0">
              <a:solidFill>
                <a:srgbClr val="FF0000"/>
              </a:solidFill>
            </a:endParaRP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7107175" y="1379654"/>
            <a:ext cx="70518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137288"/>
              </p:ext>
            </p:extLst>
          </p:nvPr>
        </p:nvGraphicFramePr>
        <p:xfrm>
          <a:off x="7343775" y="728700"/>
          <a:ext cx="3651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395" name="Rovnice" r:id="rId6" imgW="164880" imgH="228600" progId="Equation.3">
                  <p:embed/>
                </p:oleObj>
              </mc:Choice>
              <mc:Fallback>
                <p:oleObj name="Rovnice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3775" y="728700"/>
                        <a:ext cx="365125" cy="5159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Přímá spojnice 14"/>
          <p:cNvCxnSpPr/>
          <p:nvPr/>
        </p:nvCxnSpPr>
        <p:spPr>
          <a:xfrm>
            <a:off x="7002270" y="1469663"/>
            <a:ext cx="0" cy="855095"/>
          </a:xfrm>
          <a:prstGeom prst="line">
            <a:avLst/>
          </a:prstGeom>
          <a:ln w="38100">
            <a:solidFill>
              <a:srgbClr val="0099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ál 15"/>
          <p:cNvSpPr/>
          <p:nvPr/>
        </p:nvSpPr>
        <p:spPr>
          <a:xfrm>
            <a:off x="6597225" y="1343849"/>
            <a:ext cx="840200" cy="2220165"/>
          </a:xfrm>
          <a:prstGeom prst="ellipse">
            <a:avLst/>
          </a:prstGeom>
          <a:noFill/>
          <a:ln w="28575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Skupina 16"/>
          <p:cNvGrpSpPr/>
          <p:nvPr/>
        </p:nvGrpSpPr>
        <p:grpSpPr>
          <a:xfrm>
            <a:off x="6946416" y="2935224"/>
            <a:ext cx="180020" cy="180000"/>
            <a:chOff x="7632340" y="5814265"/>
            <a:chExt cx="180020" cy="180000"/>
          </a:xfrm>
        </p:grpSpPr>
        <p:cxnSp>
          <p:nvCxnSpPr>
            <p:cNvPr id="18" name="Přímá spojnice 17"/>
            <p:cNvCxnSpPr/>
            <p:nvPr/>
          </p:nvCxnSpPr>
          <p:spPr>
            <a:xfrm>
              <a:off x="7722350" y="5814265"/>
              <a:ext cx="0" cy="18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 flipH="1">
              <a:off x="7632340" y="5904265"/>
              <a:ext cx="18002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>
            <a:off x="5022051" y="1343849"/>
            <a:ext cx="4050449" cy="5351802"/>
          </a:xfrm>
          <a:prstGeom prst="ellipse">
            <a:avLst/>
          </a:prstGeom>
          <a:noFill/>
          <a:ln w="28575">
            <a:solidFill>
              <a:srgbClr val="D6009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ál 20"/>
          <p:cNvSpPr/>
          <p:nvPr/>
        </p:nvSpPr>
        <p:spPr>
          <a:xfrm>
            <a:off x="4301970" y="1357149"/>
            <a:ext cx="5445605" cy="7877495"/>
          </a:xfrm>
          <a:prstGeom prst="ellipse">
            <a:avLst/>
          </a:prstGeom>
          <a:noFill/>
          <a:ln w="28575"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ál 21"/>
          <p:cNvSpPr/>
          <p:nvPr/>
        </p:nvSpPr>
        <p:spPr>
          <a:xfrm>
            <a:off x="2906815" y="1357149"/>
            <a:ext cx="8280920" cy="7877495"/>
          </a:xfrm>
          <a:prstGeom prst="ellipse">
            <a:avLst/>
          </a:prstGeom>
          <a:noFill/>
          <a:ln w="28575">
            <a:solidFill>
              <a:srgbClr val="0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71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28689"/>
            <a:ext cx="9144000" cy="507831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cs-CZ" sz="27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 6. POHYBY TĚLES V CENTRÁLNÍM GRAVITAČNÍM POLI ZEMĚ</a:t>
            </a:r>
          </a:p>
        </p:txBody>
      </p:sp>
      <p:pic>
        <p:nvPicPr>
          <p:cNvPr id="25016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308" y="863715"/>
            <a:ext cx="6358783" cy="549061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28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Zástupný symbol pro obsah 2"/>
          <p:cNvSpPr txBox="1">
            <a:spLocks/>
          </p:cNvSpPr>
          <p:nvPr/>
        </p:nvSpPr>
        <p:spPr bwMode="auto">
          <a:xfrm>
            <a:off x="0" y="458670"/>
            <a:ext cx="9144000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dirty="0"/>
              <a:t>gravitační pole Slunce &gt;&gt; gravitační pole Země    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a</a:t>
            </a:r>
            <a:r>
              <a:rPr lang="cs-CZ" baseline="-25000" dirty="0" err="1" smtClean="0"/>
              <a:t>gS</a:t>
            </a:r>
            <a:r>
              <a:rPr lang="cs-CZ" baseline="-25000" dirty="0" smtClean="0"/>
              <a:t> </a:t>
            </a:r>
            <a:r>
              <a:rPr lang="cs-CZ" dirty="0"/>
              <a:t>= 28 </a:t>
            </a:r>
            <a:r>
              <a:rPr lang="cs-CZ" dirty="0" err="1"/>
              <a:t>a</a:t>
            </a:r>
            <a:r>
              <a:rPr lang="cs-CZ" baseline="-25000" dirty="0" err="1"/>
              <a:t>gZ</a:t>
            </a:r>
            <a:r>
              <a:rPr lang="cs-CZ" dirty="0"/>
              <a:t> = 280 m.s</a:t>
            </a:r>
            <a:r>
              <a:rPr lang="cs-CZ" baseline="30000" dirty="0"/>
              <a:t>-2</a:t>
            </a:r>
            <a:r>
              <a:rPr lang="cs-CZ" dirty="0"/>
              <a:t> 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  <a:p>
            <a:pPr lvl="0"/>
            <a:r>
              <a:rPr lang="cs-CZ" b="1" dirty="0"/>
              <a:t>geocentrický (zeměstředný ) názor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Země </a:t>
            </a:r>
            <a:r>
              <a:rPr lang="cs-CZ" dirty="0"/>
              <a:t>se nachází ve středu vesmíru </a:t>
            </a:r>
            <a:br>
              <a:rPr lang="cs-CZ" dirty="0"/>
            </a:br>
            <a:r>
              <a:rPr lang="cs-CZ" dirty="0"/>
              <a:t>a všechna ostatní tělesa se pohybují kolem </a:t>
            </a:r>
            <a:r>
              <a:rPr lang="cs-CZ" dirty="0" smtClean="0"/>
              <a:t>ní</a:t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  <a:p>
            <a:pPr lvl="0"/>
            <a:r>
              <a:rPr lang="cs-CZ" b="1" dirty="0" smtClean="0"/>
              <a:t>heliocentrický </a:t>
            </a:r>
            <a:r>
              <a:rPr lang="cs-CZ" b="1" dirty="0"/>
              <a:t>(sluncestředný) názor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centru se nachází Slunce a kolem něho se pohybují planety</a:t>
            </a:r>
          </a:p>
          <a:p>
            <a:pPr marL="0" indent="0">
              <a:buNone/>
            </a:pPr>
            <a:r>
              <a:rPr lang="cs-CZ" sz="3000" dirty="0" smtClean="0"/>
              <a:t> </a:t>
            </a:r>
          </a:p>
          <a:p>
            <a:pPr marL="0" indent="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28689"/>
            <a:ext cx="9144000" cy="507831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sv-SE" sz="27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5.7</a:t>
            </a:r>
            <a:r>
              <a:rPr lang="sv-SE" sz="27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	POHYBY TĚLES V GRAVITAČNÍM POLI SLUNCE</a:t>
            </a:r>
            <a:endParaRPr lang="cs-CZ" sz="2700" b="1" dirty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27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0" y="-28689"/>
            <a:ext cx="9144000" cy="507831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cs-CZ" sz="27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ELIPSA</a:t>
            </a:r>
            <a:endParaRPr lang="cs-CZ" sz="2700" b="1" dirty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9" name="Elipsa 13"/>
          <p:cNvSpPr/>
          <p:nvPr/>
        </p:nvSpPr>
        <p:spPr>
          <a:xfrm>
            <a:off x="406037" y="2419810"/>
            <a:ext cx="4605455" cy="379141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/>
          </a:p>
        </p:txBody>
      </p:sp>
      <p:grpSp>
        <p:nvGrpSpPr>
          <p:cNvPr id="22" name="Skupina 21"/>
          <p:cNvGrpSpPr/>
          <p:nvPr/>
        </p:nvGrpSpPr>
        <p:grpSpPr>
          <a:xfrm>
            <a:off x="71500" y="4122230"/>
            <a:ext cx="5340486" cy="560390"/>
            <a:chOff x="1906853" y="4122230"/>
            <a:chExt cx="5340486" cy="560390"/>
          </a:xfrm>
        </p:grpSpPr>
        <p:cxnSp>
          <p:nvCxnSpPr>
            <p:cNvPr id="25" name="Přímá spojovací čára 17"/>
            <p:cNvCxnSpPr>
              <a:stCxn id="19" idx="2"/>
              <a:endCxn id="19" idx="6"/>
            </p:cNvCxnSpPr>
            <p:nvPr/>
          </p:nvCxnSpPr>
          <p:spPr>
            <a:xfrm>
              <a:off x="2196385" y="4315518"/>
              <a:ext cx="4605455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ovéPole 25"/>
            <p:cNvSpPr txBox="1"/>
            <p:nvPr/>
          </p:nvSpPr>
          <p:spPr>
            <a:xfrm>
              <a:off x="1906853" y="4159400"/>
              <a:ext cx="370614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cs-CZ" sz="2800" dirty="0" smtClean="0"/>
                <a:t>P</a:t>
              </a:r>
              <a:endParaRPr lang="cs-CZ" sz="2800" dirty="0"/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6854283" y="4122230"/>
              <a:ext cx="393056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cs-CZ" sz="2800" dirty="0" smtClean="0"/>
                <a:t>A</a:t>
              </a:r>
              <a:endParaRPr lang="cs-CZ" sz="2800" dirty="0"/>
            </a:p>
          </p:txBody>
        </p:sp>
        <p:sp>
          <p:nvSpPr>
            <p:cNvPr id="30" name="Elipsa 11"/>
            <p:cNvSpPr/>
            <p:nvPr/>
          </p:nvSpPr>
          <p:spPr>
            <a:xfrm>
              <a:off x="6813396" y="4285760"/>
              <a:ext cx="66907" cy="66907"/>
            </a:xfrm>
            <a:prstGeom prst="ellipse">
              <a:avLst/>
            </a:pr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800"/>
            </a:p>
          </p:txBody>
        </p:sp>
        <p:sp>
          <p:nvSpPr>
            <p:cNvPr id="31" name="Elipsa 12"/>
            <p:cNvSpPr/>
            <p:nvPr/>
          </p:nvSpPr>
          <p:spPr>
            <a:xfrm>
              <a:off x="5426953" y="4285760"/>
              <a:ext cx="66907" cy="66907"/>
            </a:xfrm>
            <a:prstGeom prst="ellipse">
              <a:avLst/>
            </a:pr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800"/>
            </a:p>
          </p:txBody>
        </p:sp>
        <p:sp>
          <p:nvSpPr>
            <p:cNvPr id="32" name="Elipsa 16"/>
            <p:cNvSpPr/>
            <p:nvPr/>
          </p:nvSpPr>
          <p:spPr>
            <a:xfrm>
              <a:off x="2211684" y="4285760"/>
              <a:ext cx="66907" cy="66907"/>
            </a:xfrm>
            <a:prstGeom prst="ellipse">
              <a:avLst/>
            </a:pr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800"/>
            </a:p>
          </p:txBody>
        </p:sp>
        <p:sp>
          <p:nvSpPr>
            <p:cNvPr id="33" name="Elipsa 20"/>
            <p:cNvSpPr/>
            <p:nvPr/>
          </p:nvSpPr>
          <p:spPr>
            <a:xfrm>
              <a:off x="4516270" y="4285760"/>
              <a:ext cx="66907" cy="66907"/>
            </a:xfrm>
            <a:prstGeom prst="ellipse">
              <a:avLst/>
            </a:pr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800"/>
            </a:p>
          </p:txBody>
        </p:sp>
        <p:sp>
          <p:nvSpPr>
            <p:cNvPr id="34" name="Elipsa 21"/>
            <p:cNvSpPr/>
            <p:nvPr/>
          </p:nvSpPr>
          <p:spPr>
            <a:xfrm>
              <a:off x="3653908" y="4285760"/>
              <a:ext cx="66907" cy="66907"/>
            </a:xfrm>
            <a:prstGeom prst="ellipse">
              <a:avLst/>
            </a:pr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800"/>
            </a:p>
          </p:txBody>
        </p:sp>
      </p:grpSp>
      <p:sp>
        <p:nvSpPr>
          <p:cNvPr id="36" name="TextovéPole 35"/>
          <p:cNvSpPr txBox="1"/>
          <p:nvPr/>
        </p:nvSpPr>
        <p:spPr>
          <a:xfrm>
            <a:off x="1655710" y="4795990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E</a:t>
            </a:r>
            <a:endParaRPr lang="cs-CZ" sz="28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3452148" y="4750985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F</a:t>
            </a:r>
            <a:endParaRPr lang="cs-CZ" sz="28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2545182" y="4386147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S</a:t>
            </a:r>
            <a:endParaRPr lang="cs-CZ" sz="2800" dirty="0"/>
          </a:p>
        </p:txBody>
      </p:sp>
      <p:cxnSp>
        <p:nvCxnSpPr>
          <p:cNvPr id="39" name="Přímá spojovací čára 28"/>
          <p:cNvCxnSpPr/>
          <p:nvPr/>
        </p:nvCxnSpPr>
        <p:spPr>
          <a:xfrm rot="5400000" flipH="1" flipV="1">
            <a:off x="2364965" y="2419816"/>
            <a:ext cx="1352989" cy="2378901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0"/>
          <p:cNvCxnSpPr/>
          <p:nvPr/>
        </p:nvCxnSpPr>
        <p:spPr>
          <a:xfrm rot="5400000">
            <a:off x="3247265" y="3311913"/>
            <a:ext cx="1385090" cy="582201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5607115" y="593685"/>
            <a:ext cx="3291558" cy="526297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E, F - ohniska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S - střed elipsy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P – perihelium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A – afélium</a:t>
            </a:r>
            <a:br>
              <a:rPr lang="cs-CZ" sz="2800" dirty="0"/>
            </a:br>
            <a:r>
              <a:rPr lang="cs-CZ" sz="2800" dirty="0" smtClean="0"/>
              <a:t>      (vrcholy elipsy)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a - hlavní poloosa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e - excentricita = výstřednost elipsy</a:t>
            </a:r>
            <a:endParaRPr lang="cs-CZ" sz="2800" dirty="0"/>
          </a:p>
        </p:txBody>
      </p:sp>
      <p:cxnSp>
        <p:nvCxnSpPr>
          <p:cNvPr id="42" name="Přímá spojovací čára 33"/>
          <p:cNvCxnSpPr/>
          <p:nvPr/>
        </p:nvCxnSpPr>
        <p:spPr>
          <a:xfrm rot="5400000" flipH="1">
            <a:off x="1623251" y="3230801"/>
            <a:ext cx="21795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34"/>
          <p:cNvCxnSpPr/>
          <p:nvPr/>
        </p:nvCxnSpPr>
        <p:spPr>
          <a:xfrm rot="5400000" flipH="1">
            <a:off x="-688768" y="3215932"/>
            <a:ext cx="21795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36"/>
          <p:cNvCxnSpPr/>
          <p:nvPr/>
        </p:nvCxnSpPr>
        <p:spPr>
          <a:xfrm>
            <a:off x="383739" y="2241395"/>
            <a:ext cx="2322000" cy="0"/>
          </a:xfrm>
          <a:prstGeom prst="line">
            <a:avLst/>
          </a:prstGeom>
          <a:ln w="38100">
            <a:solidFill>
              <a:srgbClr val="0099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1268400" y="2178200"/>
            <a:ext cx="356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a</a:t>
            </a:r>
            <a:endParaRPr lang="cs-CZ" sz="2800" dirty="0"/>
          </a:p>
        </p:txBody>
      </p:sp>
      <p:cxnSp>
        <p:nvCxnSpPr>
          <p:cNvPr id="46" name="Přímá spojovací čára 39"/>
          <p:cNvCxnSpPr/>
          <p:nvPr/>
        </p:nvCxnSpPr>
        <p:spPr>
          <a:xfrm rot="5400000" flipH="1">
            <a:off x="1058657" y="3509169"/>
            <a:ext cx="158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0"/>
          <p:cNvCxnSpPr/>
          <p:nvPr/>
        </p:nvCxnSpPr>
        <p:spPr>
          <a:xfrm>
            <a:off x="1840833" y="2940205"/>
            <a:ext cx="864000" cy="0"/>
          </a:xfrm>
          <a:prstGeom prst="line">
            <a:avLst/>
          </a:prstGeom>
          <a:ln w="38100">
            <a:solidFill>
              <a:srgbClr val="0099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2123327" y="2921615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e</a:t>
            </a:r>
            <a:endParaRPr lang="cs-CZ" sz="2800" dirty="0"/>
          </a:p>
        </p:txBody>
      </p:sp>
      <p:sp>
        <p:nvSpPr>
          <p:cNvPr id="2" name="Slunce 1"/>
          <p:cNvSpPr/>
          <p:nvPr/>
        </p:nvSpPr>
        <p:spPr>
          <a:xfrm>
            <a:off x="1235066" y="3768169"/>
            <a:ext cx="1166978" cy="1075057"/>
          </a:xfrm>
          <a:prstGeom prst="sun">
            <a:avLst/>
          </a:prstGeom>
          <a:solidFill>
            <a:srgbClr val="FFC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 2"/>
          <p:cNvSpPr/>
          <p:nvPr/>
        </p:nvSpPr>
        <p:spPr>
          <a:xfrm>
            <a:off x="4136776" y="2816333"/>
            <a:ext cx="188269" cy="18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1940" y="2705081"/>
            <a:ext cx="472608" cy="4730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189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6" grpId="0"/>
      <p:bldP spid="37" grpId="0"/>
      <p:bldP spid="38" grpId="0"/>
      <p:bldP spid="45" grpId="0"/>
      <p:bldP spid="48" grpId="0"/>
      <p:bldP spid="2" grpId="0" animBg="1"/>
      <p:bldP spid="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95250" y="458670"/>
            <a:ext cx="9144000" cy="6229350"/>
          </a:xfrm>
        </p:spPr>
        <p:txBody>
          <a:bodyPr/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  <a:cs typeface="Times New Roman" pitchFamily="18" charset="0"/>
              </a:rPr>
              <a:t>KEPLEROVY ZÁKONY </a:t>
            </a:r>
            <a:r>
              <a:rPr lang="cs-CZ" sz="2600" dirty="0" smtClean="0">
                <a:solidFill>
                  <a:schemeClr val="tx1"/>
                </a:solidFill>
                <a:cs typeface="Times New Roman" pitchFamily="18" charset="0"/>
              </a:rPr>
              <a:t>– popisující pohyby planet</a:t>
            </a:r>
          </a:p>
          <a:p>
            <a:pPr marL="449263" indent="-449263" algn="l">
              <a:buFont typeface="Calibri" pitchFamily="34" charset="0"/>
              <a:buAutoNum type="arabicPeriod"/>
            </a:pPr>
            <a:r>
              <a:rPr lang="cs-CZ" sz="2400" b="1" dirty="0">
                <a:solidFill>
                  <a:schemeClr val="tx1"/>
                </a:solidFill>
                <a:cs typeface="Times New Roman" pitchFamily="18" charset="0"/>
              </a:rPr>
              <a:t>Určuje tvar trajektorie. </a:t>
            </a:r>
            <a:r>
              <a:rPr lang="cs-CZ" sz="2400" b="1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cs-CZ" sz="2400" b="1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Planety se pohybují po elipsách málo odlišných od kružnic; </a:t>
            </a:r>
            <a:b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v jejichž společném ohnisku je Slunce.  </a:t>
            </a:r>
          </a:p>
          <a:p>
            <a:pPr marL="449263" indent="-449263" algn="l">
              <a:buFont typeface="Calibri" pitchFamily="34" charset="0"/>
              <a:buAutoNum type="arabicPeriod"/>
            </a:pPr>
            <a:r>
              <a:rPr lang="pl-PL" sz="24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  <a:p>
            <a:pPr algn="l"/>
            <a:r>
              <a:rPr lang="pl-PL" sz="2400" b="1" dirty="0" smtClean="0">
                <a:solidFill>
                  <a:schemeClr val="tx1"/>
                </a:solidFill>
                <a:cs typeface="Times New Roman" pitchFamily="18" charset="0"/>
              </a:rPr>
              <a:t>Průvodič </a:t>
            </a:r>
            <a:r>
              <a:rPr lang="pl-PL" sz="2400" dirty="0">
                <a:solidFill>
                  <a:schemeClr val="tx1"/>
                </a:solidFill>
                <a:cs typeface="Times New Roman" pitchFamily="18" charset="0"/>
              </a:rPr>
              <a:t>je úsečka spojující střed planety se středem Slunce. </a:t>
            </a:r>
            <a:endParaRPr lang="pl-PL" sz="2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/>
            <a:r>
              <a:rPr lang="pl-PL" sz="2400" b="1" dirty="0" smtClean="0">
                <a:solidFill>
                  <a:schemeClr val="tx1"/>
                </a:solidFill>
                <a:cs typeface="Times New Roman" pitchFamily="18" charset="0"/>
              </a:rPr>
              <a:t>perihélium </a:t>
            </a:r>
            <a:r>
              <a:rPr lang="pl-PL" sz="2400" dirty="0">
                <a:solidFill>
                  <a:schemeClr val="tx1"/>
                </a:solidFill>
                <a:cs typeface="Times New Roman" pitchFamily="18" charset="0"/>
              </a:rPr>
              <a:t>– místo na trajektorii tělesa, kdy je těleso Slunci </a:t>
            </a:r>
            <a:r>
              <a:rPr lang="pl-PL" sz="2400" dirty="0" smtClean="0">
                <a:solidFill>
                  <a:schemeClr val="tx1"/>
                </a:solidFill>
                <a:cs typeface="Times New Roman" pitchFamily="18" charset="0"/>
              </a:rPr>
              <a:t>nejblíže</a:t>
            </a:r>
          </a:p>
          <a:p>
            <a:pPr algn="l"/>
            <a:r>
              <a:rPr lang="pl-PL" sz="2400" b="1" dirty="0" smtClean="0">
                <a:solidFill>
                  <a:schemeClr val="tx1"/>
                </a:solidFill>
                <a:cs typeface="Times New Roman" pitchFamily="18" charset="0"/>
              </a:rPr>
              <a:t>afélium </a:t>
            </a:r>
            <a:r>
              <a:rPr lang="pl-PL" sz="2400" dirty="0">
                <a:solidFill>
                  <a:schemeClr val="tx1"/>
                </a:solidFill>
                <a:cs typeface="Times New Roman" pitchFamily="18" charset="0"/>
              </a:rPr>
              <a:t>– místo na trajektorii tělesa, kdy je těleso Slunci nejdále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 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 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 rot="10800000" flipH="1">
            <a:off x="2216150" y="5626450"/>
            <a:ext cx="480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stCxn id="5" idx="0"/>
            <a:endCxn id="5" idx="4"/>
          </p:cNvCxnSpPr>
          <p:nvPr/>
        </p:nvCxnSpPr>
        <p:spPr>
          <a:xfrm rot="16200000" flipH="1">
            <a:off x="3438525" y="5626450"/>
            <a:ext cx="2355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ipsa 10"/>
          <p:cNvSpPr/>
          <p:nvPr/>
        </p:nvSpPr>
        <p:spPr>
          <a:xfrm>
            <a:off x="3238500" y="5515325"/>
            <a:ext cx="222250" cy="2222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2216150" y="4448525"/>
            <a:ext cx="4800600" cy="235585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0" y="-28689"/>
            <a:ext cx="9144000" cy="507831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sv-SE" sz="27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5.7</a:t>
            </a:r>
            <a:r>
              <a:rPr lang="sv-SE" sz="27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	POHYBY TĚLES V GRAVITAČNÍM POLI SLUNCE</a:t>
            </a:r>
            <a:endParaRPr lang="cs-CZ" sz="2700" b="1" dirty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0446" y="5381055"/>
            <a:ext cx="472608" cy="473012"/>
          </a:xfrm>
          <a:prstGeom prst="rect">
            <a:avLst/>
          </a:prstGeom>
          <a:noFill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846" y="5397028"/>
            <a:ext cx="472608" cy="473012"/>
          </a:xfrm>
          <a:prstGeom prst="rect">
            <a:avLst/>
          </a:prstGeom>
          <a:noFill/>
        </p:spPr>
      </p:pic>
      <p:cxnSp>
        <p:nvCxnSpPr>
          <p:cNvPr id="3" name="Přímá spojnice 2"/>
          <p:cNvCxnSpPr>
            <a:stCxn id="19" idx="3"/>
            <a:endCxn id="11" idx="2"/>
          </p:cNvCxnSpPr>
          <p:nvPr/>
        </p:nvCxnSpPr>
        <p:spPr>
          <a:xfrm flipV="1">
            <a:off x="2452454" y="5626450"/>
            <a:ext cx="786046" cy="70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endCxn id="16" idx="1"/>
          </p:cNvCxnSpPr>
          <p:nvPr/>
        </p:nvCxnSpPr>
        <p:spPr>
          <a:xfrm flipV="1">
            <a:off x="3460750" y="5617561"/>
            <a:ext cx="3319696" cy="286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>
            <a:stCxn id="11" idx="7"/>
          </p:cNvCxnSpPr>
          <p:nvPr/>
        </p:nvCxnSpPr>
        <p:spPr>
          <a:xfrm flipV="1">
            <a:off x="3428202" y="4622800"/>
            <a:ext cx="2197898" cy="92507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17105" y="4329100"/>
            <a:ext cx="472608" cy="473012"/>
          </a:xfrm>
          <a:prstGeom prst="rect">
            <a:avLst/>
          </a:prstGeom>
          <a:noFill/>
        </p:spPr>
      </p:pic>
      <p:sp>
        <p:nvSpPr>
          <p:cNvPr id="29" name="TextovéPole 28"/>
          <p:cNvSpPr txBox="1"/>
          <p:nvPr/>
        </p:nvSpPr>
        <p:spPr>
          <a:xfrm>
            <a:off x="88900" y="5204175"/>
            <a:ext cx="1860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  <a:latin typeface="+mj-lt"/>
              </a:rPr>
              <a:t>Perihélium</a:t>
            </a:r>
            <a:br>
              <a:rPr lang="cs-CZ" sz="2800" dirty="0" smtClean="0">
                <a:solidFill>
                  <a:srgbClr val="FF0000"/>
                </a:solidFill>
                <a:latin typeface="+mj-lt"/>
              </a:rPr>
            </a:br>
            <a:r>
              <a:rPr lang="cs-CZ" sz="2800" dirty="0" smtClean="0">
                <a:solidFill>
                  <a:srgbClr val="FF0000"/>
                </a:solidFill>
                <a:latin typeface="+mj-lt"/>
              </a:rPr>
              <a:t>- přísluní</a:t>
            </a:r>
            <a:endParaRPr lang="cs-CZ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7200900" y="5204175"/>
            <a:ext cx="1860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Afélium</a:t>
            </a:r>
          </a:p>
          <a:p>
            <a:r>
              <a:rPr lang="cs-CZ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odsluní</a:t>
            </a:r>
            <a:endParaRPr lang="cs-CZ" sz="28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566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Volný tvar 46"/>
          <p:cNvSpPr/>
          <p:nvPr/>
        </p:nvSpPr>
        <p:spPr>
          <a:xfrm rot="19266696">
            <a:off x="3273017" y="4105324"/>
            <a:ext cx="2501608" cy="1116596"/>
          </a:xfrm>
          <a:custGeom>
            <a:avLst/>
            <a:gdLst>
              <a:gd name="connsiteX0" fmla="*/ 0 w 3467100"/>
              <a:gd name="connsiteY0" fmla="*/ 457200 h 984250"/>
              <a:gd name="connsiteX1" fmla="*/ 3441700 w 3467100"/>
              <a:gd name="connsiteY1" fmla="*/ 984250 h 984250"/>
              <a:gd name="connsiteX2" fmla="*/ 3467100 w 3467100"/>
              <a:gd name="connsiteY2" fmla="*/ 0 h 984250"/>
              <a:gd name="connsiteX3" fmla="*/ 0 w 3467100"/>
              <a:gd name="connsiteY3" fmla="*/ 457200 h 984250"/>
              <a:gd name="connsiteX0" fmla="*/ 0 w 4040717"/>
              <a:gd name="connsiteY0" fmla="*/ 457200 h 984250"/>
              <a:gd name="connsiteX1" fmla="*/ 3441700 w 4040717"/>
              <a:gd name="connsiteY1" fmla="*/ 984250 h 984250"/>
              <a:gd name="connsiteX2" fmla="*/ 3467100 w 4040717"/>
              <a:gd name="connsiteY2" fmla="*/ 0 h 984250"/>
              <a:gd name="connsiteX3" fmla="*/ 0 w 4040717"/>
              <a:gd name="connsiteY3" fmla="*/ 457200 h 984250"/>
              <a:gd name="connsiteX0" fmla="*/ 0 w 4040717"/>
              <a:gd name="connsiteY0" fmla="*/ 457200 h 984250"/>
              <a:gd name="connsiteX1" fmla="*/ 3441700 w 4040717"/>
              <a:gd name="connsiteY1" fmla="*/ 984250 h 984250"/>
              <a:gd name="connsiteX2" fmla="*/ 3467100 w 4040717"/>
              <a:gd name="connsiteY2" fmla="*/ 0 h 984250"/>
              <a:gd name="connsiteX3" fmla="*/ 0 w 4040717"/>
              <a:gd name="connsiteY3" fmla="*/ 457200 h 984250"/>
              <a:gd name="connsiteX0" fmla="*/ 0 w 3850217"/>
              <a:gd name="connsiteY0" fmla="*/ 457200 h 984250"/>
              <a:gd name="connsiteX1" fmla="*/ 3441700 w 3850217"/>
              <a:gd name="connsiteY1" fmla="*/ 984250 h 984250"/>
              <a:gd name="connsiteX2" fmla="*/ 3467100 w 3850217"/>
              <a:gd name="connsiteY2" fmla="*/ 0 h 984250"/>
              <a:gd name="connsiteX3" fmla="*/ 0 w 3850217"/>
              <a:gd name="connsiteY3" fmla="*/ 457200 h 984250"/>
              <a:gd name="connsiteX0" fmla="*/ 0 w 3850217"/>
              <a:gd name="connsiteY0" fmla="*/ 457200 h 984250"/>
              <a:gd name="connsiteX1" fmla="*/ 3441700 w 3850217"/>
              <a:gd name="connsiteY1" fmla="*/ 984250 h 984250"/>
              <a:gd name="connsiteX2" fmla="*/ 3467100 w 3850217"/>
              <a:gd name="connsiteY2" fmla="*/ 0 h 984250"/>
              <a:gd name="connsiteX3" fmla="*/ 0 w 3850217"/>
              <a:gd name="connsiteY3" fmla="*/ 457200 h 984250"/>
              <a:gd name="connsiteX0" fmla="*/ 0 w 3850217"/>
              <a:gd name="connsiteY0" fmla="*/ 457200 h 984250"/>
              <a:gd name="connsiteX1" fmla="*/ 3441700 w 3850217"/>
              <a:gd name="connsiteY1" fmla="*/ 984250 h 984250"/>
              <a:gd name="connsiteX2" fmla="*/ 3467100 w 3850217"/>
              <a:gd name="connsiteY2" fmla="*/ 0 h 984250"/>
              <a:gd name="connsiteX3" fmla="*/ 0 w 3850217"/>
              <a:gd name="connsiteY3" fmla="*/ 457200 h 984250"/>
              <a:gd name="connsiteX0" fmla="*/ 0 w 7015334"/>
              <a:gd name="connsiteY0" fmla="*/ 457200 h 1330340"/>
              <a:gd name="connsiteX1" fmla="*/ 7004263 w 7015334"/>
              <a:gd name="connsiteY1" fmla="*/ 1330340 h 1330340"/>
              <a:gd name="connsiteX2" fmla="*/ 3467100 w 7015334"/>
              <a:gd name="connsiteY2" fmla="*/ 0 h 1330340"/>
              <a:gd name="connsiteX3" fmla="*/ 0 w 7015334"/>
              <a:gd name="connsiteY3" fmla="*/ 457200 h 1330340"/>
              <a:gd name="connsiteX0" fmla="*/ 0 w 7015432"/>
              <a:gd name="connsiteY0" fmla="*/ 357008 h 1230148"/>
              <a:gd name="connsiteX1" fmla="*/ 7004263 w 7015432"/>
              <a:gd name="connsiteY1" fmla="*/ 1230148 h 1230148"/>
              <a:gd name="connsiteX2" fmla="*/ 3497965 w 7015432"/>
              <a:gd name="connsiteY2" fmla="*/ 0 h 1230148"/>
              <a:gd name="connsiteX3" fmla="*/ 0 w 7015432"/>
              <a:gd name="connsiteY3" fmla="*/ 357008 h 1230148"/>
              <a:gd name="connsiteX0" fmla="*/ 0 w 7017009"/>
              <a:gd name="connsiteY0" fmla="*/ 357008 h 1230148"/>
              <a:gd name="connsiteX1" fmla="*/ 7004263 w 7017009"/>
              <a:gd name="connsiteY1" fmla="*/ 1230148 h 1230148"/>
              <a:gd name="connsiteX2" fmla="*/ 3497965 w 7017009"/>
              <a:gd name="connsiteY2" fmla="*/ 0 h 1230148"/>
              <a:gd name="connsiteX3" fmla="*/ 0 w 7017009"/>
              <a:gd name="connsiteY3" fmla="*/ 357008 h 1230148"/>
              <a:gd name="connsiteX0" fmla="*/ 0 w 6546636"/>
              <a:gd name="connsiteY0" fmla="*/ 357008 h 1036612"/>
              <a:gd name="connsiteX1" fmla="*/ 6531587 w 6546636"/>
              <a:gd name="connsiteY1" fmla="*/ 1036612 h 1036612"/>
              <a:gd name="connsiteX2" fmla="*/ 3497965 w 6546636"/>
              <a:gd name="connsiteY2" fmla="*/ 0 h 1036612"/>
              <a:gd name="connsiteX3" fmla="*/ 0 w 6546636"/>
              <a:gd name="connsiteY3" fmla="*/ 357008 h 1036612"/>
              <a:gd name="connsiteX0" fmla="*/ 0 w 6531586"/>
              <a:gd name="connsiteY0" fmla="*/ 357008 h 1036612"/>
              <a:gd name="connsiteX1" fmla="*/ 6531587 w 6531586"/>
              <a:gd name="connsiteY1" fmla="*/ 1036612 h 1036612"/>
              <a:gd name="connsiteX2" fmla="*/ 3497965 w 6531586"/>
              <a:gd name="connsiteY2" fmla="*/ 0 h 1036612"/>
              <a:gd name="connsiteX3" fmla="*/ 0 w 6531586"/>
              <a:gd name="connsiteY3" fmla="*/ 357008 h 1036612"/>
              <a:gd name="connsiteX0" fmla="*/ -1 w 7197309"/>
              <a:gd name="connsiteY0" fmla="*/ 246662 h 1036612"/>
              <a:gd name="connsiteX1" fmla="*/ 7197310 w 7197309"/>
              <a:gd name="connsiteY1" fmla="*/ 1036612 h 1036612"/>
              <a:gd name="connsiteX2" fmla="*/ 4163688 w 7197309"/>
              <a:gd name="connsiteY2" fmla="*/ 0 h 1036612"/>
              <a:gd name="connsiteX3" fmla="*/ -1 w 7197309"/>
              <a:gd name="connsiteY3" fmla="*/ 246662 h 1036612"/>
              <a:gd name="connsiteX0" fmla="*/ -1 w 7197309"/>
              <a:gd name="connsiteY0" fmla="*/ 189645 h 979595"/>
              <a:gd name="connsiteX1" fmla="*/ 7197310 w 7197309"/>
              <a:gd name="connsiteY1" fmla="*/ 979595 h 979595"/>
              <a:gd name="connsiteX2" fmla="*/ 4087708 w 7197309"/>
              <a:gd name="connsiteY2" fmla="*/ 0 h 979595"/>
              <a:gd name="connsiteX3" fmla="*/ -1 w 7197309"/>
              <a:gd name="connsiteY3" fmla="*/ 189645 h 979595"/>
              <a:gd name="connsiteX0" fmla="*/ -1 w 7197309"/>
              <a:gd name="connsiteY0" fmla="*/ 189645 h 979595"/>
              <a:gd name="connsiteX1" fmla="*/ 7197310 w 7197309"/>
              <a:gd name="connsiteY1" fmla="*/ 979595 h 979595"/>
              <a:gd name="connsiteX2" fmla="*/ 4087708 w 7197309"/>
              <a:gd name="connsiteY2" fmla="*/ 0 h 979595"/>
              <a:gd name="connsiteX3" fmla="*/ -1 w 7197309"/>
              <a:gd name="connsiteY3" fmla="*/ 189645 h 979595"/>
              <a:gd name="connsiteX0" fmla="*/ -1 w 7197309"/>
              <a:gd name="connsiteY0" fmla="*/ 326646 h 1116596"/>
              <a:gd name="connsiteX1" fmla="*/ 7197310 w 7197309"/>
              <a:gd name="connsiteY1" fmla="*/ 1116596 h 1116596"/>
              <a:gd name="connsiteX2" fmla="*/ 3983139 w 7197309"/>
              <a:gd name="connsiteY2" fmla="*/ 0 h 1116596"/>
              <a:gd name="connsiteX3" fmla="*/ -1 w 7197309"/>
              <a:gd name="connsiteY3" fmla="*/ 326646 h 1116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97309" h="1116596">
                <a:moveTo>
                  <a:pt x="-1" y="326646"/>
                </a:moveTo>
                <a:cubicBezTo>
                  <a:pt x="1147232" y="502329"/>
                  <a:pt x="6050077" y="940913"/>
                  <a:pt x="7197310" y="1116596"/>
                </a:cubicBezTo>
                <a:cubicBezTo>
                  <a:pt x="6870835" y="766859"/>
                  <a:pt x="4912662" y="231960"/>
                  <a:pt x="3983139" y="0"/>
                </a:cubicBezTo>
                <a:lnTo>
                  <a:pt x="-1" y="326646"/>
                </a:lnTo>
                <a:close/>
              </a:path>
            </a:pathLst>
          </a:cu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8" name="Volný tvar 37"/>
          <p:cNvSpPr/>
          <p:nvPr/>
        </p:nvSpPr>
        <p:spPr>
          <a:xfrm rot="10800000">
            <a:off x="1732627" y="4504965"/>
            <a:ext cx="1607473" cy="1644650"/>
          </a:xfrm>
          <a:custGeom>
            <a:avLst/>
            <a:gdLst>
              <a:gd name="connsiteX0" fmla="*/ 0 w 3467100"/>
              <a:gd name="connsiteY0" fmla="*/ 457200 h 984250"/>
              <a:gd name="connsiteX1" fmla="*/ 3441700 w 3467100"/>
              <a:gd name="connsiteY1" fmla="*/ 984250 h 984250"/>
              <a:gd name="connsiteX2" fmla="*/ 3467100 w 3467100"/>
              <a:gd name="connsiteY2" fmla="*/ 0 h 984250"/>
              <a:gd name="connsiteX3" fmla="*/ 0 w 3467100"/>
              <a:gd name="connsiteY3" fmla="*/ 457200 h 984250"/>
              <a:gd name="connsiteX0" fmla="*/ 0 w 4040717"/>
              <a:gd name="connsiteY0" fmla="*/ 457200 h 984250"/>
              <a:gd name="connsiteX1" fmla="*/ 3441700 w 4040717"/>
              <a:gd name="connsiteY1" fmla="*/ 984250 h 984250"/>
              <a:gd name="connsiteX2" fmla="*/ 3467100 w 4040717"/>
              <a:gd name="connsiteY2" fmla="*/ 0 h 984250"/>
              <a:gd name="connsiteX3" fmla="*/ 0 w 4040717"/>
              <a:gd name="connsiteY3" fmla="*/ 457200 h 984250"/>
              <a:gd name="connsiteX0" fmla="*/ 0 w 4040717"/>
              <a:gd name="connsiteY0" fmla="*/ 457200 h 984250"/>
              <a:gd name="connsiteX1" fmla="*/ 3441700 w 4040717"/>
              <a:gd name="connsiteY1" fmla="*/ 984250 h 984250"/>
              <a:gd name="connsiteX2" fmla="*/ 3467100 w 4040717"/>
              <a:gd name="connsiteY2" fmla="*/ 0 h 984250"/>
              <a:gd name="connsiteX3" fmla="*/ 0 w 4040717"/>
              <a:gd name="connsiteY3" fmla="*/ 457200 h 984250"/>
              <a:gd name="connsiteX0" fmla="*/ 0 w 3850217"/>
              <a:gd name="connsiteY0" fmla="*/ 457200 h 984250"/>
              <a:gd name="connsiteX1" fmla="*/ 3441700 w 3850217"/>
              <a:gd name="connsiteY1" fmla="*/ 984250 h 984250"/>
              <a:gd name="connsiteX2" fmla="*/ 3467100 w 3850217"/>
              <a:gd name="connsiteY2" fmla="*/ 0 h 984250"/>
              <a:gd name="connsiteX3" fmla="*/ 0 w 3850217"/>
              <a:gd name="connsiteY3" fmla="*/ 457200 h 984250"/>
              <a:gd name="connsiteX0" fmla="*/ 0 w 3850217"/>
              <a:gd name="connsiteY0" fmla="*/ 457200 h 984250"/>
              <a:gd name="connsiteX1" fmla="*/ 3441700 w 3850217"/>
              <a:gd name="connsiteY1" fmla="*/ 984250 h 984250"/>
              <a:gd name="connsiteX2" fmla="*/ 3467100 w 3850217"/>
              <a:gd name="connsiteY2" fmla="*/ 0 h 984250"/>
              <a:gd name="connsiteX3" fmla="*/ 0 w 3850217"/>
              <a:gd name="connsiteY3" fmla="*/ 457200 h 984250"/>
              <a:gd name="connsiteX0" fmla="*/ 0 w 3850217"/>
              <a:gd name="connsiteY0" fmla="*/ 457200 h 984250"/>
              <a:gd name="connsiteX1" fmla="*/ 3441700 w 3850217"/>
              <a:gd name="connsiteY1" fmla="*/ 984250 h 984250"/>
              <a:gd name="connsiteX2" fmla="*/ 3467100 w 3850217"/>
              <a:gd name="connsiteY2" fmla="*/ 0 h 984250"/>
              <a:gd name="connsiteX3" fmla="*/ 0 w 3850217"/>
              <a:gd name="connsiteY3" fmla="*/ 457200 h 984250"/>
              <a:gd name="connsiteX0" fmla="*/ 0 w 3850217"/>
              <a:gd name="connsiteY0" fmla="*/ 457200 h 1384300"/>
              <a:gd name="connsiteX1" fmla="*/ 1306525 w 3850217"/>
              <a:gd name="connsiteY1" fmla="*/ 1384300 h 1384300"/>
              <a:gd name="connsiteX2" fmla="*/ 3467100 w 3850217"/>
              <a:gd name="connsiteY2" fmla="*/ 0 h 1384300"/>
              <a:gd name="connsiteX3" fmla="*/ 0 w 3850217"/>
              <a:gd name="connsiteY3" fmla="*/ 457200 h 1384300"/>
              <a:gd name="connsiteX0" fmla="*/ 0 w 3850217"/>
              <a:gd name="connsiteY0" fmla="*/ 457200 h 1384300"/>
              <a:gd name="connsiteX1" fmla="*/ 1306525 w 3850217"/>
              <a:gd name="connsiteY1" fmla="*/ 1384300 h 1384300"/>
              <a:gd name="connsiteX2" fmla="*/ 3467100 w 3850217"/>
              <a:gd name="connsiteY2" fmla="*/ 0 h 1384300"/>
              <a:gd name="connsiteX3" fmla="*/ 0 w 3850217"/>
              <a:gd name="connsiteY3" fmla="*/ 457200 h 1384300"/>
              <a:gd name="connsiteX0" fmla="*/ 0 w 2723610"/>
              <a:gd name="connsiteY0" fmla="*/ 939800 h 1866900"/>
              <a:gd name="connsiteX1" fmla="*/ 1306525 w 2723610"/>
              <a:gd name="connsiteY1" fmla="*/ 1866900 h 1866900"/>
              <a:gd name="connsiteX2" fmla="*/ 1306525 w 2723610"/>
              <a:gd name="connsiteY2" fmla="*/ 0 h 1866900"/>
              <a:gd name="connsiteX3" fmla="*/ 0 w 2723610"/>
              <a:gd name="connsiteY3" fmla="*/ 939800 h 1866900"/>
              <a:gd name="connsiteX0" fmla="*/ 0 w 2723610"/>
              <a:gd name="connsiteY0" fmla="*/ 939800 h 1866900"/>
              <a:gd name="connsiteX1" fmla="*/ 1306525 w 2723610"/>
              <a:gd name="connsiteY1" fmla="*/ 1866900 h 1866900"/>
              <a:gd name="connsiteX2" fmla="*/ 1442352 w 2723610"/>
              <a:gd name="connsiteY2" fmla="*/ 0 h 1866900"/>
              <a:gd name="connsiteX3" fmla="*/ 0 w 2723610"/>
              <a:gd name="connsiteY3" fmla="*/ 939800 h 1866900"/>
              <a:gd name="connsiteX0" fmla="*/ 0 w 2646600"/>
              <a:gd name="connsiteY0" fmla="*/ 939800 h 1778000"/>
              <a:gd name="connsiteX1" fmla="*/ 1229515 w 2646600"/>
              <a:gd name="connsiteY1" fmla="*/ 1778000 h 1778000"/>
              <a:gd name="connsiteX2" fmla="*/ 1442352 w 2646600"/>
              <a:gd name="connsiteY2" fmla="*/ 0 h 1778000"/>
              <a:gd name="connsiteX3" fmla="*/ 0 w 2646600"/>
              <a:gd name="connsiteY3" fmla="*/ 939800 h 1778000"/>
              <a:gd name="connsiteX0" fmla="*/ 0 w 5591137"/>
              <a:gd name="connsiteY0" fmla="*/ 939800 h 1778000"/>
              <a:gd name="connsiteX1" fmla="*/ 1229515 w 5591137"/>
              <a:gd name="connsiteY1" fmla="*/ 1778000 h 1778000"/>
              <a:gd name="connsiteX2" fmla="*/ 1442352 w 5591137"/>
              <a:gd name="connsiteY2" fmla="*/ 0 h 1778000"/>
              <a:gd name="connsiteX3" fmla="*/ 0 w 5591137"/>
              <a:gd name="connsiteY3" fmla="*/ 939800 h 1778000"/>
              <a:gd name="connsiteX0" fmla="*/ 0 w 5591137"/>
              <a:gd name="connsiteY0" fmla="*/ 850900 h 1689100"/>
              <a:gd name="connsiteX1" fmla="*/ 1229515 w 5591137"/>
              <a:gd name="connsiteY1" fmla="*/ 1689100 h 1689100"/>
              <a:gd name="connsiteX2" fmla="*/ 1365342 w 5591137"/>
              <a:gd name="connsiteY2" fmla="*/ 0 h 1689100"/>
              <a:gd name="connsiteX3" fmla="*/ 0 w 5591137"/>
              <a:gd name="connsiteY3" fmla="*/ 850900 h 1689100"/>
              <a:gd name="connsiteX0" fmla="*/ 0 w 5591137"/>
              <a:gd name="connsiteY0" fmla="*/ 850900 h 1689100"/>
              <a:gd name="connsiteX1" fmla="*/ 1229515 w 5591137"/>
              <a:gd name="connsiteY1" fmla="*/ 1689100 h 1689100"/>
              <a:gd name="connsiteX2" fmla="*/ 1365342 w 5591137"/>
              <a:gd name="connsiteY2" fmla="*/ 0 h 1689100"/>
              <a:gd name="connsiteX3" fmla="*/ 0 w 5591137"/>
              <a:gd name="connsiteY3" fmla="*/ 850900 h 1689100"/>
              <a:gd name="connsiteX0" fmla="*/ 0 w 5591137"/>
              <a:gd name="connsiteY0" fmla="*/ 806450 h 1644650"/>
              <a:gd name="connsiteX1" fmla="*/ 1229515 w 5591137"/>
              <a:gd name="connsiteY1" fmla="*/ 1644650 h 1644650"/>
              <a:gd name="connsiteX2" fmla="*/ 1311980 w 5591137"/>
              <a:gd name="connsiteY2" fmla="*/ 0 h 1644650"/>
              <a:gd name="connsiteX3" fmla="*/ 0 w 5591137"/>
              <a:gd name="connsiteY3" fmla="*/ 806450 h 1644650"/>
              <a:gd name="connsiteX0" fmla="*/ 0 w 5591137"/>
              <a:gd name="connsiteY0" fmla="*/ 806450 h 1644650"/>
              <a:gd name="connsiteX1" fmla="*/ 1229515 w 5591137"/>
              <a:gd name="connsiteY1" fmla="*/ 1644650 h 1644650"/>
              <a:gd name="connsiteX2" fmla="*/ 1311980 w 5591137"/>
              <a:gd name="connsiteY2" fmla="*/ 0 h 1644650"/>
              <a:gd name="connsiteX3" fmla="*/ 0 w 5591137"/>
              <a:gd name="connsiteY3" fmla="*/ 806450 h 1644650"/>
              <a:gd name="connsiteX0" fmla="*/ 0 w 4116442"/>
              <a:gd name="connsiteY0" fmla="*/ 806450 h 1644650"/>
              <a:gd name="connsiteX1" fmla="*/ 1229515 w 4116442"/>
              <a:gd name="connsiteY1" fmla="*/ 1644650 h 1644650"/>
              <a:gd name="connsiteX2" fmla="*/ 1311980 w 4116442"/>
              <a:gd name="connsiteY2" fmla="*/ 0 h 1644650"/>
              <a:gd name="connsiteX3" fmla="*/ 0 w 4116442"/>
              <a:gd name="connsiteY3" fmla="*/ 806450 h 1644650"/>
              <a:gd name="connsiteX0" fmla="*/ 0 w 4737366"/>
              <a:gd name="connsiteY0" fmla="*/ 806450 h 1644650"/>
              <a:gd name="connsiteX1" fmla="*/ 1229515 w 4737366"/>
              <a:gd name="connsiteY1" fmla="*/ 1644650 h 1644650"/>
              <a:gd name="connsiteX2" fmla="*/ 1311980 w 4737366"/>
              <a:gd name="connsiteY2" fmla="*/ 0 h 1644650"/>
              <a:gd name="connsiteX3" fmla="*/ 0 w 4737366"/>
              <a:gd name="connsiteY3" fmla="*/ 806450 h 1644650"/>
              <a:gd name="connsiteX0" fmla="*/ 0 w 4737366"/>
              <a:gd name="connsiteY0" fmla="*/ 806450 h 1644650"/>
              <a:gd name="connsiteX1" fmla="*/ 1229515 w 4737366"/>
              <a:gd name="connsiteY1" fmla="*/ 1644650 h 1644650"/>
              <a:gd name="connsiteX2" fmla="*/ 1311980 w 4737366"/>
              <a:gd name="connsiteY2" fmla="*/ 0 h 1644650"/>
              <a:gd name="connsiteX3" fmla="*/ 0 w 4737366"/>
              <a:gd name="connsiteY3" fmla="*/ 806450 h 1644650"/>
              <a:gd name="connsiteX0" fmla="*/ 0 w 4912001"/>
              <a:gd name="connsiteY0" fmla="*/ 806450 h 1644650"/>
              <a:gd name="connsiteX1" fmla="*/ 1229515 w 4912001"/>
              <a:gd name="connsiteY1" fmla="*/ 1644650 h 1644650"/>
              <a:gd name="connsiteX2" fmla="*/ 1311980 w 4912001"/>
              <a:gd name="connsiteY2" fmla="*/ 0 h 1644650"/>
              <a:gd name="connsiteX3" fmla="*/ 0 w 4912001"/>
              <a:gd name="connsiteY3" fmla="*/ 806450 h 164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12001" h="1644650">
                <a:moveTo>
                  <a:pt x="0" y="806450"/>
                </a:moveTo>
                <a:lnTo>
                  <a:pt x="1229515" y="1644650"/>
                </a:lnTo>
                <a:cubicBezTo>
                  <a:pt x="4912001" y="993774"/>
                  <a:pt x="3155235" y="302154"/>
                  <a:pt x="1311980" y="0"/>
                </a:cubicBezTo>
                <a:lnTo>
                  <a:pt x="0" y="806450"/>
                </a:lnTo>
                <a:close/>
              </a:path>
            </a:pathLst>
          </a:cu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Volný tvar 36"/>
          <p:cNvSpPr/>
          <p:nvPr/>
        </p:nvSpPr>
        <p:spPr>
          <a:xfrm>
            <a:off x="3356865" y="4844690"/>
            <a:ext cx="3850217" cy="974725"/>
          </a:xfrm>
          <a:custGeom>
            <a:avLst/>
            <a:gdLst>
              <a:gd name="connsiteX0" fmla="*/ 0 w 3467100"/>
              <a:gd name="connsiteY0" fmla="*/ 457200 h 984250"/>
              <a:gd name="connsiteX1" fmla="*/ 3441700 w 3467100"/>
              <a:gd name="connsiteY1" fmla="*/ 984250 h 984250"/>
              <a:gd name="connsiteX2" fmla="*/ 3467100 w 3467100"/>
              <a:gd name="connsiteY2" fmla="*/ 0 h 984250"/>
              <a:gd name="connsiteX3" fmla="*/ 0 w 3467100"/>
              <a:gd name="connsiteY3" fmla="*/ 457200 h 984250"/>
              <a:gd name="connsiteX0" fmla="*/ 0 w 4040717"/>
              <a:gd name="connsiteY0" fmla="*/ 457200 h 984250"/>
              <a:gd name="connsiteX1" fmla="*/ 3441700 w 4040717"/>
              <a:gd name="connsiteY1" fmla="*/ 984250 h 984250"/>
              <a:gd name="connsiteX2" fmla="*/ 3467100 w 4040717"/>
              <a:gd name="connsiteY2" fmla="*/ 0 h 984250"/>
              <a:gd name="connsiteX3" fmla="*/ 0 w 4040717"/>
              <a:gd name="connsiteY3" fmla="*/ 457200 h 984250"/>
              <a:gd name="connsiteX0" fmla="*/ 0 w 4040717"/>
              <a:gd name="connsiteY0" fmla="*/ 457200 h 984250"/>
              <a:gd name="connsiteX1" fmla="*/ 3441700 w 4040717"/>
              <a:gd name="connsiteY1" fmla="*/ 984250 h 984250"/>
              <a:gd name="connsiteX2" fmla="*/ 3467100 w 4040717"/>
              <a:gd name="connsiteY2" fmla="*/ 0 h 984250"/>
              <a:gd name="connsiteX3" fmla="*/ 0 w 4040717"/>
              <a:gd name="connsiteY3" fmla="*/ 457200 h 984250"/>
              <a:gd name="connsiteX0" fmla="*/ 0 w 3850217"/>
              <a:gd name="connsiteY0" fmla="*/ 457200 h 984250"/>
              <a:gd name="connsiteX1" fmla="*/ 3441700 w 3850217"/>
              <a:gd name="connsiteY1" fmla="*/ 984250 h 984250"/>
              <a:gd name="connsiteX2" fmla="*/ 3467100 w 3850217"/>
              <a:gd name="connsiteY2" fmla="*/ 0 h 984250"/>
              <a:gd name="connsiteX3" fmla="*/ 0 w 3850217"/>
              <a:gd name="connsiteY3" fmla="*/ 457200 h 984250"/>
              <a:gd name="connsiteX0" fmla="*/ 0 w 3850217"/>
              <a:gd name="connsiteY0" fmla="*/ 457200 h 984250"/>
              <a:gd name="connsiteX1" fmla="*/ 3441700 w 3850217"/>
              <a:gd name="connsiteY1" fmla="*/ 984250 h 984250"/>
              <a:gd name="connsiteX2" fmla="*/ 3467100 w 3850217"/>
              <a:gd name="connsiteY2" fmla="*/ 0 h 984250"/>
              <a:gd name="connsiteX3" fmla="*/ 0 w 3850217"/>
              <a:gd name="connsiteY3" fmla="*/ 457200 h 984250"/>
              <a:gd name="connsiteX0" fmla="*/ 0 w 3850217"/>
              <a:gd name="connsiteY0" fmla="*/ 457200 h 984250"/>
              <a:gd name="connsiteX1" fmla="*/ 3441700 w 3850217"/>
              <a:gd name="connsiteY1" fmla="*/ 984250 h 984250"/>
              <a:gd name="connsiteX2" fmla="*/ 3467100 w 3850217"/>
              <a:gd name="connsiteY2" fmla="*/ 0 h 984250"/>
              <a:gd name="connsiteX3" fmla="*/ 0 w 3850217"/>
              <a:gd name="connsiteY3" fmla="*/ 457200 h 9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50217" h="984250">
                <a:moveTo>
                  <a:pt x="0" y="457200"/>
                </a:moveTo>
                <a:lnTo>
                  <a:pt x="3441700" y="984250"/>
                </a:lnTo>
                <a:cubicBezTo>
                  <a:pt x="3670300" y="622300"/>
                  <a:pt x="3850217" y="468842"/>
                  <a:pt x="3467100" y="0"/>
                </a:cubicBezTo>
                <a:lnTo>
                  <a:pt x="0" y="457200"/>
                </a:ln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95250" y="458670"/>
            <a:ext cx="9144000" cy="6229350"/>
          </a:xfrm>
        </p:spPr>
        <p:txBody>
          <a:bodyPr/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  <a:cs typeface="Times New Roman" pitchFamily="18" charset="0"/>
              </a:rPr>
              <a:t>KEPLEROVY ZÁKONY </a:t>
            </a:r>
            <a:r>
              <a:rPr lang="cs-CZ" sz="2600" dirty="0" smtClean="0">
                <a:solidFill>
                  <a:schemeClr val="tx1"/>
                </a:solidFill>
                <a:cs typeface="Times New Roman" pitchFamily="18" charset="0"/>
              </a:rPr>
              <a:t>– popisující pohyby planet</a:t>
            </a:r>
          </a:p>
          <a:p>
            <a:pPr marL="457200" indent="-457200" algn="l">
              <a:buFont typeface="+mj-lt"/>
              <a:buAutoNum type="arabicPeriod" startAt="2"/>
            </a:pPr>
            <a:r>
              <a:rPr lang="pl-PL" sz="2400" b="1" dirty="0" smtClean="0">
                <a:solidFill>
                  <a:schemeClr val="tx1"/>
                </a:solidFill>
                <a:cs typeface="Times New Roman" pitchFamily="18" charset="0"/>
              </a:rPr>
              <a:t>Určuje, jak se planety pohybují. </a:t>
            </a:r>
            <a:br>
              <a:rPr lang="pl-PL" sz="2400" b="1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Obsahy ploch opsaných </a:t>
            </a:r>
            <a:r>
              <a:rPr lang="cs-CZ" sz="2400" dirty="0" err="1" smtClean="0">
                <a:solidFill>
                  <a:schemeClr val="tx1"/>
                </a:solidFill>
                <a:cs typeface="Times New Roman" pitchFamily="18" charset="0"/>
              </a:rPr>
              <a:t>průvodičem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 planety za jednotku času </a:t>
            </a:r>
            <a:b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jsou konstantní.</a:t>
            </a:r>
            <a:b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cs-CZ" sz="2400" b="1" dirty="0" smtClean="0">
                <a:solidFill>
                  <a:schemeClr val="tx1"/>
                </a:solidFill>
                <a:cs typeface="Times New Roman" pitchFamily="18" charset="0"/>
              </a:rPr>
              <a:t>Důsledek: pohyb planet kolem Slunce je nerovnoměrný. 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V </a:t>
            </a:r>
            <a:r>
              <a:rPr lang="cs-CZ" sz="2400" b="1" dirty="0" smtClean="0">
                <a:solidFill>
                  <a:schemeClr val="tx1"/>
                </a:solidFill>
                <a:cs typeface="Times New Roman" pitchFamily="18" charset="0"/>
              </a:rPr>
              <a:t>perihéliu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 je rychlost planety největší, v </a:t>
            </a:r>
            <a:r>
              <a:rPr lang="cs-CZ" sz="2400" b="1" dirty="0" smtClean="0">
                <a:solidFill>
                  <a:schemeClr val="tx1"/>
                </a:solidFill>
                <a:cs typeface="Times New Roman" pitchFamily="18" charset="0"/>
              </a:rPr>
              <a:t>aféliu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 nejmenší.</a:t>
            </a:r>
            <a:b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</a:br>
            <a:endParaRPr lang="cs-CZ" sz="2400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0" y="-28689"/>
            <a:ext cx="9144000" cy="507831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sv-SE" sz="27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5.7</a:t>
            </a:r>
            <a:r>
              <a:rPr lang="sv-SE" sz="27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	POHYBY TĚLES V GRAVITAČNÍM POLI SLUNCE</a:t>
            </a:r>
            <a:endParaRPr lang="cs-CZ" sz="2700" b="1" dirty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  <p:cxnSp>
        <p:nvCxnSpPr>
          <p:cNvPr id="33" name="Přímá spojovací čára 7"/>
          <p:cNvCxnSpPr/>
          <p:nvPr/>
        </p:nvCxnSpPr>
        <p:spPr>
          <a:xfrm rot="10800000" flipH="1">
            <a:off x="2216150" y="5311415"/>
            <a:ext cx="480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9"/>
          <p:cNvCxnSpPr>
            <a:stCxn id="42" idx="0"/>
            <a:endCxn id="42" idx="4"/>
          </p:cNvCxnSpPr>
          <p:nvPr/>
        </p:nvCxnSpPr>
        <p:spPr>
          <a:xfrm rot="16200000" flipH="1">
            <a:off x="3438525" y="5311415"/>
            <a:ext cx="2355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12"/>
          <p:cNvCxnSpPr/>
          <p:nvPr/>
        </p:nvCxnSpPr>
        <p:spPr>
          <a:xfrm>
            <a:off x="3343275" y="5314590"/>
            <a:ext cx="3406775" cy="50800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16"/>
          <p:cNvCxnSpPr/>
          <p:nvPr/>
        </p:nvCxnSpPr>
        <p:spPr>
          <a:xfrm flipV="1">
            <a:off x="3371850" y="4844690"/>
            <a:ext cx="3420000" cy="46355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22"/>
          <p:cNvCxnSpPr>
            <a:stCxn id="42" idx="1"/>
            <a:endCxn id="41" idx="2"/>
          </p:cNvCxnSpPr>
          <p:nvPr/>
        </p:nvCxnSpPr>
        <p:spPr>
          <a:xfrm rot="16200000" flipH="1">
            <a:off x="2711594" y="4686084"/>
            <a:ext cx="836094" cy="42091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23"/>
          <p:cNvCxnSpPr>
            <a:stCxn id="42" idx="3"/>
          </p:cNvCxnSpPr>
          <p:nvPr/>
        </p:nvCxnSpPr>
        <p:spPr>
          <a:xfrm rot="5400000" flipH="1" flipV="1">
            <a:off x="2724294" y="5522178"/>
            <a:ext cx="817044" cy="42726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ipsa 10"/>
          <p:cNvSpPr/>
          <p:nvPr/>
        </p:nvSpPr>
        <p:spPr>
          <a:xfrm>
            <a:off x="3238500" y="5200290"/>
            <a:ext cx="222250" cy="2222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Elipsa 4"/>
          <p:cNvSpPr/>
          <p:nvPr/>
        </p:nvSpPr>
        <p:spPr>
          <a:xfrm>
            <a:off x="2216150" y="4133490"/>
            <a:ext cx="4800600" cy="235585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7105" y="4014065"/>
            <a:ext cx="472608" cy="473012"/>
          </a:xfrm>
          <a:prstGeom prst="rect">
            <a:avLst/>
          </a:prstGeom>
          <a:noFill/>
        </p:spPr>
      </p:pic>
      <p:cxnSp>
        <p:nvCxnSpPr>
          <p:cNvPr id="4" name="Přímá spojnice se šipkou 3"/>
          <p:cNvCxnSpPr/>
          <p:nvPr/>
        </p:nvCxnSpPr>
        <p:spPr>
          <a:xfrm flipV="1">
            <a:off x="7047275" y="4663622"/>
            <a:ext cx="0" cy="6446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 flipH="1" flipV="1">
            <a:off x="3986935" y="4014065"/>
            <a:ext cx="1100122" cy="1194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>
            <a:off x="2216149" y="5357979"/>
            <a:ext cx="0" cy="131138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89347" name="Objekt 24893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656902"/>
              </p:ext>
            </p:extLst>
          </p:nvPr>
        </p:nvGraphicFramePr>
        <p:xfrm>
          <a:off x="7254875" y="4710113"/>
          <a:ext cx="36512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683" name="Rovnice" r:id="rId4" imgW="164880" imgH="228600" progId="Equation.3">
                  <p:embed/>
                </p:oleObj>
              </mc:Choice>
              <mc:Fallback>
                <p:oleObj name="Rovnice" r:id="rId4" imgW="164880" imgH="228600" progId="Equation.3">
                  <p:embed/>
                  <p:pic>
                    <p:nvPicPr>
                      <p:cNvPr id="0" name="Objek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75" y="4710113"/>
                        <a:ext cx="365125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k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509431"/>
              </p:ext>
            </p:extLst>
          </p:nvPr>
        </p:nvGraphicFramePr>
        <p:xfrm>
          <a:off x="1697038" y="5732463"/>
          <a:ext cx="39370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684" name="Rovnice" r:id="rId6" imgW="177480" imgH="241200" progId="Equation.3">
                  <p:embed/>
                </p:oleObj>
              </mc:Choice>
              <mc:Fallback>
                <p:oleObj name="Rovnice" r:id="rId6" imgW="1774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5732463"/>
                        <a:ext cx="393700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k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054162"/>
              </p:ext>
            </p:extLst>
          </p:nvPr>
        </p:nvGraphicFramePr>
        <p:xfrm>
          <a:off x="3819525" y="2898775"/>
          <a:ext cx="1068388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685" name="Rovnice" r:id="rId8" imgW="482400" imgH="241200" progId="Equation.3">
                  <p:embed/>
                </p:oleObj>
              </mc:Choice>
              <mc:Fallback>
                <p:oleObj name="Rovnice" r:id="rId8" imgW="4824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9525" y="2898775"/>
                        <a:ext cx="1068388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k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588273"/>
              </p:ext>
            </p:extLst>
          </p:nvPr>
        </p:nvGraphicFramePr>
        <p:xfrm>
          <a:off x="4905375" y="3614738"/>
          <a:ext cx="280988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686" name="Rovnice" r:id="rId10" imgW="126720" imgH="177480" progId="Equation.3">
                  <p:embed/>
                </p:oleObj>
              </mc:Choice>
              <mc:Fallback>
                <p:oleObj name="Rovnice" r:id="rId10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5" y="3614738"/>
                        <a:ext cx="280988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9348" name="TextovéPole 2489347"/>
          <p:cNvSpPr txBox="1"/>
          <p:nvPr/>
        </p:nvSpPr>
        <p:spPr>
          <a:xfrm>
            <a:off x="6342420" y="5229873"/>
            <a:ext cx="45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S</a:t>
            </a:r>
            <a:endParaRPr lang="cs-CZ" sz="2800" b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2548558" y="4724321"/>
            <a:ext cx="45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S</a:t>
            </a:r>
            <a:endParaRPr lang="cs-CZ" sz="2800" b="1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4026135" y="4321470"/>
            <a:ext cx="45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S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29291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466 -0.02153 C 0.01909 -0.02153 0.13646 0.05787 0.13646 0.15625 C 0.13646 0.25416 0.01909 0.33403 -0.12466 0.33403 C -0.26823 0.33403 -0.38507 0.25416 -0.38507 0.15625 C -0.38507 0.05787 -0.26823 -0.02153 -0.12466 -0.02153 Z " pathEditMode="relative" rAng="0" ptsTypes="fffff">
                                      <p:cBhvr>
                                        <p:cTn id="6" dur="3000" spd="-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48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48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38" grpId="0" animBg="1"/>
      <p:bldP spid="37" grpId="0" animBg="1"/>
      <p:bldP spid="41" grpId="0" animBg="1"/>
      <p:bldP spid="2489348" grpId="0"/>
      <p:bldP spid="61" grpId="0"/>
      <p:bldP spid="6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0" y="413665"/>
            <a:ext cx="9144000" cy="6229350"/>
          </a:xfrm>
        </p:spPr>
        <p:txBody>
          <a:bodyPr/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  <a:cs typeface="Times New Roman" pitchFamily="18" charset="0"/>
              </a:rPr>
              <a:t>KEPLEROVY ZÁKONY </a:t>
            </a:r>
            <a:r>
              <a:rPr lang="cs-CZ" sz="2600" dirty="0" smtClean="0">
                <a:solidFill>
                  <a:schemeClr val="tx1"/>
                </a:solidFill>
                <a:cs typeface="Times New Roman" pitchFamily="18" charset="0"/>
              </a:rPr>
              <a:t>– popisující pohyby planet</a:t>
            </a:r>
          </a:p>
          <a:p>
            <a:pPr marL="457200" indent="-457200" algn="l">
              <a:buFont typeface="+mj-lt"/>
              <a:buAutoNum type="arabicPeriod" startAt="3"/>
            </a:pP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Poměr druhých mocnin oběžných dob dvou planet se rovná poměru třetích mocnin hlavních poloos jejich trajektorií. </a:t>
            </a:r>
          </a:p>
          <a:p>
            <a:pPr marL="360363" indent="-360363" algn="l"/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	T</a:t>
            </a:r>
            <a:r>
              <a:rPr lang="cs-CZ" sz="2400" baseline="-25000" dirty="0" smtClean="0">
                <a:solidFill>
                  <a:schemeClr val="tx1"/>
                </a:solidFill>
                <a:cs typeface="Times New Roman" pitchFamily="18" charset="0"/>
              </a:rPr>
              <a:t>1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, T</a:t>
            </a:r>
            <a:r>
              <a:rPr lang="cs-CZ" sz="2400" baseline="-25000" dirty="0" smtClean="0">
                <a:solidFill>
                  <a:schemeClr val="tx1"/>
                </a:solidFill>
                <a:cs typeface="Times New Roman" pitchFamily="18" charset="0"/>
              </a:rPr>
              <a:t>2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 – oběžné doby dvou planet </a:t>
            </a:r>
            <a:b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 a</a:t>
            </a:r>
            <a:r>
              <a:rPr lang="cs-CZ" sz="2400" baseline="-25000" dirty="0" smtClean="0">
                <a:solidFill>
                  <a:schemeClr val="tx1"/>
                </a:solidFill>
                <a:cs typeface="Times New Roman" pitchFamily="18" charset="0"/>
              </a:rPr>
              <a:t>1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, a</a:t>
            </a:r>
            <a:r>
              <a:rPr lang="cs-CZ" sz="2400" baseline="-25000" dirty="0" smtClean="0">
                <a:solidFill>
                  <a:schemeClr val="tx1"/>
                </a:solidFill>
                <a:cs typeface="Times New Roman" pitchFamily="18" charset="0"/>
              </a:rPr>
              <a:t>2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 – hlavní poloosy</a:t>
            </a:r>
            <a:b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(dráhy planet jsou málo odlišné od kružnic)</a:t>
            </a:r>
          </a:p>
          <a:p>
            <a:pPr marL="360363" indent="-360363" algn="l"/>
            <a:endParaRPr lang="cs-CZ" sz="2400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8644" y="3485402"/>
            <a:ext cx="1508395" cy="123064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-28689"/>
            <a:ext cx="9144000" cy="507831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sv-SE" sz="27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5.7</a:t>
            </a:r>
            <a:r>
              <a:rPr lang="sv-SE" sz="27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	POHYBY TĚLES V GRAVITAČNÍM POLI SLUNCE</a:t>
            </a:r>
            <a:endParaRPr lang="cs-CZ" sz="2700" b="1" dirty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814280" y="1857175"/>
            <a:ext cx="1871831" cy="1398494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/>
          </a:p>
        </p:txBody>
      </p:sp>
      <p:grpSp>
        <p:nvGrpSpPr>
          <p:cNvPr id="7" name="Skupina 23"/>
          <p:cNvGrpSpPr/>
          <p:nvPr/>
        </p:nvGrpSpPr>
        <p:grpSpPr>
          <a:xfrm>
            <a:off x="1637264" y="4705085"/>
            <a:ext cx="5340486" cy="560390"/>
            <a:chOff x="1906853" y="4122230"/>
            <a:chExt cx="5340486" cy="560390"/>
          </a:xfrm>
        </p:grpSpPr>
        <p:cxnSp>
          <p:nvCxnSpPr>
            <p:cNvPr id="8" name="Přímá spojovací čára 17"/>
            <p:cNvCxnSpPr/>
            <p:nvPr/>
          </p:nvCxnSpPr>
          <p:spPr>
            <a:xfrm rot="10800000" flipH="1">
              <a:off x="2230238" y="4315518"/>
              <a:ext cx="4605455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ovéPole 8"/>
            <p:cNvSpPr txBox="1"/>
            <p:nvPr/>
          </p:nvSpPr>
          <p:spPr>
            <a:xfrm>
              <a:off x="1906853" y="4159400"/>
              <a:ext cx="3706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dirty="0" smtClean="0"/>
                <a:t>P</a:t>
              </a:r>
              <a:endParaRPr lang="cs-CZ" sz="2800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6854283" y="4122230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dirty="0" smtClean="0"/>
                <a:t>A</a:t>
              </a:r>
              <a:endParaRPr lang="cs-CZ" sz="2800" dirty="0"/>
            </a:p>
          </p:txBody>
        </p:sp>
        <p:sp>
          <p:nvSpPr>
            <p:cNvPr id="11" name="Elipsa 11"/>
            <p:cNvSpPr/>
            <p:nvPr/>
          </p:nvSpPr>
          <p:spPr>
            <a:xfrm>
              <a:off x="6813396" y="4285760"/>
              <a:ext cx="66907" cy="6690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800"/>
            </a:p>
          </p:txBody>
        </p:sp>
        <p:sp>
          <p:nvSpPr>
            <p:cNvPr id="12" name="Elipsa 12"/>
            <p:cNvSpPr/>
            <p:nvPr/>
          </p:nvSpPr>
          <p:spPr>
            <a:xfrm>
              <a:off x="5426953" y="4285760"/>
              <a:ext cx="66907" cy="6690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800"/>
            </a:p>
          </p:txBody>
        </p:sp>
        <p:sp>
          <p:nvSpPr>
            <p:cNvPr id="13" name="Elipsa 16"/>
            <p:cNvSpPr/>
            <p:nvPr/>
          </p:nvSpPr>
          <p:spPr>
            <a:xfrm>
              <a:off x="2211684" y="4285760"/>
              <a:ext cx="66907" cy="6690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800"/>
            </a:p>
          </p:txBody>
        </p:sp>
        <p:sp>
          <p:nvSpPr>
            <p:cNvPr id="14" name="Elipsa 20"/>
            <p:cNvSpPr/>
            <p:nvPr/>
          </p:nvSpPr>
          <p:spPr>
            <a:xfrm>
              <a:off x="4516270" y="4285760"/>
              <a:ext cx="66907" cy="6690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800"/>
            </a:p>
          </p:txBody>
        </p:sp>
        <p:sp>
          <p:nvSpPr>
            <p:cNvPr id="15" name="Elipsa 21"/>
            <p:cNvSpPr/>
            <p:nvPr/>
          </p:nvSpPr>
          <p:spPr>
            <a:xfrm>
              <a:off x="3653908" y="4285760"/>
              <a:ext cx="66907" cy="6690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800"/>
            </a:p>
          </p:txBody>
        </p:sp>
      </p:grpSp>
      <p:sp>
        <p:nvSpPr>
          <p:cNvPr id="16" name="TextovéPole 15"/>
          <p:cNvSpPr txBox="1"/>
          <p:nvPr/>
        </p:nvSpPr>
        <p:spPr>
          <a:xfrm>
            <a:off x="3167685" y="4969002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E</a:t>
            </a:r>
            <a:endParaRPr lang="cs-CZ" sz="28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964123" y="4969002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F</a:t>
            </a:r>
            <a:endParaRPr lang="cs-CZ" sz="28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057157" y="4969002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S</a:t>
            </a:r>
            <a:endParaRPr lang="cs-CZ" sz="2800" dirty="0"/>
          </a:p>
        </p:txBody>
      </p:sp>
      <p:sp>
        <p:nvSpPr>
          <p:cNvPr id="19" name="Elipsa 39"/>
          <p:cNvSpPr/>
          <p:nvPr/>
        </p:nvSpPr>
        <p:spPr>
          <a:xfrm>
            <a:off x="1962615" y="3002665"/>
            <a:ext cx="4605455" cy="3791415"/>
          </a:xfrm>
          <a:prstGeom prst="ellipse">
            <a:avLst/>
          </a:prstGeom>
          <a:noFill/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372" y="4670688"/>
            <a:ext cx="472608" cy="473012"/>
          </a:xfrm>
          <a:prstGeom prst="rect">
            <a:avLst/>
          </a:prstGeom>
          <a:noFill/>
        </p:spPr>
      </p:pic>
      <p:sp>
        <p:nvSpPr>
          <p:cNvPr id="22" name="Elipsa 42"/>
          <p:cNvSpPr/>
          <p:nvPr/>
        </p:nvSpPr>
        <p:spPr>
          <a:xfrm>
            <a:off x="2463500" y="3336813"/>
            <a:ext cx="3431691" cy="3130475"/>
          </a:xfrm>
          <a:prstGeom prst="ellipse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5722671" y="4745993"/>
            <a:ext cx="343900" cy="345664"/>
          </a:xfrm>
          <a:prstGeom prst="rect">
            <a:avLst/>
          </a:prstGeom>
          <a:noFill/>
        </p:spPr>
      </p:pic>
      <p:sp>
        <p:nvSpPr>
          <p:cNvPr id="25" name="Pravá složená závorka 24"/>
          <p:cNvSpPr/>
          <p:nvPr/>
        </p:nvSpPr>
        <p:spPr>
          <a:xfrm rot="16200000">
            <a:off x="5215349" y="3469171"/>
            <a:ext cx="386123" cy="2286001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2800"/>
          </a:p>
        </p:txBody>
      </p:sp>
      <p:sp>
        <p:nvSpPr>
          <p:cNvPr id="26" name="TextovéPole 25"/>
          <p:cNvSpPr txBox="1"/>
          <p:nvPr/>
        </p:nvSpPr>
        <p:spPr>
          <a:xfrm>
            <a:off x="5238975" y="3969060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a</a:t>
            </a:r>
            <a:r>
              <a:rPr lang="cs-CZ" sz="2800" baseline="-25000" dirty="0" smtClean="0"/>
              <a:t>1</a:t>
            </a:r>
            <a:endParaRPr lang="cs-CZ" sz="2800" baseline="-25000" dirty="0"/>
          </a:p>
        </p:txBody>
      </p:sp>
      <p:sp>
        <p:nvSpPr>
          <p:cNvPr id="28" name="Pravá složená závorka 27"/>
          <p:cNvSpPr/>
          <p:nvPr/>
        </p:nvSpPr>
        <p:spPr>
          <a:xfrm rot="5400000" flipV="1">
            <a:off x="2939947" y="4440622"/>
            <a:ext cx="895439" cy="1851846"/>
          </a:xfrm>
          <a:prstGeom prst="rightBrace">
            <a:avLst>
              <a:gd name="adj1" fmla="val 8333"/>
              <a:gd name="adj2" fmla="val 49357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2800"/>
          </a:p>
        </p:txBody>
      </p:sp>
      <p:sp>
        <p:nvSpPr>
          <p:cNvPr id="29" name="TextovéPole 28"/>
          <p:cNvSpPr txBox="1"/>
          <p:nvPr/>
        </p:nvSpPr>
        <p:spPr>
          <a:xfrm>
            <a:off x="3186057" y="5679250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a</a:t>
            </a:r>
            <a:r>
              <a:rPr lang="cs-CZ" sz="2800" baseline="-25000" dirty="0" smtClean="0"/>
              <a:t>2</a:t>
            </a:r>
            <a:endParaRPr lang="cs-CZ" sz="2800" baseline="-25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7093980" y="2115358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T</a:t>
            </a:r>
            <a:r>
              <a:rPr lang="cs-CZ" sz="2800" baseline="-25000" dirty="0" smtClean="0"/>
              <a:t>1</a:t>
            </a:r>
            <a:endParaRPr lang="cs-CZ" sz="2800" baseline="-250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7117288" y="2644275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T</a:t>
            </a:r>
            <a:r>
              <a:rPr lang="cs-CZ" sz="2800" baseline="-25000" dirty="0" smtClean="0"/>
              <a:t>2</a:t>
            </a:r>
            <a:endParaRPr lang="cs-CZ" sz="2800" baseline="-250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7330648" y="1997024"/>
            <a:ext cx="306494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aseline="-25000" dirty="0" smtClean="0"/>
              <a:t>2</a:t>
            </a:r>
            <a:endParaRPr lang="cs-CZ" sz="2800" baseline="-250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7375469" y="2525941"/>
            <a:ext cx="306494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aseline="-25000" dirty="0" smtClean="0"/>
              <a:t>2</a:t>
            </a:r>
            <a:endParaRPr lang="cs-CZ" sz="2800" baseline="-250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7588832" y="241657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=</a:t>
            </a:r>
            <a:endParaRPr lang="cs-CZ" sz="28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7879286" y="1953995"/>
            <a:ext cx="9681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a</a:t>
            </a:r>
            <a:r>
              <a:rPr lang="cs-CZ" sz="2800" baseline="-25000" dirty="0" smtClean="0"/>
              <a:t>1</a:t>
            </a:r>
            <a:r>
              <a:rPr lang="cs-CZ" sz="2800" baseline="30000" dirty="0" smtClean="0"/>
              <a:t>3</a:t>
            </a:r>
            <a:endParaRPr lang="cs-CZ" sz="2800" dirty="0" smtClean="0"/>
          </a:p>
          <a:p>
            <a:pPr>
              <a:lnSpc>
                <a:spcPct val="150000"/>
              </a:lnSpc>
            </a:pPr>
            <a:r>
              <a:rPr lang="cs-CZ" sz="2800" dirty="0" smtClean="0"/>
              <a:t>a</a:t>
            </a:r>
            <a:r>
              <a:rPr lang="cs-CZ" sz="2800" baseline="-25000" dirty="0" smtClean="0"/>
              <a:t>2</a:t>
            </a:r>
            <a:r>
              <a:rPr lang="cs-CZ" sz="2800" baseline="30000" dirty="0" smtClean="0"/>
              <a:t>3</a:t>
            </a:r>
            <a:endParaRPr lang="cs-CZ" sz="2800" dirty="0"/>
          </a:p>
        </p:txBody>
      </p:sp>
      <p:cxnSp>
        <p:nvCxnSpPr>
          <p:cNvPr id="36" name="Přímá spojovací čára 72"/>
          <p:cNvCxnSpPr/>
          <p:nvPr/>
        </p:nvCxnSpPr>
        <p:spPr>
          <a:xfrm>
            <a:off x="7976105" y="2599458"/>
            <a:ext cx="39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76"/>
          <p:cNvCxnSpPr/>
          <p:nvPr/>
        </p:nvCxnSpPr>
        <p:spPr>
          <a:xfrm>
            <a:off x="7128044" y="2612009"/>
            <a:ext cx="46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lunce 37"/>
          <p:cNvSpPr/>
          <p:nvPr/>
        </p:nvSpPr>
        <p:spPr>
          <a:xfrm>
            <a:off x="3053415" y="4575619"/>
            <a:ext cx="663149" cy="663149"/>
          </a:xfrm>
          <a:prstGeom prst="sun">
            <a:avLst/>
          </a:prstGeom>
          <a:solidFill>
            <a:srgbClr val="FFC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/>
          </a:p>
        </p:txBody>
      </p:sp>
    </p:spTree>
    <p:extLst>
      <p:ext uri="{BB962C8B-B14F-4D97-AF65-F5344CB8AC3E}">
        <p14:creationId xmlns:p14="http://schemas.microsoft.com/office/powerpoint/2010/main" val="18362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023 C -4.72222E-6 0.15267 -0.11215 0.2762 -0.25034 0.2762 C -0.38854 0.27689 -0.50104 0.15174 -0.50104 0.00046 C -0.50086 -0.15198 -0.38888 -0.27574 -0.25034 -0.27574 C -0.1125 -0.27597 -4.72222E-6 -0.15175 -4.72222E-6 -0.00023 Z " pathEditMode="relative" rAng="5400000" ptsTypes="fffff">
                                      <p:cBhvr>
                                        <p:cTn id="6" dur="8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00" y="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4721E-6 C 3.33333E-6 0.12745 -0.08438 0.23039 -0.18802 0.23039 C -0.29184 0.23085 -0.3757 0.12653 -0.3757 0.00069 C -0.3757 -0.1263 -0.29219 -0.22901 -0.18802 -0.22901 C -0.08455 -0.22901 3.33333E-6 -0.12607 3.33333E-6 3.34721E-6 Z " pathEditMode="relative" rAng="5400000" ptsTypes="fffff">
                                      <p:cBhvr>
                                        <p:cTn id="8" dur="110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00" y="1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pt-BR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5.1</a:t>
            </a:r>
            <a:r>
              <a:rPr lang="pt-BR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	NEWTONŮV GRAVITAČNÍ ZÁKON</a:t>
            </a:r>
            <a:endParaRPr lang="cs-CZ" sz="2800" b="1" dirty="0" smtClean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03257" y="773705"/>
            <a:ext cx="8937485" cy="2700300"/>
          </a:xfrm>
          <a:prstGeom prst="rect">
            <a:avLst/>
          </a:prstGeom>
          <a:solidFill>
            <a:srgbClr val="FFFF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Každá dvě tělesa se navzájem přitahují stejně velkými gravitačními silami </a:t>
            </a:r>
            <a:r>
              <a:rPr kumimoji="0" lang="cs-CZ" altLang="cs-CZ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F</a:t>
            </a:r>
            <a:r>
              <a:rPr kumimoji="0" lang="cs-CZ" altLang="cs-CZ" sz="2800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g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 a  – </a:t>
            </a:r>
            <a:r>
              <a:rPr kumimoji="0" lang="cs-CZ" altLang="cs-CZ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F</a:t>
            </a:r>
            <a:r>
              <a:rPr kumimoji="0" lang="cs-CZ" altLang="cs-CZ" sz="2800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g</a:t>
            </a:r>
            <a:r>
              <a:rPr kumimoji="0" lang="cs-CZ" alt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opačného směru</a:t>
            </a:r>
            <a:r>
              <a:rPr kumimoji="0" lang="cs-CZ" alt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Velikost gravitační síly pro dvě stejnorodá tělesa tvaru koule</a:t>
            </a:r>
            <a:b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je přímo úměrná součinu jejich hmotností </a:t>
            </a:r>
            <a:b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a nepřímo úměrná druhé mocnině vzdálenosti jejich středů.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5889221"/>
              </p:ext>
            </p:extLst>
          </p:nvPr>
        </p:nvGraphicFramePr>
        <p:xfrm>
          <a:off x="3440112" y="3654025"/>
          <a:ext cx="2263775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5533" name="Rovnice" r:id="rId3" imgW="825500" imgH="393700" progId="Equation.3">
                  <p:embed/>
                </p:oleObj>
              </mc:Choice>
              <mc:Fallback>
                <p:oleObj name="Rovnice" r:id="rId3" imgW="825500" imgH="393700" progId="Equation.3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0112" y="3654025"/>
                        <a:ext cx="2263775" cy="10779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118317" y="4869160"/>
            <a:ext cx="9144000" cy="5815685"/>
          </a:xfrm>
        </p:spPr>
        <p:txBody>
          <a:bodyPr/>
          <a:lstStyle/>
          <a:p>
            <a:r>
              <a:rPr lang="cs-CZ" sz="2800" dirty="0"/>
              <a:t>gravitační </a:t>
            </a:r>
            <a:r>
              <a:rPr lang="cs-CZ" sz="2800" dirty="0" smtClean="0"/>
              <a:t> konstanta</a:t>
            </a:r>
          </a:p>
          <a:p>
            <a:pPr marL="0" indent="0" algn="ctr">
              <a:buNone/>
            </a:pP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Gravitační </a:t>
            </a:r>
            <a:r>
              <a:rPr lang="cs-CZ" sz="2800" b="1" dirty="0"/>
              <a:t>síla je vždy přitažlivá</a:t>
            </a:r>
            <a:r>
              <a:rPr lang="cs-CZ" sz="2800" b="1" dirty="0" smtClean="0"/>
              <a:t>.</a:t>
            </a:r>
          </a:p>
          <a:p>
            <a:endParaRPr lang="cs-CZ" sz="2800" b="1" dirty="0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757660"/>
              </p:ext>
            </p:extLst>
          </p:nvPr>
        </p:nvGraphicFramePr>
        <p:xfrm>
          <a:off x="4707015" y="4869160"/>
          <a:ext cx="3979785" cy="542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79785"/>
              </a:tblGrid>
              <a:tr h="5428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χ = 6,67.10</a:t>
                      </a:r>
                      <a:r>
                        <a:rPr lang="cs-CZ" sz="2800" baseline="30000" dirty="0">
                          <a:effectLst/>
                        </a:rPr>
                        <a:t>-11</a:t>
                      </a:r>
                      <a:r>
                        <a:rPr lang="cs-CZ" sz="2800" dirty="0">
                          <a:effectLst/>
                        </a:rPr>
                        <a:t> N m</a:t>
                      </a:r>
                      <a:r>
                        <a:rPr lang="cs-CZ" sz="2800" baseline="30000" dirty="0">
                          <a:effectLst/>
                        </a:rPr>
                        <a:t>2</a:t>
                      </a:r>
                      <a:r>
                        <a:rPr lang="cs-CZ" sz="2800" dirty="0">
                          <a:effectLst/>
                        </a:rPr>
                        <a:t> kg</a:t>
                      </a:r>
                      <a:r>
                        <a:rPr lang="cs-CZ" sz="2800" baseline="30000" dirty="0">
                          <a:effectLst/>
                        </a:rPr>
                        <a:t>-2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0170" marR="901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98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0" y="548680"/>
            <a:ext cx="9144000" cy="6229350"/>
          </a:xfrm>
        </p:spPr>
        <p:txBody>
          <a:bodyPr/>
          <a:lstStyle/>
          <a:p>
            <a:pPr marL="360363" indent="-360363" algn="l">
              <a:buFont typeface="Symbol"/>
              <a:buChar char="Þ"/>
            </a:pP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lze vypočítat poměrné vzdálenosti planet od Slunce, </a:t>
            </a:r>
            <a:b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známe-li oběžné doby.</a:t>
            </a:r>
          </a:p>
          <a:p>
            <a:pPr marL="360363" indent="-360363" algn="l">
              <a:buFont typeface="Symbol"/>
              <a:buChar char="Þ"/>
            </a:pPr>
            <a:endParaRPr lang="cs-CZ" sz="2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900113" indent="-360363" algn="l"/>
            <a:r>
              <a:rPr lang="cs-CZ" sz="2400" dirty="0" err="1" smtClean="0">
                <a:solidFill>
                  <a:schemeClr val="tx1"/>
                </a:solidFill>
                <a:cs typeface="Times New Roman" pitchFamily="18" charset="0"/>
              </a:rPr>
              <a:t>T</a:t>
            </a:r>
            <a:r>
              <a:rPr lang="cs-CZ" sz="2400" baseline="-25000" dirty="0" err="1" smtClean="0">
                <a:solidFill>
                  <a:schemeClr val="tx1"/>
                </a:solidFill>
                <a:cs typeface="Times New Roman" pitchFamily="18" charset="0"/>
              </a:rPr>
              <a:t>země</a:t>
            </a:r>
            <a:r>
              <a:rPr lang="cs-CZ" sz="2400" baseline="-25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=  1 rok</a:t>
            </a:r>
          </a:p>
          <a:p>
            <a:pPr marL="900113" indent="-360363" algn="l"/>
            <a:r>
              <a:rPr lang="cs-CZ" sz="2400" dirty="0" err="1" smtClean="0">
                <a:solidFill>
                  <a:schemeClr val="tx1"/>
                </a:solidFill>
                <a:cs typeface="Times New Roman" pitchFamily="18" charset="0"/>
              </a:rPr>
              <a:t>r</a:t>
            </a:r>
            <a:r>
              <a:rPr lang="cs-CZ" sz="2400" baseline="-25000" dirty="0" err="1" smtClean="0">
                <a:solidFill>
                  <a:schemeClr val="tx1"/>
                </a:solidFill>
                <a:cs typeface="Times New Roman" pitchFamily="18" charset="0"/>
              </a:rPr>
              <a:t>země</a:t>
            </a:r>
            <a:r>
              <a:rPr lang="cs-CZ" sz="2400" baseline="-25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= 1AU = astronomická jednotka</a:t>
            </a:r>
          </a:p>
          <a:p>
            <a:pPr marL="900113" indent="-360363" algn="l"/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1AU = 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149,6.10</a:t>
            </a:r>
            <a:r>
              <a:rPr lang="cs-CZ" sz="2400" baseline="30000" dirty="0">
                <a:solidFill>
                  <a:schemeClr val="tx1"/>
                </a:solidFill>
                <a:cs typeface="Times New Roman" pitchFamily="18" charset="0"/>
              </a:rPr>
              <a:t>6 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km – střední vzdálenost Země od Slunce   </a:t>
            </a:r>
            <a:endParaRPr lang="cs-CZ" sz="2400" dirty="0" smtClean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-28689"/>
            <a:ext cx="9144000" cy="507831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sv-SE" sz="27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5.7</a:t>
            </a:r>
            <a:r>
              <a:rPr lang="sv-SE" sz="27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	POHYBY TĚLES V GRAVITAČNÍM POLI SLUNCE</a:t>
            </a:r>
            <a:endParaRPr lang="cs-CZ" sz="2700" b="1" dirty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324986"/>
              </p:ext>
            </p:extLst>
          </p:nvPr>
        </p:nvGraphicFramePr>
        <p:xfrm>
          <a:off x="7362310" y="728700"/>
          <a:ext cx="1460076" cy="1073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874" name="Rovnice" r:id="rId3" imgW="583920" imgH="457200" progId="Equation.3">
                  <p:embed/>
                </p:oleObj>
              </mc:Choice>
              <mc:Fallback>
                <p:oleObj name="Rovnice" r:id="rId3" imgW="5839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2310" y="728700"/>
                        <a:ext cx="1460076" cy="107377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017957"/>
              </p:ext>
            </p:extLst>
          </p:nvPr>
        </p:nvGraphicFramePr>
        <p:xfrm>
          <a:off x="656565" y="3293985"/>
          <a:ext cx="2349500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875" name="Rovnice" r:id="rId5" imgW="939600" imgH="469800" progId="Equation.3">
                  <p:embed/>
                </p:oleObj>
              </mc:Choice>
              <mc:Fallback>
                <p:oleObj name="Rovnice" r:id="rId5" imgW="9396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565" y="3293985"/>
                        <a:ext cx="2349500" cy="1103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273787"/>
              </p:ext>
            </p:extLst>
          </p:nvPr>
        </p:nvGraphicFramePr>
        <p:xfrm>
          <a:off x="3540125" y="3336925"/>
          <a:ext cx="206375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876" name="Rovnice" r:id="rId7" imgW="825480" imgH="469800" progId="Equation.3">
                  <p:embed/>
                </p:oleObj>
              </mc:Choice>
              <mc:Fallback>
                <p:oleObj name="Rovnice" r:id="rId7" imgW="8254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25" y="3336925"/>
                        <a:ext cx="2063750" cy="1104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019391"/>
              </p:ext>
            </p:extLst>
          </p:nvPr>
        </p:nvGraphicFramePr>
        <p:xfrm>
          <a:off x="6162675" y="3294063"/>
          <a:ext cx="2317750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877" name="Rovnice" r:id="rId9" imgW="927000" imgH="469800" progId="Equation.3">
                  <p:embed/>
                </p:oleObj>
              </mc:Choice>
              <mc:Fallback>
                <p:oleObj name="Rovnice" r:id="rId9" imgW="9270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2675" y="3294063"/>
                        <a:ext cx="2317750" cy="1103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45559"/>
              </p:ext>
            </p:extLst>
          </p:nvPr>
        </p:nvGraphicFramePr>
        <p:xfrm>
          <a:off x="3635375" y="4899025"/>
          <a:ext cx="187325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878" name="Rovnice" r:id="rId11" imgW="749160" imgH="279360" progId="Equation.3">
                  <p:embed/>
                </p:oleObj>
              </mc:Choice>
              <mc:Fallback>
                <p:oleObj name="Rovnice" r:id="rId11" imgW="7491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899025"/>
                        <a:ext cx="1873250" cy="6588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449337"/>
              </p:ext>
            </p:extLst>
          </p:nvPr>
        </p:nvGraphicFramePr>
        <p:xfrm>
          <a:off x="6257925" y="4856163"/>
          <a:ext cx="2127250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879" name="Rovnice" r:id="rId13" imgW="850680" imgH="279360" progId="Equation.3">
                  <p:embed/>
                </p:oleObj>
              </mc:Choice>
              <mc:Fallback>
                <p:oleObj name="Rovnice" r:id="rId13" imgW="8506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4856163"/>
                        <a:ext cx="2127250" cy="6556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601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495" y="503675"/>
            <a:ext cx="9144000" cy="581568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2800" b="1" dirty="0"/>
              <a:t>Př.: </a:t>
            </a:r>
            <a:r>
              <a:rPr lang="cs-CZ" sz="2800" dirty="0"/>
              <a:t>Těleso o hmotnosti m ve vzdálenosti h nad povrchem Země. 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/>
              <a:t>  </a:t>
            </a:r>
            <a:r>
              <a:rPr lang="cs-CZ" sz="2800" dirty="0" smtClean="0"/>
              <a:t>2.NPZ  </a:t>
            </a:r>
            <a:endParaRPr lang="cs-CZ" sz="2800" dirty="0"/>
          </a:p>
          <a:p>
            <a:pPr marL="0" indent="0">
              <a:spcBef>
                <a:spcPts val="0"/>
              </a:spcBef>
              <a:buNone/>
            </a:pPr>
            <a:endParaRPr lang="cs-CZ" sz="12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 smtClean="0"/>
              <a:t>Gravitační </a:t>
            </a:r>
            <a:r>
              <a:rPr lang="cs-CZ" sz="2800" b="1" dirty="0"/>
              <a:t>zrychlení</a:t>
            </a:r>
            <a:r>
              <a:rPr lang="cs-CZ" sz="2800" dirty="0"/>
              <a:t> </a:t>
            </a:r>
            <a:br>
              <a:rPr lang="cs-CZ" sz="2800" dirty="0"/>
            </a:br>
            <a:r>
              <a:rPr lang="cs-CZ" sz="2800" dirty="0" smtClean="0"/>
              <a:t>je zrychlení</a:t>
            </a:r>
            <a:r>
              <a:rPr lang="cs-CZ" sz="2800" dirty="0"/>
              <a:t>, které tělesu </a:t>
            </a:r>
            <a:r>
              <a:rPr lang="cs-CZ" sz="2800" dirty="0" smtClean="0"/>
              <a:t>uděluje </a:t>
            </a:r>
            <a:r>
              <a:rPr lang="cs-CZ" sz="2800" dirty="0"/>
              <a:t>gravitační </a:t>
            </a:r>
            <a:r>
              <a:rPr lang="cs-CZ" sz="2800" dirty="0" smtClean="0"/>
              <a:t>síla</a:t>
            </a:r>
            <a:r>
              <a:rPr lang="cs-CZ" sz="2800" dirty="0"/>
              <a:t>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cs-CZ" sz="2800" dirty="0"/>
              <a:t>s </a:t>
            </a:r>
            <a:r>
              <a:rPr lang="cs-CZ" sz="2800" dirty="0" smtClean="0"/>
              <a:t>rostoucí </a:t>
            </a:r>
            <a:r>
              <a:rPr lang="cs-CZ" sz="2800" dirty="0"/>
              <a:t>nadmořskou výškou klesá</a:t>
            </a:r>
          </a:p>
          <a:p>
            <a:pPr marL="0" indent="0">
              <a:spcBef>
                <a:spcPts val="0"/>
              </a:spcBef>
              <a:buNone/>
            </a:pPr>
            <a:endParaRPr lang="cs-CZ" sz="2800" u="sng" dirty="0"/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/>
              <a:t>Intenzita gravitačního pole</a:t>
            </a:r>
            <a:r>
              <a:rPr lang="cs-CZ" sz="2800" dirty="0"/>
              <a:t> </a:t>
            </a:r>
            <a:r>
              <a:rPr lang="cs-CZ" sz="2800" b="1" dirty="0"/>
              <a:t>K</a:t>
            </a:r>
            <a:r>
              <a:rPr lang="cs-CZ" sz="2800" dirty="0"/>
              <a:t> 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je podíl gravitační síly,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která </a:t>
            </a:r>
            <a:r>
              <a:rPr lang="cs-CZ" sz="2800" dirty="0"/>
              <a:t>v daném místě působí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na </a:t>
            </a:r>
            <a:r>
              <a:rPr lang="cs-CZ" sz="2800" dirty="0"/>
              <a:t>HB, </a:t>
            </a:r>
            <a:r>
              <a:rPr lang="cs-CZ" sz="2800" dirty="0" smtClean="0"/>
              <a:t>a </a:t>
            </a:r>
            <a:r>
              <a:rPr lang="cs-CZ" sz="2800" dirty="0"/>
              <a:t>hmotností tohoto bodu. </a:t>
            </a:r>
            <a:endParaRPr lang="cs-CZ" sz="2800" dirty="0" smtClean="0"/>
          </a:p>
          <a:p>
            <a:pPr>
              <a:spcBef>
                <a:spcPts val="0"/>
              </a:spcBef>
            </a:pPr>
            <a:r>
              <a:rPr lang="cs-CZ" sz="2800" dirty="0" smtClean="0"/>
              <a:t>charakterizuje </a:t>
            </a:r>
            <a:r>
              <a:rPr lang="cs-CZ" sz="2800" dirty="0"/>
              <a:t>gravitační pole v daném </a:t>
            </a:r>
            <a:r>
              <a:rPr lang="cs-CZ" sz="2800" dirty="0" smtClean="0"/>
              <a:t>místě,</a:t>
            </a:r>
          </a:p>
          <a:p>
            <a:pPr>
              <a:spcBef>
                <a:spcPts val="0"/>
              </a:spcBef>
            </a:pPr>
            <a:r>
              <a:rPr lang="cs-CZ" sz="2800" dirty="0" smtClean="0"/>
              <a:t>vektorová </a:t>
            </a:r>
            <a:r>
              <a:rPr lang="cs-CZ" sz="2800" dirty="0"/>
              <a:t>veličina, má stejný směr jako </a:t>
            </a:r>
            <a:r>
              <a:rPr lang="cs-CZ" sz="2800" b="1" dirty="0" err="1"/>
              <a:t>F</a:t>
            </a:r>
            <a:r>
              <a:rPr lang="cs-CZ" sz="2800" b="1" baseline="-25000" dirty="0" err="1"/>
              <a:t>g</a:t>
            </a:r>
            <a:r>
              <a:rPr lang="cs-CZ" sz="2800" b="1" dirty="0"/>
              <a:t> , </a:t>
            </a:r>
            <a:r>
              <a:rPr lang="cs-CZ" sz="2800" b="1" dirty="0" err="1"/>
              <a:t>a</a:t>
            </a:r>
            <a:r>
              <a:rPr lang="cs-CZ" sz="2800" b="1" baseline="-25000" dirty="0" err="1"/>
              <a:t>g</a:t>
            </a:r>
            <a:r>
              <a:rPr lang="cs-CZ" sz="2800" baseline="-25000" dirty="0"/>
              <a:t> </a:t>
            </a:r>
            <a:endParaRPr lang="cs-CZ" sz="2800" dirty="0">
              <a:latin typeface="+mj-lt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pt-BR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5.2</a:t>
            </a:r>
            <a:r>
              <a:rPr lang="pt-BR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	GRAVITAČNÍ ZRYCHLENÍ </a:t>
            </a:r>
            <a:endParaRPr lang="cs-CZ" sz="2800" b="1" dirty="0" smtClean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2492418" name="Picture 2" descr="http://fyzika.jreichl.com/data/M_gravitace_soubory/image019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978950"/>
            <a:ext cx="2250250" cy="22502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5463902"/>
              </p:ext>
            </p:extLst>
          </p:nvPr>
        </p:nvGraphicFramePr>
        <p:xfrm>
          <a:off x="4076945" y="998730"/>
          <a:ext cx="1825617" cy="855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3606" name="Rovnice" r:id="rId5" imgW="838080" imgH="393480" progId="Equation.3">
                  <p:embed/>
                </p:oleObj>
              </mc:Choice>
              <mc:Fallback>
                <p:oleObj name="Rovnice" r:id="rId5" imgW="838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945" y="998730"/>
                        <a:ext cx="1825617" cy="85509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652649"/>
              </p:ext>
            </p:extLst>
          </p:nvPr>
        </p:nvGraphicFramePr>
        <p:xfrm>
          <a:off x="1466655" y="953725"/>
          <a:ext cx="2459284" cy="855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3607" name="Rovnice" r:id="rId7" imgW="1117440" imgH="393480" progId="Equation.3">
                  <p:embed/>
                </p:oleObj>
              </mc:Choice>
              <mc:Fallback>
                <p:oleObj name="Rovnice" r:id="rId7" imgW="1117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655" y="953725"/>
                        <a:ext cx="2459284" cy="85509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958014"/>
              </p:ext>
            </p:extLst>
          </p:nvPr>
        </p:nvGraphicFramePr>
        <p:xfrm>
          <a:off x="6102170" y="953725"/>
          <a:ext cx="2294390" cy="911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3608" name="Rovnice" r:id="rId9" imgW="1066680" imgH="419040" progId="Equation.3">
                  <p:embed/>
                </p:oleObj>
              </mc:Choice>
              <mc:Fallback>
                <p:oleObj name="Rovnice" r:id="rId9" imgW="1066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2170" y="953725"/>
                        <a:ext cx="2294390" cy="91163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666192"/>
              </p:ext>
            </p:extLst>
          </p:nvPr>
        </p:nvGraphicFramePr>
        <p:xfrm>
          <a:off x="4572000" y="3699030"/>
          <a:ext cx="1440160" cy="1281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3609" name="Rovnice" r:id="rId11" imgW="749160" imgH="685800" progId="Equation.3">
                  <p:embed/>
                </p:oleObj>
              </mc:Choice>
              <mc:Fallback>
                <p:oleObj name="Rovnice" r:id="rId11" imgW="74916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699030"/>
                        <a:ext cx="1440160" cy="12813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451043"/>
              </p:ext>
            </p:extLst>
          </p:nvPr>
        </p:nvGraphicFramePr>
        <p:xfrm>
          <a:off x="7254875" y="2149010"/>
          <a:ext cx="147478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3610" name="Rovnice" r:id="rId13" imgW="685800" imgH="215640" progId="Equation.3">
                  <p:embed/>
                </p:oleObj>
              </mc:Choice>
              <mc:Fallback>
                <p:oleObj name="Rovnice" r:id="rId13" imgW="6858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75" y="2149010"/>
                        <a:ext cx="1474788" cy="469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176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495" y="503675"/>
            <a:ext cx="9144000" cy="635432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2800" b="1" dirty="0"/>
              <a:t>CENTRÁLNÍ (radiální) GRAVITAČNÍ </a:t>
            </a:r>
            <a:r>
              <a:rPr lang="cs-CZ" sz="2800" b="1" dirty="0" smtClean="0"/>
              <a:t>POLE</a:t>
            </a:r>
            <a:br>
              <a:rPr lang="cs-CZ" sz="2800" b="1" dirty="0" smtClean="0"/>
            </a:br>
            <a:endParaRPr lang="cs-CZ" sz="2800" dirty="0"/>
          </a:p>
          <a:p>
            <a:pPr>
              <a:spcBef>
                <a:spcPts val="0"/>
              </a:spcBef>
            </a:pPr>
            <a:r>
              <a:rPr lang="cs-CZ" sz="2800" b="1" dirty="0"/>
              <a:t> </a:t>
            </a:r>
            <a:r>
              <a:rPr lang="cs-CZ" sz="2800" b="1" dirty="0" err="1" smtClean="0"/>
              <a:t>F</a:t>
            </a:r>
            <a:r>
              <a:rPr lang="cs-CZ" sz="2800" b="1" baseline="-25000" dirty="0" err="1" smtClean="0"/>
              <a:t>g</a:t>
            </a:r>
            <a:r>
              <a:rPr lang="cs-CZ" sz="2800" b="1" dirty="0" smtClean="0"/>
              <a:t> </a:t>
            </a:r>
            <a:r>
              <a:rPr lang="cs-CZ" sz="2800" b="1" dirty="0"/>
              <a:t>, K, </a:t>
            </a:r>
            <a:r>
              <a:rPr lang="cs-CZ" sz="2800" b="1" dirty="0" err="1"/>
              <a:t>a</a:t>
            </a:r>
            <a:r>
              <a:rPr lang="cs-CZ" sz="2800" b="1" baseline="-25000" dirty="0" err="1"/>
              <a:t>g</a:t>
            </a:r>
            <a:r>
              <a:rPr lang="cs-CZ" sz="2800" baseline="-25000" dirty="0"/>
              <a:t> </a:t>
            </a:r>
            <a:r>
              <a:rPr lang="cs-CZ" sz="2800" dirty="0"/>
              <a:t>– míří vždy do středu tělesa 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ve všech bodech ležících v téže vzdálenosti od středu má </a:t>
            </a:r>
            <a:br>
              <a:rPr lang="cs-CZ" sz="2800" dirty="0"/>
            </a:br>
            <a:r>
              <a:rPr lang="cs-CZ" sz="2800" b="1" dirty="0" err="1"/>
              <a:t>F</a:t>
            </a:r>
            <a:r>
              <a:rPr lang="cs-CZ" sz="2800" b="1" baseline="-25000" dirty="0" err="1"/>
              <a:t>g</a:t>
            </a:r>
            <a:r>
              <a:rPr lang="cs-CZ" sz="2800" b="1" dirty="0"/>
              <a:t>, </a:t>
            </a:r>
            <a:r>
              <a:rPr lang="cs-CZ" sz="2800" b="1" dirty="0" err="1"/>
              <a:t>a</a:t>
            </a:r>
            <a:r>
              <a:rPr lang="cs-CZ" sz="2800" b="1" baseline="-25000" dirty="0" err="1"/>
              <a:t>g</a:t>
            </a:r>
            <a:r>
              <a:rPr lang="cs-CZ" sz="2800" b="1" dirty="0"/>
              <a:t> </a:t>
            </a:r>
            <a:r>
              <a:rPr lang="cs-CZ" sz="2800" dirty="0"/>
              <a:t>i</a:t>
            </a:r>
            <a:r>
              <a:rPr lang="cs-CZ" sz="2800" b="1" dirty="0"/>
              <a:t> K</a:t>
            </a:r>
            <a:r>
              <a:rPr lang="cs-CZ" sz="2800" dirty="0"/>
              <a:t> stejnou velikost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vzniká kolem každého stejnorodého tělesa tvaru koule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a </a:t>
            </a:r>
            <a:r>
              <a:rPr lang="cs-CZ" sz="2800" dirty="0"/>
              <a:t>v okolí hmotného bodu 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centrální </a:t>
            </a:r>
            <a:r>
              <a:rPr lang="cs-CZ" sz="2800" dirty="0" err="1"/>
              <a:t>gr</a:t>
            </a:r>
            <a:r>
              <a:rPr lang="cs-CZ" sz="2800" dirty="0"/>
              <a:t>. pole je okolo Země, </a:t>
            </a:r>
            <a:r>
              <a:rPr lang="cs-CZ" sz="2800" dirty="0" smtClean="0"/>
              <a:t>kterou </a:t>
            </a:r>
            <a:r>
              <a:rPr lang="cs-CZ" sz="2800" dirty="0"/>
              <a:t>lze považovat za stejnorodou kouli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/>
              <a:t>HOMOGENNÍ GRAVITAČNÍ POLE</a:t>
            </a:r>
            <a:endParaRPr lang="cs-CZ" sz="2800" dirty="0"/>
          </a:p>
          <a:p>
            <a:pPr>
              <a:spcBef>
                <a:spcPts val="0"/>
              </a:spcBef>
            </a:pPr>
            <a:r>
              <a:rPr lang="cs-CZ" sz="2800" b="1" dirty="0"/>
              <a:t> </a:t>
            </a:r>
            <a:r>
              <a:rPr lang="cs-CZ" sz="2800" b="1" dirty="0" err="1" smtClean="0"/>
              <a:t>F</a:t>
            </a:r>
            <a:r>
              <a:rPr lang="cs-CZ" sz="2800" b="1" baseline="-25000" dirty="0" err="1" smtClean="0"/>
              <a:t>g</a:t>
            </a:r>
            <a:r>
              <a:rPr lang="cs-CZ" sz="2800" b="1" dirty="0"/>
              <a:t>, </a:t>
            </a:r>
            <a:r>
              <a:rPr lang="cs-CZ" sz="2800" b="1" dirty="0" err="1"/>
              <a:t>a</a:t>
            </a:r>
            <a:r>
              <a:rPr lang="cs-CZ" sz="2800" b="1" baseline="-25000" dirty="0" err="1"/>
              <a:t>g</a:t>
            </a:r>
            <a:r>
              <a:rPr lang="cs-CZ" sz="2800" b="1" dirty="0"/>
              <a:t> </a:t>
            </a:r>
            <a:r>
              <a:rPr lang="cs-CZ" sz="2800" dirty="0"/>
              <a:t>i</a:t>
            </a:r>
            <a:r>
              <a:rPr lang="cs-CZ" sz="2800" b="1" dirty="0"/>
              <a:t> K</a:t>
            </a:r>
            <a:r>
              <a:rPr lang="cs-CZ" sz="2800" dirty="0"/>
              <a:t> jsou konstantní </a:t>
            </a:r>
            <a:br>
              <a:rPr lang="cs-CZ" sz="2800" dirty="0"/>
            </a:br>
            <a:r>
              <a:rPr lang="cs-CZ" sz="2800" dirty="0"/>
              <a:t>mají stejný směr i velikost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je speciálním případem </a:t>
            </a:r>
            <a:r>
              <a:rPr lang="cs-CZ" sz="2800" dirty="0" smtClean="0"/>
              <a:t>centrálního </a:t>
            </a:r>
            <a:r>
              <a:rPr lang="cs-CZ" sz="2800" dirty="0"/>
              <a:t>gravitačního pole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/>
              <a:t> 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pt-BR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5.2</a:t>
            </a:r>
            <a:r>
              <a:rPr lang="pt-BR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	GRAVITAČNÍ ZRYCHLENÍ </a:t>
            </a:r>
            <a:endParaRPr lang="cs-CZ" sz="2800" b="1" dirty="0" smtClean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249242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085" y="4239090"/>
            <a:ext cx="3228975" cy="144780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68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515" y="628650"/>
            <a:ext cx="9144000" cy="581568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Země se otáčí – je to NVS.</a:t>
            </a:r>
          </a:p>
          <a:p>
            <a:pPr marL="0" indent="0">
              <a:buNone/>
            </a:pPr>
            <a:r>
              <a:rPr lang="cs-CZ" dirty="0" smtClean="0"/>
              <a:t>Na </a:t>
            </a:r>
            <a:r>
              <a:rPr lang="cs-CZ" dirty="0"/>
              <a:t>těleso na povrchu Země působí</a:t>
            </a:r>
          </a:p>
          <a:p>
            <a:pPr lvl="0"/>
            <a:r>
              <a:rPr lang="cs-CZ" b="1" dirty="0"/>
              <a:t>gravitační síla </a:t>
            </a:r>
            <a:r>
              <a:rPr lang="cs-CZ" b="1" dirty="0" err="1"/>
              <a:t>F</a:t>
            </a:r>
            <a:r>
              <a:rPr lang="cs-CZ" b="1" baseline="-25000" dirty="0" err="1"/>
              <a:t>g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směr do středu Země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velikost konstantní</a:t>
            </a:r>
          </a:p>
          <a:p>
            <a:pPr lvl="0"/>
            <a:r>
              <a:rPr lang="cs-CZ" b="1" dirty="0"/>
              <a:t>setrvačná odstředivá síla </a:t>
            </a:r>
            <a:r>
              <a:rPr lang="cs-CZ" b="1" dirty="0" err="1"/>
              <a:t>F</a:t>
            </a:r>
            <a:r>
              <a:rPr lang="cs-CZ" b="1" baseline="-25000" dirty="0" err="1"/>
              <a:t>s</a:t>
            </a:r>
            <a:r>
              <a:rPr lang="cs-CZ" b="1" dirty="0"/>
              <a:t> 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směr kolmý k ose otáčení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velikost</a:t>
            </a:r>
          </a:p>
          <a:p>
            <a:pPr lvl="2"/>
            <a:r>
              <a:rPr lang="cs-CZ" dirty="0"/>
              <a:t>max. na rovníku</a:t>
            </a:r>
          </a:p>
          <a:p>
            <a:pPr lvl="2"/>
            <a:r>
              <a:rPr lang="cs-CZ" dirty="0"/>
              <a:t>0 na pólech</a:t>
            </a:r>
          </a:p>
          <a:p>
            <a:pPr>
              <a:buNone/>
            </a:pPr>
            <a:endParaRPr lang="cs-CZ" sz="3000" b="1" dirty="0" smtClean="0"/>
          </a:p>
          <a:p>
            <a:pPr marL="514350" indent="-51435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pt-BR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</a:t>
            </a:r>
            <a:r>
              <a:rPr lang="pt-BR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</a:t>
            </a: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pt-BR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3</a:t>
            </a:r>
            <a:r>
              <a:rPr lang="pt-BR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	TÍHOVÉ ZRYCHLENÍ PŘI POVRCHU ZEMĚ</a:t>
            </a:r>
            <a:endParaRPr lang="cs-CZ" sz="2800" b="1" dirty="0" smtClean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2491394" name="Picture 2" descr="http://fyzika.jreichl.com/data/M_gravitace_soubory/image029.pn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535" y="1808820"/>
            <a:ext cx="3604955" cy="471078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6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515" y="548680"/>
            <a:ext cx="8937485" cy="581568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2800" b="1" dirty="0"/>
              <a:t>Tíhová síla F</a:t>
            </a:r>
            <a:r>
              <a:rPr lang="cs-CZ" sz="2800" b="1" baseline="-25000" dirty="0"/>
              <a:t>G</a:t>
            </a:r>
            <a:r>
              <a:rPr lang="cs-CZ" sz="2800" b="1" dirty="0"/>
              <a:t> je vektorovým součtem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gravitační </a:t>
            </a:r>
            <a:r>
              <a:rPr lang="cs-CZ" sz="2800" b="1" dirty="0"/>
              <a:t>a setrvačné odstředivé síly.</a:t>
            </a:r>
            <a:endParaRPr lang="cs-CZ" sz="2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směr svislý určujeme olovnicí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velikost</a:t>
            </a:r>
          </a:p>
          <a:p>
            <a:pPr marL="536575" lvl="2">
              <a:spcBef>
                <a:spcPts val="0"/>
              </a:spcBef>
            </a:pPr>
            <a:r>
              <a:rPr lang="cs-CZ" sz="2800" dirty="0"/>
              <a:t>max. na pólech  (g = 9,83 m.s</a:t>
            </a:r>
            <a:r>
              <a:rPr lang="cs-CZ" sz="2800" baseline="30000" dirty="0"/>
              <a:t>-2</a:t>
            </a:r>
            <a:r>
              <a:rPr lang="cs-CZ" sz="2800" dirty="0"/>
              <a:t>)</a:t>
            </a:r>
          </a:p>
          <a:p>
            <a:pPr marL="536575" lvl="2">
              <a:spcBef>
                <a:spcPts val="0"/>
              </a:spcBef>
            </a:pPr>
            <a:r>
              <a:rPr lang="cs-CZ" sz="2800" dirty="0"/>
              <a:t>min. na rovníku (g = 9,78 m.s</a:t>
            </a:r>
            <a:r>
              <a:rPr lang="cs-CZ" sz="2800" baseline="30000" dirty="0"/>
              <a:t>-2</a:t>
            </a:r>
            <a:r>
              <a:rPr lang="cs-CZ" sz="2800" dirty="0"/>
              <a:t>)              </a:t>
            </a:r>
            <a:endParaRPr lang="cs-CZ" sz="2800" dirty="0" smtClean="0"/>
          </a:p>
          <a:p>
            <a:pPr marL="536575" lvl="2">
              <a:spcBef>
                <a:spcPts val="0"/>
              </a:spcBef>
            </a:pPr>
            <a:r>
              <a:rPr lang="cs-CZ" sz="2800" dirty="0" smtClean="0"/>
              <a:t>u </a:t>
            </a:r>
            <a:r>
              <a:rPr lang="cs-CZ" sz="2800" dirty="0"/>
              <a:t>nás (g = 9,81 m.s</a:t>
            </a:r>
            <a:r>
              <a:rPr lang="cs-CZ" sz="2800" baseline="30000" dirty="0"/>
              <a:t>-2</a:t>
            </a:r>
            <a:r>
              <a:rPr lang="cs-CZ" sz="2800" dirty="0" smtClean="0"/>
              <a:t>)</a:t>
            </a:r>
            <a:br>
              <a:rPr lang="cs-CZ" sz="2800" dirty="0" smtClean="0"/>
            </a:br>
            <a:endParaRPr lang="cs-CZ" sz="28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/>
              <a:t>Tíhové pole</a:t>
            </a:r>
            <a:r>
              <a:rPr lang="cs-CZ" sz="2800" dirty="0"/>
              <a:t> je prostor při povrchu </a:t>
            </a:r>
            <a:r>
              <a:rPr lang="cs-CZ" sz="2800" dirty="0" smtClean="0"/>
              <a:t>Země</a:t>
            </a:r>
            <a:r>
              <a:rPr lang="cs-CZ" sz="2800" dirty="0"/>
              <a:t>,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v</a:t>
            </a:r>
            <a:r>
              <a:rPr lang="cs-CZ" sz="2800" dirty="0"/>
              <a:t> němž se projevují účinky </a:t>
            </a:r>
            <a:r>
              <a:rPr lang="cs-CZ" sz="2800" dirty="0" smtClean="0"/>
              <a:t>tíhové </a:t>
            </a:r>
            <a:r>
              <a:rPr lang="cs-CZ" sz="2800" dirty="0"/>
              <a:t>síly</a:t>
            </a:r>
            <a:r>
              <a:rPr lang="cs-CZ" sz="2800" dirty="0" smtClean="0"/>
              <a:t>.</a:t>
            </a:r>
            <a:br>
              <a:rPr lang="cs-CZ" sz="2800" dirty="0" smtClean="0"/>
            </a:br>
            <a:endParaRPr lang="cs-CZ" sz="28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 smtClean="0"/>
              <a:t>Homogenní </a:t>
            </a:r>
            <a:r>
              <a:rPr lang="cs-CZ" sz="2800" b="1" dirty="0"/>
              <a:t>tíhové pole</a:t>
            </a:r>
            <a:r>
              <a:rPr lang="cs-CZ" sz="2800" dirty="0"/>
              <a:t> je oblast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tíhového </a:t>
            </a:r>
            <a:r>
              <a:rPr lang="cs-CZ" sz="2800" dirty="0"/>
              <a:t>pole Země, kde jsou </a:t>
            </a:r>
            <a:r>
              <a:rPr lang="cs-CZ" sz="2800" dirty="0" smtClean="0"/>
              <a:t>odchylky </a:t>
            </a:r>
            <a:r>
              <a:rPr lang="cs-CZ" sz="2800" b="1" dirty="0"/>
              <a:t>F</a:t>
            </a:r>
            <a:r>
              <a:rPr lang="cs-CZ" sz="2800" b="1" baseline="-25000" dirty="0"/>
              <a:t>G</a:t>
            </a:r>
            <a:r>
              <a:rPr lang="cs-CZ" sz="2800" dirty="0"/>
              <a:t> tak malé, že tíhové </a:t>
            </a:r>
            <a:r>
              <a:rPr lang="cs-CZ" sz="2800" dirty="0" smtClean="0"/>
              <a:t>zrychlení </a:t>
            </a:r>
            <a:r>
              <a:rPr lang="cs-CZ" sz="2800" b="1" dirty="0"/>
              <a:t>g</a:t>
            </a:r>
            <a:r>
              <a:rPr lang="cs-CZ" sz="2800" dirty="0"/>
              <a:t> můžeme považovat </a:t>
            </a:r>
            <a:r>
              <a:rPr lang="cs-CZ" sz="2800" dirty="0" smtClean="0"/>
              <a:t>za </a:t>
            </a:r>
            <a:r>
              <a:rPr lang="cs-CZ" sz="2800" dirty="0"/>
              <a:t>konstantní.</a:t>
            </a:r>
          </a:p>
          <a:p>
            <a:pPr>
              <a:spcBef>
                <a:spcPts val="0"/>
              </a:spcBef>
              <a:buNone/>
            </a:pPr>
            <a:endParaRPr lang="cs-CZ" sz="2800" b="1" dirty="0" smtClean="0"/>
          </a:p>
          <a:p>
            <a:pPr marL="514350" indent="-514350">
              <a:spcBef>
                <a:spcPts val="0"/>
              </a:spcBef>
              <a:buNone/>
              <a:defRPr/>
            </a:pPr>
            <a:endParaRPr lang="cs-CZ" sz="2800" dirty="0">
              <a:latin typeface="+mj-lt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pt-BR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</a:t>
            </a:r>
            <a:r>
              <a:rPr lang="pt-BR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</a:t>
            </a: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pt-BR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3</a:t>
            </a:r>
            <a:r>
              <a:rPr lang="pt-BR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	TÍHOVÉ ZRYCHLENÍ PŘI POVRCHU ZEMĚ</a:t>
            </a:r>
            <a:endParaRPr lang="cs-CZ" sz="2800" b="1" dirty="0" smtClean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5" name="Picture 2" descr="http://fyzika.jreichl.com/data/M_gravitace_soubory/image029.pn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215" y="1133745"/>
            <a:ext cx="2445264" cy="319535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52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515" y="628650"/>
            <a:ext cx="9144000" cy="1765235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tíha tělesa G </a:t>
            </a:r>
            <a:endParaRPr lang="cs-CZ" sz="2800" dirty="0"/>
          </a:p>
          <a:p>
            <a:pPr lvl="0"/>
            <a:r>
              <a:rPr lang="cs-CZ" sz="2800" dirty="0"/>
              <a:t>je</a:t>
            </a:r>
            <a:r>
              <a:rPr lang="cs-CZ" sz="2800" b="1" dirty="0"/>
              <a:t> </a:t>
            </a:r>
            <a:r>
              <a:rPr lang="cs-CZ" sz="2800" dirty="0"/>
              <a:t>důsledek působení těles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v</a:t>
            </a:r>
            <a:r>
              <a:rPr lang="cs-CZ" sz="2800" dirty="0"/>
              <a:t> tíhovém poli Země </a:t>
            </a:r>
            <a:r>
              <a:rPr lang="cs-CZ" sz="2800" dirty="0" smtClean="0"/>
              <a:t>na </a:t>
            </a:r>
            <a:r>
              <a:rPr lang="cs-CZ" sz="2800" dirty="0"/>
              <a:t>jiná tělesa</a:t>
            </a:r>
          </a:p>
          <a:p>
            <a:pPr lvl="0"/>
            <a:r>
              <a:rPr lang="cs-CZ" sz="2800" dirty="0"/>
              <a:t>projevuje se jako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tahová </a:t>
            </a:r>
            <a:r>
              <a:rPr lang="cs-CZ" sz="2800" dirty="0"/>
              <a:t>nebo tlaková síla</a:t>
            </a:r>
          </a:p>
          <a:p>
            <a:pPr lvl="0"/>
            <a:r>
              <a:rPr lang="cs-CZ" sz="2800" dirty="0" smtClean="0"/>
              <a:t>působiště:</a:t>
            </a:r>
            <a:br>
              <a:rPr lang="cs-CZ" sz="2800" dirty="0" smtClean="0"/>
            </a:br>
            <a:r>
              <a:rPr lang="cs-CZ" sz="2800" dirty="0" smtClean="0"/>
              <a:t>ve </a:t>
            </a:r>
            <a:r>
              <a:rPr lang="cs-CZ" sz="2800" dirty="0"/>
              <a:t>stykové ploše nebo v bodě závěsu</a:t>
            </a:r>
          </a:p>
          <a:p>
            <a:pPr marL="0" indent="0">
              <a:buNone/>
            </a:pPr>
            <a:r>
              <a:rPr lang="cs-CZ" sz="2800" b="1" dirty="0"/>
              <a:t>tíhová síla F</a:t>
            </a:r>
            <a:r>
              <a:rPr lang="cs-CZ" sz="2800" b="1" baseline="-25000" dirty="0"/>
              <a:t>G</a:t>
            </a:r>
            <a:r>
              <a:rPr lang="cs-CZ" sz="2800" dirty="0"/>
              <a:t> </a:t>
            </a:r>
          </a:p>
          <a:p>
            <a:pPr lvl="0"/>
            <a:r>
              <a:rPr lang="cs-CZ" sz="2800" dirty="0"/>
              <a:t>vzniká působením </a:t>
            </a:r>
            <a:r>
              <a:rPr lang="cs-CZ" sz="2800" dirty="0" smtClean="0"/>
              <a:t>tíhového </a:t>
            </a:r>
            <a:r>
              <a:rPr lang="cs-CZ" sz="2800" dirty="0"/>
              <a:t>pole Země </a:t>
            </a:r>
            <a:r>
              <a:rPr lang="cs-CZ" sz="2800" dirty="0" smtClean="0"/>
              <a:t>na </a:t>
            </a:r>
            <a:r>
              <a:rPr lang="cs-CZ" sz="2800" dirty="0"/>
              <a:t>tělesa</a:t>
            </a:r>
          </a:p>
          <a:p>
            <a:pPr lvl="0"/>
            <a:r>
              <a:rPr lang="cs-CZ" sz="2800" dirty="0"/>
              <a:t>působiště – v těžišti</a:t>
            </a:r>
          </a:p>
          <a:p>
            <a:pPr>
              <a:buNone/>
            </a:pPr>
            <a:endParaRPr lang="cs-CZ" sz="3000" b="1" dirty="0" smtClean="0"/>
          </a:p>
          <a:p>
            <a:pPr marL="514350" indent="-51435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-36385"/>
            <a:ext cx="9144000" cy="523220"/>
          </a:xfrm>
          <a:prstGeom prst="rect">
            <a:avLst/>
          </a:prstGeom>
          <a:solidFill>
            <a:srgbClr val="FF64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pt-BR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5</a:t>
            </a:r>
            <a:r>
              <a:rPr lang="pt-BR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</a:t>
            </a:r>
            <a:r>
              <a:rPr lang="cs-CZ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pt-BR" sz="2800" b="1" dirty="0" smtClean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4</a:t>
            </a:r>
            <a:r>
              <a:rPr lang="pt-BR" sz="2800" b="1" dirty="0">
                <a:solidFill>
                  <a:srgbClr val="FFFF82"/>
                </a:solidFill>
                <a:ea typeface="Times New Roman" pitchFamily="18" charset="0"/>
                <a:cs typeface="Arial" pitchFamily="34" charset="0"/>
              </a:rPr>
              <a:t>.	TÍHOVÁ SÍLA A TÍHA TĚLESA</a:t>
            </a:r>
            <a:endParaRPr lang="cs-CZ" sz="2800" b="1" dirty="0" smtClean="0">
              <a:solidFill>
                <a:srgbClr val="FFFF82"/>
              </a:solidFill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2490370" name="Picture 2" descr="http://fyzika.jreichl.com/data/M_gravitace_soubory/image041.pn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011" y="611881"/>
            <a:ext cx="2923474" cy="295213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06515" y="5679249"/>
            <a:ext cx="8594104" cy="945105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G a F</a:t>
            </a:r>
            <a:r>
              <a:rPr kumimoji="0" lang="cs-CZ" altLang="cs-CZ" sz="2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G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jsou různé veličiny, </a:t>
            </a:r>
            <a:b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ale obě mají původ v tíhovém poli Země.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07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ročník prezentace">
  <a:themeElements>
    <a:clrScheme name="Vlastní 1">
      <a:dk1>
        <a:sysClr val="windowText" lastClr="000000"/>
      </a:dk1>
      <a:lt1>
        <a:sysClr val="window" lastClr="FFFFFF"/>
      </a:lt1>
      <a:dk2>
        <a:srgbClr val="1F497D"/>
      </a:dk2>
      <a:lt2>
        <a:srgbClr val="66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otiv sady Office">
  <a:themeElements>
    <a:clrScheme name="Vlastní 1">
      <a:dk1>
        <a:sysClr val="windowText" lastClr="000000"/>
      </a:dk1>
      <a:lt1>
        <a:sysClr val="window" lastClr="FFFFFF"/>
      </a:lt1>
      <a:dk2>
        <a:srgbClr val="1F497D"/>
      </a:dk2>
      <a:lt2>
        <a:srgbClr val="66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2ročník prezentace</Template>
  <TotalTime>13830</TotalTime>
  <Words>861</Words>
  <Application>Microsoft Office PowerPoint</Application>
  <PresentationFormat>Předvádění na obrazovce (4:3)</PresentationFormat>
  <Paragraphs>441</Paragraphs>
  <Slides>40</Slides>
  <Notes>20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3" baseType="lpstr">
      <vt:lpstr>2ročník prezentace</vt:lpstr>
      <vt:lpstr>2_Motiv sady Office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Orel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Číslo a NÁZEV PREZENTACE  Autor Gymnázium, Havířov-Město, Komenského 2, p.o.</dc:title>
  <dc:creator>Monika Bouchalová</dc:creator>
  <cp:lastModifiedBy>monika</cp:lastModifiedBy>
  <cp:revision>500</cp:revision>
  <dcterms:created xsi:type="dcterms:W3CDTF">2012-04-18T20:19:22Z</dcterms:created>
  <dcterms:modified xsi:type="dcterms:W3CDTF">2016-04-25T13:42:59Z</dcterms:modified>
</cp:coreProperties>
</file>