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96" r:id="rId1"/>
    <p:sldMasterId id="2147483721" r:id="rId2"/>
  </p:sldMasterIdLst>
  <p:notesMasterIdLst>
    <p:notesMasterId r:id="rId32"/>
  </p:notesMasterIdLst>
  <p:handoutMasterIdLst>
    <p:handoutMasterId r:id="rId33"/>
  </p:handoutMasterIdLst>
  <p:sldIdLst>
    <p:sldId id="560" r:id="rId3"/>
    <p:sldId id="563" r:id="rId4"/>
    <p:sldId id="562" r:id="rId5"/>
    <p:sldId id="564" r:id="rId6"/>
    <p:sldId id="584" r:id="rId7"/>
    <p:sldId id="574" r:id="rId8"/>
    <p:sldId id="631" r:id="rId9"/>
    <p:sldId id="632" r:id="rId10"/>
    <p:sldId id="575" r:id="rId11"/>
    <p:sldId id="633" r:id="rId12"/>
    <p:sldId id="592" r:id="rId13"/>
    <p:sldId id="634" r:id="rId14"/>
    <p:sldId id="641" r:id="rId15"/>
    <p:sldId id="626" r:id="rId16"/>
    <p:sldId id="576" r:id="rId17"/>
    <p:sldId id="639" r:id="rId18"/>
    <p:sldId id="621" r:id="rId19"/>
    <p:sldId id="627" r:id="rId20"/>
    <p:sldId id="636" r:id="rId21"/>
    <p:sldId id="635" r:id="rId22"/>
    <p:sldId id="640" r:id="rId23"/>
    <p:sldId id="628" r:id="rId24"/>
    <p:sldId id="629" r:id="rId25"/>
    <p:sldId id="630" r:id="rId26"/>
    <p:sldId id="645" r:id="rId27"/>
    <p:sldId id="643" r:id="rId28"/>
    <p:sldId id="644" r:id="rId29"/>
    <p:sldId id="642" r:id="rId30"/>
    <p:sldId id="646" r:id="rId31"/>
  </p:sldIdLst>
  <p:sldSz cx="9144000" cy="6858000" type="screen4x3"/>
  <p:notesSz cx="6877050" cy="96567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CDC"/>
    <a:srgbClr val="0DFFFF"/>
    <a:srgbClr val="0000FF"/>
    <a:srgbClr val="33CC33"/>
    <a:srgbClr val="009592"/>
    <a:srgbClr val="C8FFFF"/>
    <a:srgbClr val="00F0C8"/>
    <a:srgbClr val="00C8C8"/>
    <a:srgbClr val="00B4B4"/>
    <a:srgbClr val="FFC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6" autoAdjust="0"/>
    <p:restoredTop sz="94660"/>
  </p:normalViewPr>
  <p:slideViewPr>
    <p:cSldViewPr>
      <p:cViewPr>
        <p:scale>
          <a:sx n="66" d="100"/>
          <a:sy n="66" d="100"/>
        </p:scale>
        <p:origin x="-1878" y="-468"/>
      </p:cViewPr>
      <p:guideLst>
        <p:guide orient="horz" pos="2160"/>
        <p:guide pos="35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57C59F13-626B-4E81-B7E1-F125CA16513D}" type="datetimeFigureOut">
              <a:rPr lang="cs-CZ" smtClean="0"/>
              <a:pPr/>
              <a:t>12.09.2016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C4E65282-7E10-47DC-B4DF-C6B3EF0537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6739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0CBB2A5F-CDFC-4AC0-9B71-94E720DCCD48}" type="datetimeFigureOut">
              <a:rPr lang="cs-CZ" smtClean="0"/>
              <a:pPr/>
              <a:t>12.09.2016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26000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7705" y="4586963"/>
            <a:ext cx="5501640" cy="4345543"/>
          </a:xfrm>
          <a:prstGeom prst="rect">
            <a:avLst/>
          </a:prstGeom>
        </p:spPr>
        <p:txBody>
          <a:bodyPr vert="horz" lIns="94476" tIns="47238" rIns="94476" bIns="47238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D61FCE9A-C47D-432C-9AC5-C2A4B62022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790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D41DC7F-B8B1-40CA-81F6-E50A4636A023}" type="slidenum">
              <a:rPr lang="cs-CZ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D41DC7F-B8B1-40CA-81F6-E50A4636A023}" type="slidenum">
              <a:rPr lang="cs-CZ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D41DC7F-B8B1-40CA-81F6-E50A4636A023}" type="slidenum">
              <a:rPr lang="cs-CZ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D41DC7F-B8B1-40CA-81F6-E50A4636A023}" type="slidenum">
              <a:rPr lang="cs-CZ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D41DC7F-B8B1-40CA-81F6-E50A4636A023}" type="slidenum">
              <a:rPr lang="cs-CZ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ABC3277-E5EA-4944-A902-118C49D2ABB9}" type="slidenum">
              <a:rPr lang="cs-CZ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ABC3277-E5EA-4944-A902-118C49D2ABB9}" type="slidenum">
              <a:rPr lang="cs-CZ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ABC3277-E5EA-4944-A902-118C49D2ABB9}" type="slidenum">
              <a:rPr lang="cs-CZ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ABC3277-E5EA-4944-A902-118C49D2ABB9}" type="slidenum">
              <a:rPr lang="cs-CZ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ABC3277-E5EA-4944-A902-118C49D2ABB9}" type="slidenum">
              <a:rPr lang="cs-CZ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3183AA6-762C-4AA0-92FB-6F2C03A3C173}" type="slidenum">
              <a:rPr lang="cs-CZ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ABC3277-E5EA-4944-A902-118C49D2ABB9}" type="slidenum">
              <a:rPr lang="cs-CZ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ABC3277-E5EA-4944-A902-118C49D2ABB9}" type="slidenum">
              <a:rPr lang="cs-CZ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ABC3277-E5EA-4944-A902-118C49D2ABB9}" type="slidenum">
              <a:rPr lang="cs-CZ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ABC3277-E5EA-4944-A902-118C49D2ABB9}" type="slidenum">
              <a:rPr lang="cs-CZ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ABC3277-E5EA-4944-A902-118C49D2ABB9}" type="slidenum">
              <a:rPr lang="cs-CZ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2469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2469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2469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246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FE61637-BDBC-4E56-BEF0-D4EA54730AC9}" type="slidenum">
              <a:rPr lang="cs-CZ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7DD9BB7-A9DA-4630-83DA-957B4AB15B57}" type="slidenum">
              <a:rPr lang="cs-CZ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7DD9BB7-A9DA-4630-83DA-957B4AB15B57}" type="slidenum">
              <a:rPr lang="cs-CZ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D04FC61-409E-4E5A-B629-618D09048295}" type="slidenum">
              <a:rPr lang="cs-CZ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D04FC61-409E-4E5A-B629-618D09048295}" type="slidenum">
              <a:rPr lang="cs-CZ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D04FC61-409E-4E5A-B629-618D09048295}" type="slidenum">
              <a:rPr lang="cs-CZ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D41DC7F-B8B1-40CA-81F6-E50A4636A023}" type="slidenum">
              <a:rPr lang="cs-CZ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9E05F-9BD9-4811-B7CF-3F87070850C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30C12-6B48-4491-A6C4-2BC8A0891AC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2B131-CF94-426D-91CD-17D57922511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532DA-C4C4-49B5-AE66-E3D8878E567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BAB99-C27E-49D9-A035-54E83000CE4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24334-680A-41E1-B4B0-A8A92DBDA66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8EA4E-0E15-42D5-86CB-D542422E4CB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2A42E-FCAA-43C0-8869-5549C1E7274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43077-F4F0-490F-8184-B4956893AE7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16782-C22E-4347-A81E-9C16E242EE6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C66E4-8DB1-46CB-BBED-4DB11817B6F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DFA44-FEEC-4761-900E-D2F616734F4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5FD45-0774-40D2-BEA4-45722C65493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DE202-D3B4-48E0-A736-7B9011EC4E9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44B5A-ABFF-409B-9B8D-B11453C8ABE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2FD54-905C-4955-B553-2CAC57198F7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B1033-FA2A-49C6-8F99-C05EA3017D0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E8ADF-1845-466F-9161-93BDA83BAA4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D6FA4-0670-48B6-9D15-549A4466324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B74C-CA25-44B0-B704-D088D15C4B8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28C0A-12AE-455A-8621-7D621B63CBB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BC5FF-C135-40ED-96A6-6B1FB85223F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9358-47AF-4D39-8270-8EAA3C8541A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B7748-A191-498F-B0C5-D9EB418C77D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F9611-63A4-4798-B32D-3ECA4C63DF59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093B-4683-4E7C-A9DF-99BCA00CDA3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40686-5DDB-4DB1-93F7-9EA02C468A6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15734-749B-4AF9-8569-DB78FE0D428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14E59-CC6F-4AB4-9CF3-151105E9B83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1587-FECB-4D69-AAF2-F5E5556D06C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6D323-6954-4E34-BAB6-64D1839ED0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5DE20-9EE9-46CE-BA43-6F6ADE9EE63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AB0A3-5706-4BBE-8E59-56F8089E548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1F402-3568-4574-9713-A78EFF72C4A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04A41-1DCB-430A-B6FC-841382A8FF3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077BF-07F7-43B8-BC31-0D9A2388DBC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04D0-3F28-4DAB-9013-7D17AE44125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8A627-A747-4719-A34F-4E840128BB0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38671-441C-4BFE-BD2B-526531FA034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88AF9-2B03-4657-83FF-BA5BF8BC551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F85D9-4947-4004-9022-D609A121784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F30F7-3FE8-410A-AE85-5BBC8D61F3A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C932E-F765-411D-B9FB-063016BE546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12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7D9254-1065-4DF4-9D29-06B1555FA21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71ABC9-4549-4AE1-81FE-6B13E422C9C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12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5DEACA-EEBB-493A-B9AF-85CA7198A16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5B613E-29FB-47F6-8067-47FC4490104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s/1/11/Rtut_tlakomer.p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http://upload.wikimedia.org/wikipedia/cs/thumb/1/11/Rtut_tlakomer.png/490px-Rtut_tlakomer.png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26.wmf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29.jpeg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5.vml"/><Relationship Id="rId6" Type="http://schemas.openxmlformats.org/officeDocument/2006/relationships/image" Target="http://fyzika.jreichl.com/data/M_tekutiny_soubory/image051.png" TargetMode="External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28.png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15.bin"/><Relationship Id="rId4" Type="http://schemas.openxmlformats.org/officeDocument/2006/relationships/hyperlink" Target="https://www.youtube.com/watch?v=UodGr6RtjNY" TargetMode="External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0.wmf"/><Relationship Id="rId10" Type="http://schemas.openxmlformats.org/officeDocument/2006/relationships/image" Target="../media/image32.wmf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38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40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7.wmf"/><Relationship Id="rId5" Type="http://schemas.openxmlformats.org/officeDocument/2006/relationships/image" Target="http://fyzika.jreichl.com/data/M_tekutiny_soubory/image071.png" TargetMode="External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41.png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2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46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8.png"/><Relationship Id="rId11" Type="http://schemas.openxmlformats.org/officeDocument/2006/relationships/image" Target="../media/image45.wmf"/><Relationship Id="rId5" Type="http://schemas.openxmlformats.org/officeDocument/2006/relationships/image" Target="../media/image43.wmf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49.png"/><Relationship Id="rId14" Type="http://schemas.openxmlformats.org/officeDocument/2006/relationships/oleObject" Target="../embeddings/oleObject2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3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0.wmf"/><Relationship Id="rId12" Type="http://schemas.openxmlformats.org/officeDocument/2006/relationships/image" Target="../media/image56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4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52.wmf"/><Relationship Id="rId5" Type="http://schemas.openxmlformats.org/officeDocument/2006/relationships/image" Target="http://fyzika.jreichl.com/data/M_tekutiny_soubory/image100.png" TargetMode="External"/><Relationship Id="rId15" Type="http://schemas.openxmlformats.org/officeDocument/2006/relationships/oleObject" Target="../embeddings/oleObject34.bin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55.png"/><Relationship Id="rId9" Type="http://schemas.openxmlformats.org/officeDocument/2006/relationships/image" Target="../media/image51.wmf"/><Relationship Id="rId14" Type="http://schemas.openxmlformats.org/officeDocument/2006/relationships/image" Target="../media/image5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39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59.wmf"/><Relationship Id="rId4" Type="http://schemas.openxmlformats.org/officeDocument/2006/relationships/image" Target="../media/image62.jpeg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6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68.wmf"/><Relationship Id="rId18" Type="http://schemas.openxmlformats.org/officeDocument/2006/relationships/oleObject" Target="../embeddings/oleObject46.bin"/><Relationship Id="rId3" Type="http://schemas.openxmlformats.org/officeDocument/2006/relationships/notesSlide" Target="../notesSlides/notesSlide20.xml"/><Relationship Id="rId21" Type="http://schemas.openxmlformats.org/officeDocument/2006/relationships/image" Target="../media/image72.wmf"/><Relationship Id="rId7" Type="http://schemas.openxmlformats.org/officeDocument/2006/relationships/image" Target="../media/image74.png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70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45.bin"/><Relationship Id="rId20" Type="http://schemas.openxmlformats.org/officeDocument/2006/relationships/oleObject" Target="../embeddings/oleObject47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3.png"/><Relationship Id="rId11" Type="http://schemas.openxmlformats.org/officeDocument/2006/relationships/image" Target="../media/image67.wmf"/><Relationship Id="rId5" Type="http://schemas.openxmlformats.org/officeDocument/2006/relationships/image" Target="../media/image65.wmf"/><Relationship Id="rId15" Type="http://schemas.openxmlformats.org/officeDocument/2006/relationships/image" Target="../media/image69.wmf"/><Relationship Id="rId10" Type="http://schemas.openxmlformats.org/officeDocument/2006/relationships/oleObject" Target="../embeddings/oleObject42.bin"/><Relationship Id="rId19" Type="http://schemas.openxmlformats.org/officeDocument/2006/relationships/image" Target="../media/image71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4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fyzika.jreichl.com/data/M_tekutiny_soubory/Vznik_mezni_vrstvy_tekutiny/image124.jp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pn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0.png"/><Relationship Id="rId5" Type="http://schemas.openxmlformats.org/officeDocument/2006/relationships/image" Target="../media/image79.wmf"/><Relationship Id="rId4" Type="http://schemas.openxmlformats.org/officeDocument/2006/relationships/oleObject" Target="../embeddings/oleObject4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/fyzika.jreichl.com/data/M_tekutiny_soubory/image124.pn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2.png"/><Relationship Id="rId4" Type="http://schemas.openxmlformats.org/officeDocument/2006/relationships/image" Target="../media/image8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http://fyzika.jreichl.com/data/M_tekutiny_soubory/image014.png" TargetMode="Externa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6.wmf"/><Relationship Id="rId10" Type="http://schemas.openxmlformats.org/officeDocument/2006/relationships/image" Target="../media/image7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7.xml"/><Relationship Id="rId7" Type="http://schemas.openxmlformats.org/officeDocument/2006/relationships/image" Target="http://fyzika.jreichl.com/data/M_tekutiny_soubory/image020.png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11" Type="http://schemas.openxmlformats.org/officeDocument/2006/relationships/image" Target="../media/image11.wmf"/><Relationship Id="rId5" Type="http://schemas.openxmlformats.org/officeDocument/2006/relationships/image" Target="http://fyzika.jreichl.com/data/M_tekutiny_soubory/image021.png" TargetMode="External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2.png"/><Relationship Id="rId9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wmf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8.bin"/><Relationship Id="rId5" Type="http://schemas.openxmlformats.org/officeDocument/2006/relationships/image" Target="http://fyzika.jreichl.com/data/M_tekutiny_soubory/image031.png" TargetMode="External"/><Relationship Id="rId10" Type="http://schemas.openxmlformats.org/officeDocument/2006/relationships/image" Target="../media/image15.wmf"/><Relationship Id="rId4" Type="http://schemas.openxmlformats.org/officeDocument/2006/relationships/image" Target="../media/image17.png"/><Relationship Id="rId9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3049369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7.	MECHANIKA </a:t>
            </a:r>
            <a:r>
              <a:rPr lang="cs-CZ" sz="3600" b="1" dirty="0" smtClean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KAPALIN A PLYNŮ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0" y="3562350"/>
            <a:ext cx="914400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900" b="1" dirty="0" smtClean="0">
                <a:solidFill>
                  <a:srgbClr val="00AAAA"/>
                </a:solidFill>
                <a:cs typeface="Arial" pitchFamily="34" charset="0"/>
              </a:rPr>
              <a:t>Mgr. Monika Bouchalová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000" dirty="0" smtClean="0">
                <a:solidFill>
                  <a:srgbClr val="00AAAA"/>
                </a:solidFill>
                <a:cs typeface="Arial" pitchFamily="34" charset="0"/>
              </a:rPr>
              <a:t>Gymnázium, Havířov-Město, Komenského 2, p.o.</a:t>
            </a:r>
            <a:endParaRPr lang="cs-CZ" sz="2000" dirty="0">
              <a:solidFill>
                <a:srgbClr val="00AAAA"/>
              </a:solidFill>
              <a:cs typeface="Arial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0" y="2252656"/>
            <a:ext cx="9144000" cy="63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900" b="1" dirty="0" smtClean="0">
                <a:solidFill>
                  <a:srgbClr val="00AAAA"/>
                </a:solidFill>
                <a:cs typeface="Arial" pitchFamily="34" charset="0"/>
              </a:rPr>
              <a:t>FYZIKA </a:t>
            </a:r>
            <a:r>
              <a:rPr lang="it-IT" sz="2900" b="1" dirty="0" smtClean="0">
                <a:solidFill>
                  <a:srgbClr val="00AAAA"/>
                </a:solidFill>
                <a:cs typeface="Arial" pitchFamily="34" charset="0"/>
              </a:rPr>
              <a:t>PRO I. ROČNÍK GYMNÁZIA</a:t>
            </a:r>
            <a:endParaRPr lang="cs-CZ" sz="800" b="1" dirty="0" smtClean="0">
              <a:solidFill>
                <a:srgbClr val="00AAAA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55"/>
          <p:cNvSpPr>
            <a:spLocks noChangeArrowheads="1"/>
          </p:cNvSpPr>
          <p:nvPr/>
        </p:nvSpPr>
        <p:spPr bwMode="auto">
          <a:xfrm>
            <a:off x="203564" y="603058"/>
            <a:ext cx="868891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cs-CZ" sz="2400" b="1" dirty="0" err="1" smtClean="0"/>
              <a:t>Torricelliho</a:t>
            </a:r>
            <a:r>
              <a:rPr lang="cs-CZ" sz="2400" b="1" dirty="0" smtClean="0"/>
              <a:t> </a:t>
            </a:r>
            <a:r>
              <a:rPr lang="cs-CZ" sz="2400" b="1" dirty="0"/>
              <a:t>pokus</a:t>
            </a:r>
            <a:r>
              <a:rPr lang="cs-CZ" sz="2400" dirty="0"/>
              <a:t> (1643) </a:t>
            </a:r>
            <a:endParaRPr lang="cs-CZ" sz="2400" dirty="0" smtClean="0"/>
          </a:p>
          <a:p>
            <a:pPr lvl="0"/>
            <a:r>
              <a:rPr lang="cs-CZ" sz="2400" dirty="0" smtClean="0"/>
              <a:t>sloupec </a:t>
            </a:r>
            <a:r>
              <a:rPr lang="cs-CZ" sz="2400" dirty="0"/>
              <a:t>rtuti udržuje atmosférická tlaková síla, která působí na rtuť v nádobce	</a:t>
            </a:r>
            <a:br>
              <a:rPr lang="cs-CZ" sz="2400" dirty="0"/>
            </a:br>
            <a:r>
              <a:rPr lang="cs-CZ" sz="2400" dirty="0"/>
              <a:t>(h = 0,75 m)			</a:t>
            </a:r>
            <a:r>
              <a:rPr lang="cs-CZ" sz="2400" dirty="0" err="1"/>
              <a:t>p</a:t>
            </a:r>
            <a:r>
              <a:rPr lang="cs-CZ" sz="2400" baseline="-25000" dirty="0" err="1"/>
              <a:t>a</a:t>
            </a:r>
            <a:r>
              <a:rPr lang="cs-CZ" sz="2400" dirty="0"/>
              <a:t> = </a:t>
            </a:r>
            <a:r>
              <a:rPr lang="cs-CZ" sz="2400" dirty="0" err="1"/>
              <a:t>p</a:t>
            </a:r>
            <a:r>
              <a:rPr lang="cs-CZ" sz="2400" baseline="-25000" dirty="0" err="1"/>
              <a:t>h</a:t>
            </a:r>
            <a:r>
              <a:rPr lang="cs-CZ" sz="2400" dirty="0"/>
              <a:t> = </a:t>
            </a:r>
            <a:r>
              <a:rPr lang="cs-CZ" sz="2400" dirty="0" err="1"/>
              <a:t>hρg</a:t>
            </a:r>
            <a:r>
              <a:rPr lang="cs-CZ" sz="2400" dirty="0"/>
              <a:t>    </a:t>
            </a:r>
            <a:br>
              <a:rPr lang="cs-CZ" sz="2400" dirty="0"/>
            </a:br>
            <a:r>
              <a:rPr lang="cs-CZ" sz="2400" dirty="0" err="1"/>
              <a:t>ρ</a:t>
            </a:r>
            <a:r>
              <a:rPr lang="cs-CZ" sz="2400" baseline="-25000" dirty="0" err="1"/>
              <a:t>rtuti</a:t>
            </a:r>
            <a:r>
              <a:rPr lang="cs-CZ" sz="2400" dirty="0"/>
              <a:t> = 13 600 kg.m</a:t>
            </a:r>
            <a:r>
              <a:rPr lang="cs-CZ" sz="2400" baseline="30000" dirty="0"/>
              <a:t>3</a:t>
            </a:r>
            <a:endParaRPr lang="cs-CZ" sz="2400" dirty="0"/>
          </a:p>
          <a:p>
            <a:r>
              <a:rPr lang="cs-CZ" sz="2400" dirty="0"/>
              <a:t> </a:t>
            </a:r>
            <a:endParaRPr lang="cs-CZ" sz="2400" dirty="0" smtClean="0"/>
          </a:p>
          <a:p>
            <a:endParaRPr lang="cs-CZ" sz="2400" dirty="0"/>
          </a:p>
          <a:p>
            <a:pPr lvl="0"/>
            <a:r>
              <a:rPr lang="cs-CZ" sz="2400" dirty="0"/>
              <a:t>tlak měříme tlakoměry – barometry </a:t>
            </a:r>
          </a:p>
          <a:p>
            <a:pPr lvl="1"/>
            <a:r>
              <a:rPr lang="cs-CZ" sz="2400" dirty="0"/>
              <a:t>rtuťový, </a:t>
            </a:r>
          </a:p>
          <a:p>
            <a:pPr lvl="1"/>
            <a:r>
              <a:rPr lang="cs-CZ" sz="2400" dirty="0"/>
              <a:t>kovový – aneroid, </a:t>
            </a:r>
          </a:p>
          <a:p>
            <a:pPr lvl="1"/>
            <a:r>
              <a:rPr lang="cs-CZ" sz="2400" dirty="0"/>
              <a:t>barograf – umožňuje plynulou registraci </a:t>
            </a:r>
            <a:r>
              <a:rPr lang="cs-CZ" sz="2400" dirty="0" err="1"/>
              <a:t>p</a:t>
            </a:r>
            <a:r>
              <a:rPr lang="cs-CZ" sz="2400" baseline="-25000" dirty="0" err="1"/>
              <a:t>a</a:t>
            </a:r>
            <a:r>
              <a:rPr lang="cs-CZ" sz="2400" dirty="0"/>
              <a:t> </a:t>
            </a:r>
          </a:p>
          <a:p>
            <a:pPr lvl="0"/>
            <a:r>
              <a:rPr lang="cs-CZ" sz="2400" dirty="0"/>
              <a:t>jiné jednotky tlaku</a:t>
            </a:r>
          </a:p>
          <a:p>
            <a:pPr lvl="1"/>
            <a:r>
              <a:rPr lang="cs-CZ" sz="2400" dirty="0"/>
              <a:t>bary – milibary  1mb = 1 hPa</a:t>
            </a:r>
          </a:p>
          <a:p>
            <a:pPr lvl="1"/>
            <a:r>
              <a:rPr lang="cs-CZ" sz="2400" dirty="0"/>
              <a:t>torry			760 mm </a:t>
            </a:r>
            <a:r>
              <a:rPr lang="cs-CZ" sz="2400" dirty="0" err="1"/>
              <a:t>Hg</a:t>
            </a:r>
            <a:r>
              <a:rPr lang="cs-CZ" sz="2400" dirty="0"/>
              <a:t> = 760 torr = 1013,25 hPa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7.5.	TLAK VZDUCHU VYVOLANÝ TÍHOVOU SILOU</a:t>
            </a:r>
            <a:endParaRPr lang="cs-CZ" sz="3400" b="1" dirty="0" smtClean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865730" name="Picture 2" descr="Soubor:Rtut tlakomer.pn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80" y="1583795"/>
            <a:ext cx="2395082" cy="2925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039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6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55"/>
          <p:cNvSpPr>
            <a:spLocks noChangeArrowheads="1"/>
          </p:cNvSpPr>
          <p:nvPr/>
        </p:nvSpPr>
        <p:spPr bwMode="auto">
          <a:xfrm>
            <a:off x="89229" y="593685"/>
            <a:ext cx="893826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nadlehčuje </a:t>
            </a:r>
            <a:r>
              <a:rPr lang="cs-CZ" sz="2400" dirty="0"/>
              <a:t>všechna tělesa ponořená do </a:t>
            </a:r>
            <a:r>
              <a:rPr lang="cs-CZ" sz="2400" dirty="0" smtClean="0"/>
              <a:t>kapaliny.</a:t>
            </a:r>
          </a:p>
          <a:p>
            <a:pPr marL="4214813"/>
            <a:r>
              <a:rPr lang="cs-CZ" sz="2400" dirty="0" smtClean="0"/>
              <a:t> 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 smtClean="0"/>
          </a:p>
          <a:p>
            <a:pPr marL="363538" indent="-342900" defTabSz="290513">
              <a:buFont typeface="Arial" panose="020B0604020202020204" pitchFamily="34" charset="0"/>
              <a:buChar char="•"/>
            </a:pPr>
            <a:r>
              <a:rPr lang="cs-CZ" sz="2400" dirty="0" smtClean="0"/>
              <a:t>je </a:t>
            </a:r>
            <a:r>
              <a:rPr lang="cs-CZ" sz="2400" dirty="0"/>
              <a:t>přímo </a:t>
            </a:r>
            <a:r>
              <a:rPr lang="cs-CZ" sz="2400" dirty="0" smtClean="0"/>
              <a:t>úměrná hustotě kapaliny </a:t>
            </a:r>
            <a:br>
              <a:rPr lang="cs-CZ" sz="2400" dirty="0" smtClean="0"/>
            </a:br>
            <a:r>
              <a:rPr lang="cs-CZ" sz="2400" dirty="0" smtClean="0"/>
              <a:t>a objemu </a:t>
            </a:r>
            <a:r>
              <a:rPr lang="cs-CZ" sz="2400" dirty="0"/>
              <a:t>ponořeného </a:t>
            </a:r>
            <a:r>
              <a:rPr lang="cs-CZ" sz="2400" dirty="0" smtClean="0"/>
              <a:t>tělesa</a:t>
            </a:r>
            <a:br>
              <a:rPr lang="cs-CZ" sz="2400" dirty="0" smtClean="0"/>
            </a:b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má </a:t>
            </a:r>
            <a:r>
              <a:rPr lang="cs-CZ" sz="2400" dirty="0"/>
              <a:t>opačný směr než tíhová </a:t>
            </a:r>
            <a:r>
              <a:rPr lang="cs-CZ" sz="2400" dirty="0" smtClean="0"/>
              <a:t>síla</a:t>
            </a:r>
          </a:p>
          <a:p>
            <a:r>
              <a:rPr lang="cs-CZ" sz="2400" dirty="0" smtClean="0"/>
              <a:t>Tíha </a:t>
            </a:r>
            <a:r>
              <a:rPr lang="cs-CZ" sz="2400" dirty="0"/>
              <a:t>kapaliny</a:t>
            </a:r>
          </a:p>
          <a:p>
            <a:pPr lvl="0"/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7.6.	VZTLAKOVÁ SÍLA</a:t>
            </a:r>
            <a:endParaRPr lang="cs-CZ" sz="3400" b="1" dirty="0" smtClean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436985" y="4550348"/>
            <a:ext cx="4590510" cy="1938992"/>
          </a:xfrm>
          <a:prstGeom prst="rect">
            <a:avLst/>
          </a:prstGeom>
          <a:solidFill>
            <a:srgbClr val="FFFFFF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35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400" b="1" dirty="0">
                <a:hlinkClick r:id="rId4"/>
              </a:rPr>
              <a:t>Archimédův zákon </a:t>
            </a:r>
            <a:r>
              <a:rPr lang="cs-CZ" altLang="cs-CZ" sz="2400" dirty="0"/>
              <a:t>(3oo př.n.l.) </a:t>
            </a:r>
            <a:r>
              <a:rPr lang="cs-CZ" altLang="cs-CZ" sz="2400" dirty="0" smtClean="0"/>
              <a:t>těleso </a:t>
            </a:r>
            <a:r>
              <a:rPr lang="cs-CZ" altLang="cs-CZ" sz="2400" dirty="0"/>
              <a:t>ponořené do kapaliny </a:t>
            </a:r>
            <a:r>
              <a:rPr lang="cs-CZ" altLang="cs-CZ" sz="2400" dirty="0" smtClean="0"/>
              <a:t/>
            </a:r>
            <a:br>
              <a:rPr lang="cs-CZ" altLang="cs-CZ" sz="2400" dirty="0" smtClean="0"/>
            </a:br>
            <a:r>
              <a:rPr lang="cs-CZ" altLang="cs-CZ" sz="2400" dirty="0" smtClean="0"/>
              <a:t>je </a:t>
            </a:r>
            <a:r>
              <a:rPr lang="cs-CZ" altLang="cs-CZ" sz="2400" dirty="0"/>
              <a:t>nadlehčováno vztlakovou silou, jejíž velikost se rovná </a:t>
            </a:r>
            <a:r>
              <a:rPr lang="cs-CZ" altLang="cs-CZ" sz="2400" dirty="0" smtClean="0"/>
              <a:t/>
            </a:r>
            <a:br>
              <a:rPr lang="cs-CZ" altLang="cs-CZ" sz="2400" dirty="0" smtClean="0"/>
            </a:br>
            <a:r>
              <a:rPr lang="cs-CZ" altLang="cs-CZ" sz="2400" dirty="0" smtClean="0"/>
              <a:t>tíze </a:t>
            </a:r>
            <a:r>
              <a:rPr lang="cs-CZ" altLang="cs-CZ" sz="2400" dirty="0"/>
              <a:t>kapaliny </a:t>
            </a:r>
            <a:r>
              <a:rPr lang="cs-CZ" altLang="cs-CZ" sz="2400" dirty="0" smtClean="0"/>
              <a:t>tělesem vytlačené</a:t>
            </a:r>
            <a:endParaRPr lang="cs-CZ" altLang="cs-CZ" sz="2400" dirty="0"/>
          </a:p>
        </p:txBody>
      </p:sp>
      <p:pic>
        <p:nvPicPr>
          <p:cNvPr id="1866756" name="Picture 4" descr="http://fyzika.jreichl.com/data/M_tekutiny_soubory/image051.png"/>
          <p:cNvPicPr>
            <a:picLocks noChangeAspect="1" noChangeArrowheads="1"/>
          </p:cNvPicPr>
          <p:nvPr/>
        </p:nvPicPr>
        <p:blipFill>
          <a:blip r:embed="rId5" r:link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46" y="863715"/>
            <a:ext cx="2031689" cy="304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731350"/>
              </p:ext>
            </p:extLst>
          </p:nvPr>
        </p:nvGraphicFramePr>
        <p:xfrm>
          <a:off x="2051720" y="1268760"/>
          <a:ext cx="17272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909" name="Rovnice" r:id="rId7" imgW="660240" imgH="215640" progId="Equation.3">
                  <p:embed/>
                </p:oleObj>
              </mc:Choice>
              <mc:Fallback>
                <p:oleObj name="Rovnice" r:id="rId7" imgW="66024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268760"/>
                        <a:ext cx="1727200" cy="504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010836"/>
              </p:ext>
            </p:extLst>
          </p:nvPr>
        </p:nvGraphicFramePr>
        <p:xfrm>
          <a:off x="195246" y="5859270"/>
          <a:ext cx="3324854" cy="599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910" name="Rovnice" r:id="rId9" imgW="1269720" imgH="228600" progId="Equation.3">
                  <p:embed/>
                </p:oleObj>
              </mc:Choice>
              <mc:Fallback>
                <p:oleObj name="Rovnice" r:id="rId9" imgW="126972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46" y="5859270"/>
                        <a:ext cx="3324854" cy="59912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165661"/>
              </p:ext>
            </p:extLst>
          </p:nvPr>
        </p:nvGraphicFramePr>
        <p:xfrm>
          <a:off x="1331640" y="3006789"/>
          <a:ext cx="26241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911" name="Rovnice" r:id="rId11" imgW="1002960" imgH="215640" progId="Equation.3">
                  <p:embed/>
                </p:oleObj>
              </mc:Choice>
              <mc:Fallback>
                <p:oleObj name="Rovnice" r:id="rId11" imgW="1002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006789"/>
                        <a:ext cx="2624137" cy="504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050856"/>
              </p:ext>
            </p:extLst>
          </p:nvPr>
        </p:nvGraphicFramePr>
        <p:xfrm>
          <a:off x="4436985" y="1043735"/>
          <a:ext cx="212725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912" name="Rovnice" r:id="rId13" imgW="812520" imgH="228600" progId="Equation.3">
                  <p:embed/>
                </p:oleObj>
              </mc:Choice>
              <mc:Fallback>
                <p:oleObj name="Rovnice" r:id="rId13" imgW="812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6985" y="1043735"/>
                        <a:ext cx="2127250" cy="5349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467020"/>
              </p:ext>
            </p:extLst>
          </p:nvPr>
        </p:nvGraphicFramePr>
        <p:xfrm>
          <a:off x="4436985" y="1718810"/>
          <a:ext cx="39893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913" name="Rovnice" r:id="rId15" imgW="1523880" imgH="228600" progId="Equation.3">
                  <p:embed/>
                </p:oleObj>
              </mc:Choice>
              <mc:Fallback>
                <p:oleObj name="Rovnice" r:id="rId15" imgW="1523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6985" y="1718810"/>
                        <a:ext cx="3989387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631693"/>
              </p:ext>
            </p:extLst>
          </p:nvPr>
        </p:nvGraphicFramePr>
        <p:xfrm>
          <a:off x="4436985" y="3113965"/>
          <a:ext cx="1727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914" name="Rovnice" r:id="rId17" imgW="660240" imgH="228600" progId="Equation.3">
                  <p:embed/>
                </p:oleObj>
              </mc:Choice>
              <mc:Fallback>
                <p:oleObj name="Rovnice" r:id="rId17" imgW="660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6985" y="3113965"/>
                        <a:ext cx="17272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83056"/>
              </p:ext>
            </p:extLst>
          </p:nvPr>
        </p:nvGraphicFramePr>
        <p:xfrm>
          <a:off x="4436985" y="2446856"/>
          <a:ext cx="19272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915" name="Rovnice" r:id="rId19" imgW="736560" imgH="228600" progId="Equation.3">
                  <p:embed/>
                </p:oleObj>
              </mc:Choice>
              <mc:Fallback>
                <p:oleObj name="Rovnice" r:id="rId19" imgW="736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6985" y="2446856"/>
                        <a:ext cx="1927225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5" descr="sejmout0097"/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" t="21383" r="70947" b="11917"/>
          <a:stretch/>
        </p:blipFill>
        <p:spPr bwMode="auto">
          <a:xfrm>
            <a:off x="6912260" y="2391702"/>
            <a:ext cx="1301196" cy="151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6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uiExpand="1" build="p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55"/>
          <p:cNvSpPr>
            <a:spLocks noChangeArrowheads="1"/>
          </p:cNvSpPr>
          <p:nvPr/>
        </p:nvSpPr>
        <p:spPr bwMode="auto">
          <a:xfrm>
            <a:off x="195246" y="632555"/>
            <a:ext cx="8697233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600" dirty="0"/>
              <a:t> </a:t>
            </a:r>
            <a:r>
              <a:rPr lang="cs-CZ" sz="2600" b="1" dirty="0" smtClean="0"/>
              <a:t>o </a:t>
            </a:r>
            <a:r>
              <a:rPr lang="cs-CZ" sz="2600" b="1" dirty="0"/>
              <a:t>plování těles </a:t>
            </a:r>
            <a:r>
              <a:rPr lang="cs-CZ" sz="2600" dirty="0"/>
              <a:t>rozhoduje výslednice sil</a:t>
            </a:r>
            <a:br>
              <a:rPr lang="cs-CZ" sz="2600" dirty="0"/>
            </a:br>
            <a:r>
              <a:rPr lang="cs-CZ" sz="2600" dirty="0"/>
              <a:t/>
            </a:r>
            <a:br>
              <a:rPr lang="cs-CZ" sz="2600" dirty="0"/>
            </a:b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/>
            </a:r>
            <a:br>
              <a:rPr lang="cs-CZ" sz="2600" dirty="0" smtClean="0"/>
            </a:br>
            <a:endParaRPr lang="cs-CZ" sz="26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7.6.	VZTLAKOVÁ SÍLA</a:t>
            </a:r>
            <a:endParaRPr lang="cs-CZ" sz="3400" b="1" dirty="0" smtClean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265444"/>
              </p:ext>
            </p:extLst>
          </p:nvPr>
        </p:nvGraphicFramePr>
        <p:xfrm>
          <a:off x="1241630" y="1352923"/>
          <a:ext cx="13493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023" name="Rovnice" r:id="rId4" imgW="698400" imgH="228600" progId="Equation.3">
                  <p:embed/>
                </p:oleObj>
              </mc:Choice>
              <mc:Fallback>
                <p:oleObj name="Rovnice" r:id="rId4" imgW="69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630" y="1352923"/>
                        <a:ext cx="1349375" cy="4429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536795"/>
              </p:ext>
            </p:extLst>
          </p:nvPr>
        </p:nvGraphicFramePr>
        <p:xfrm>
          <a:off x="6037852" y="908720"/>
          <a:ext cx="2472817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024" name="Rovnice" r:id="rId6" imgW="876240" imgH="253800" progId="Equation.3">
                  <p:embed/>
                </p:oleObj>
              </mc:Choice>
              <mc:Fallback>
                <p:oleObj name="Rovnice" r:id="rId6" imgW="876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7852" y="908720"/>
                        <a:ext cx="2472817" cy="7200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759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1986789"/>
            <a:ext cx="7989831" cy="3811443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21550" y="5779328"/>
            <a:ext cx="7993063" cy="9350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cs-CZ" sz="2000" dirty="0">
                <a:solidFill>
                  <a:srgbClr val="000000"/>
                </a:solidFill>
                <a:latin typeface="Arial" charset="0"/>
              </a:rPr>
              <a:t>      těleso klesá       těleso se vznáší    těleso stoupá      těleso plove</a:t>
            </a: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986483"/>
              </p:ext>
            </p:extLst>
          </p:nvPr>
        </p:nvGraphicFramePr>
        <p:xfrm>
          <a:off x="2861810" y="1352923"/>
          <a:ext cx="1447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025" name="Rovnice" r:id="rId9" imgW="749160" imgH="228600" progId="Equation.3">
                  <p:embed/>
                </p:oleObj>
              </mc:Choice>
              <mc:Fallback>
                <p:oleObj name="Rovnice" r:id="rId9" imgW="749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1810" y="1352923"/>
                        <a:ext cx="1447800" cy="444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5589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55"/>
          <p:cNvSpPr>
            <a:spLocks noChangeArrowheads="1"/>
          </p:cNvSpPr>
          <p:nvPr/>
        </p:nvSpPr>
        <p:spPr bwMode="auto">
          <a:xfrm>
            <a:off x="26495" y="632555"/>
            <a:ext cx="9057274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600" dirty="0" smtClean="0"/>
              <a:t>1607 Galileo </a:t>
            </a:r>
            <a:r>
              <a:rPr lang="cs-CZ" sz="2600" dirty="0"/>
              <a:t>Galilei </a:t>
            </a:r>
            <a:r>
              <a:rPr lang="cs-CZ" sz="2600" dirty="0" smtClean="0"/>
              <a:t>sestrojil teploměr na principu </a:t>
            </a:r>
            <a:r>
              <a:rPr lang="cs-CZ" sz="2600" dirty="0"/>
              <a:t>tepelné roztažnosti </a:t>
            </a: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/>
            </a:r>
            <a:br>
              <a:rPr lang="cs-CZ" sz="2600" dirty="0" smtClean="0"/>
            </a:br>
            <a:endParaRPr lang="cs-CZ" sz="26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7.6.	VZTLAKOVÁ SÍLA</a:t>
            </a:r>
            <a:endParaRPr lang="cs-CZ" sz="3400" b="1" dirty="0" smtClean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880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18810"/>
            <a:ext cx="6376928" cy="4782696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6260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55"/>
          <p:cNvSpPr>
            <a:spLocks noChangeArrowheads="1"/>
          </p:cNvSpPr>
          <p:nvPr/>
        </p:nvSpPr>
        <p:spPr bwMode="auto">
          <a:xfrm>
            <a:off x="117431" y="4326717"/>
            <a:ext cx="869723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cs-CZ" sz="2400" b="1" dirty="0" smtClean="0"/>
              <a:t>Využití</a:t>
            </a:r>
            <a:r>
              <a:rPr lang="cs-CZ" sz="2400" dirty="0" smtClean="0"/>
              <a:t>: hustoměry </a:t>
            </a:r>
            <a:br>
              <a:rPr lang="cs-CZ" sz="2400" dirty="0" smtClean="0"/>
            </a:br>
            <a:r>
              <a:rPr lang="cs-CZ" sz="2400" dirty="0" smtClean="0"/>
              <a:t>založeny </a:t>
            </a:r>
            <a:r>
              <a:rPr lang="cs-CZ" sz="2400" dirty="0"/>
              <a:t>na různé hloubce ponoření v závislosti na hustotě </a:t>
            </a:r>
            <a:r>
              <a:rPr lang="cs-CZ" sz="2400" dirty="0" smtClean="0"/>
              <a:t>kapaliny.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  <a:p>
            <a:pPr lvl="0"/>
            <a:r>
              <a:rPr lang="cs-CZ" sz="2400" dirty="0"/>
              <a:t>Platí i pro vznášení těles v plynech.</a:t>
            </a:r>
            <a:br>
              <a:rPr lang="cs-CZ" sz="2400" dirty="0"/>
            </a:br>
            <a:r>
              <a:rPr lang="cs-CZ" sz="2400" dirty="0"/>
              <a:t>(hustota vzduchu je menší → vztlaková síla je také menší. </a:t>
            </a:r>
            <a:br>
              <a:rPr lang="cs-CZ" sz="2400" dirty="0"/>
            </a:br>
            <a:r>
              <a:rPr lang="cs-CZ" sz="2400" dirty="0"/>
              <a:t>Balónky, vzducholodě</a:t>
            </a:r>
            <a:r>
              <a:rPr lang="cs-CZ" sz="2400" dirty="0" smtClean="0"/>
              <a:t>…)</a:t>
            </a:r>
            <a:endParaRPr lang="cs-CZ" sz="24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7.6.	VZTLAKOVÁ SÍLA</a:t>
            </a:r>
            <a:endParaRPr lang="cs-CZ" sz="3400" b="1" dirty="0" smtClean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867778" name="Picture 2" descr="http://fyzika.jreichl.com/data/M_tekutiny_soubory/image071.png"/>
          <p:cNvPicPr>
            <a:picLocks noChangeAspect="1" noChangeArrowheads="1"/>
          </p:cNvPicPr>
          <p:nvPr/>
        </p:nvPicPr>
        <p:blipFill>
          <a:blip r:embed="rId4" r:link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48336"/>
            <a:ext cx="2725431" cy="230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148730"/>
              </p:ext>
            </p:extLst>
          </p:nvPr>
        </p:nvGraphicFramePr>
        <p:xfrm>
          <a:off x="4076945" y="1280210"/>
          <a:ext cx="1942715" cy="525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900" name="Rovnice" r:id="rId6" imgW="850680" imgH="228600" progId="Equation.3">
                  <p:embed/>
                </p:oleObj>
              </mc:Choice>
              <mc:Fallback>
                <p:oleObj name="Rovnice" r:id="rId6" imgW="8506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945" y="1280210"/>
                        <a:ext cx="1942715" cy="52505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délník 1"/>
          <p:cNvSpPr/>
          <p:nvPr/>
        </p:nvSpPr>
        <p:spPr>
          <a:xfrm>
            <a:off x="1241630" y="893341"/>
            <a:ext cx="1530170" cy="1545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251222" y="1646075"/>
            <a:ext cx="1530170" cy="79281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72233"/>
              </p:ext>
            </p:extLst>
          </p:nvPr>
        </p:nvGraphicFramePr>
        <p:xfrm>
          <a:off x="1709919" y="1694950"/>
          <a:ext cx="612775" cy="615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901" name="Rovnice" r:id="rId8" imgW="177480" imgH="177480" progId="Equation.3">
                  <p:embed/>
                </p:oleObj>
              </mc:Choice>
              <mc:Fallback>
                <p:oleObj name="Rovnice" r:id="rId8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919" y="1694950"/>
                        <a:ext cx="612775" cy="61561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349517"/>
              </p:ext>
            </p:extLst>
          </p:nvPr>
        </p:nvGraphicFramePr>
        <p:xfrm>
          <a:off x="4076945" y="1915866"/>
          <a:ext cx="1595801" cy="525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902" name="Rovnice" r:id="rId10" imgW="698400" imgH="228600" progId="Equation.3">
                  <p:embed/>
                </p:oleObj>
              </mc:Choice>
              <mc:Fallback>
                <p:oleObj name="Rovnice" r:id="rId10" imgW="69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945" y="1915866"/>
                        <a:ext cx="1595801" cy="52505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332662"/>
              </p:ext>
            </p:extLst>
          </p:nvPr>
        </p:nvGraphicFramePr>
        <p:xfrm>
          <a:off x="4076945" y="3699030"/>
          <a:ext cx="1710190" cy="495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903" name="Rovnice" r:id="rId12" imgW="749160" imgH="215640" progId="Equation.3">
                  <p:embed/>
                </p:oleObj>
              </mc:Choice>
              <mc:Fallback>
                <p:oleObj name="Rovnice" r:id="rId12" imgW="749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945" y="3699030"/>
                        <a:ext cx="1710190" cy="49505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056565"/>
              </p:ext>
            </p:extLst>
          </p:nvPr>
        </p:nvGraphicFramePr>
        <p:xfrm>
          <a:off x="6163641" y="3142011"/>
          <a:ext cx="1305145" cy="990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904" name="Rovnice" r:id="rId14" imgW="571320" imgH="431640" progId="Equation.3">
                  <p:embed/>
                </p:oleObj>
              </mc:Choice>
              <mc:Fallback>
                <p:oleObj name="Rovnice" r:id="rId14" imgW="571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3641" y="3142011"/>
                        <a:ext cx="1305145" cy="99011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55"/>
          <p:cNvSpPr>
            <a:spLocks noChangeArrowheads="1"/>
          </p:cNvSpPr>
          <p:nvPr/>
        </p:nvSpPr>
        <p:spPr bwMode="auto">
          <a:xfrm>
            <a:off x="3941930" y="740013"/>
            <a:ext cx="4348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dirty="0"/>
              <a:t> </a:t>
            </a:r>
            <a:r>
              <a:rPr lang="cs-CZ" sz="2400" dirty="0" smtClean="0"/>
              <a:t>V</a:t>
            </a:r>
            <a:r>
              <a:rPr lang="cs-CZ" sz="2400" dirty="0"/>
              <a:t>´ – objem ponořené části </a:t>
            </a:r>
            <a:r>
              <a:rPr lang="cs-CZ" sz="2400" dirty="0" smtClean="0"/>
              <a:t>tělesa</a:t>
            </a:r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1251222" y="2483895"/>
            <a:ext cx="1520578" cy="5400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Rectangle 155"/>
          <p:cNvSpPr>
            <a:spLocks noChangeArrowheads="1"/>
          </p:cNvSpPr>
          <p:nvPr/>
        </p:nvSpPr>
        <p:spPr bwMode="auto">
          <a:xfrm>
            <a:off x="3994725" y="2536322"/>
            <a:ext cx="42958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dirty="0" smtClean="0"/>
              <a:t>Plave-li těleso na hladině </a:t>
            </a:r>
            <a:endParaRPr lang="cs-CZ" sz="2400" dirty="0"/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551984"/>
              </p:ext>
            </p:extLst>
          </p:nvPr>
        </p:nvGraphicFramePr>
        <p:xfrm>
          <a:off x="4076945" y="3023955"/>
          <a:ext cx="1360488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905" name="Rovnice" r:id="rId16" imgW="596880" imgH="228600" progId="Equation.3">
                  <p:embed/>
                </p:oleObj>
              </mc:Choice>
              <mc:Fallback>
                <p:oleObj name="Rovnice" r:id="rId16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945" y="3023955"/>
                        <a:ext cx="1360488" cy="5254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4172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3" grpId="0" build="p"/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155"/>
          <p:cNvSpPr>
            <a:spLocks noChangeArrowheads="1"/>
          </p:cNvSpPr>
          <p:nvPr/>
        </p:nvSpPr>
        <p:spPr bwMode="auto">
          <a:xfrm>
            <a:off x="116505" y="593685"/>
            <a:ext cx="879847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cs-CZ" sz="2400" b="1" dirty="0"/>
              <a:t>proudnice</a:t>
            </a:r>
            <a:r>
              <a:rPr lang="cs-CZ" sz="2400" dirty="0"/>
              <a:t> </a:t>
            </a:r>
            <a:endParaRPr lang="cs-CZ" sz="2400" dirty="0" smtClean="0"/>
          </a:p>
          <a:p>
            <a:pPr lvl="0"/>
            <a:r>
              <a:rPr lang="cs-CZ" sz="2400" dirty="0" smtClean="0"/>
              <a:t>myšlená </a:t>
            </a:r>
            <a:r>
              <a:rPr lang="cs-CZ" sz="2400" dirty="0"/>
              <a:t>čára, jejíž tečna v </a:t>
            </a:r>
            <a:r>
              <a:rPr lang="cs-CZ" sz="2400" dirty="0" smtClean="0"/>
              <a:t>libovolném bodě má </a:t>
            </a:r>
            <a:br>
              <a:rPr lang="cs-CZ" sz="2400" dirty="0" smtClean="0"/>
            </a:br>
            <a:r>
              <a:rPr lang="cs-CZ" sz="2400" dirty="0" smtClean="0"/>
              <a:t>směr </a:t>
            </a:r>
            <a:r>
              <a:rPr lang="cs-CZ" sz="2400" dirty="0"/>
              <a:t>rychlosti pohybující se částice, </a:t>
            </a:r>
            <a:r>
              <a:rPr lang="cs-CZ" sz="2400" dirty="0" smtClean="0"/>
              <a:t>neprotínají se</a:t>
            </a:r>
          </a:p>
          <a:p>
            <a:pPr lvl="0"/>
            <a:r>
              <a:rPr lang="cs-CZ" sz="2400" b="1" dirty="0" smtClean="0"/>
              <a:t>proudění</a:t>
            </a:r>
            <a:r>
              <a:rPr lang="cs-CZ" sz="2400" dirty="0" smtClean="0"/>
              <a:t> </a:t>
            </a:r>
            <a:r>
              <a:rPr lang="cs-CZ" sz="2400" dirty="0"/>
              <a:t>– pohyb částic v jednom směru</a:t>
            </a:r>
          </a:p>
          <a:p>
            <a:pPr lvl="0"/>
            <a:r>
              <a:rPr lang="cs-CZ" sz="2400" b="1" dirty="0"/>
              <a:t>stacionární</a:t>
            </a:r>
            <a:r>
              <a:rPr lang="cs-CZ" sz="2400" dirty="0"/>
              <a:t> </a:t>
            </a:r>
            <a:r>
              <a:rPr lang="cs-CZ" sz="2400" b="1" dirty="0"/>
              <a:t>proudění</a:t>
            </a:r>
            <a:r>
              <a:rPr lang="cs-CZ" sz="2400" dirty="0"/>
              <a:t> – ustálené – každá částice se pohybuje konstantní rychlostí</a:t>
            </a:r>
          </a:p>
          <a:p>
            <a:pPr lvl="0"/>
            <a:endParaRPr lang="cs-CZ" sz="2400" dirty="0" smtClean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fr-FR" sz="3400" b="1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7.7.	PROUDĚNÍ KAPALIN A PLYNŮ</a:t>
            </a:r>
            <a:endParaRPr lang="cs-CZ" sz="3400" b="1" dirty="0" smtClean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608748" name="Picture 4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7" r="7530"/>
          <a:stretch/>
        </p:blipFill>
        <p:spPr bwMode="auto">
          <a:xfrm>
            <a:off x="6545920" y="773705"/>
            <a:ext cx="2406186" cy="1269114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Skupina 13"/>
          <p:cNvGrpSpPr/>
          <p:nvPr/>
        </p:nvGrpSpPr>
        <p:grpSpPr>
          <a:xfrm>
            <a:off x="1332690" y="2821106"/>
            <a:ext cx="6339840" cy="2395728"/>
            <a:chOff x="1101470" y="2542032"/>
            <a:chExt cx="6339840" cy="2395728"/>
          </a:xfrm>
        </p:grpSpPr>
        <p:grpSp>
          <p:nvGrpSpPr>
            <p:cNvPr id="15" name="Skupina 14"/>
            <p:cNvGrpSpPr/>
            <p:nvPr/>
          </p:nvGrpSpPr>
          <p:grpSpPr>
            <a:xfrm>
              <a:off x="1104678" y="2609516"/>
              <a:ext cx="6331466" cy="2318945"/>
              <a:chOff x="673768" y="2609516"/>
              <a:chExt cx="6331466" cy="2318945"/>
            </a:xfrm>
          </p:grpSpPr>
          <p:sp>
            <p:nvSpPr>
              <p:cNvPr id="33" name="Volný tvar 32"/>
              <p:cNvSpPr/>
              <p:nvPr/>
            </p:nvSpPr>
            <p:spPr>
              <a:xfrm>
                <a:off x="5341749" y="3528447"/>
                <a:ext cx="1663485" cy="1400014"/>
              </a:xfrm>
              <a:custGeom>
                <a:avLst/>
                <a:gdLst>
                  <a:gd name="connsiteX0" fmla="*/ 0 w 1663485"/>
                  <a:gd name="connsiteY0" fmla="*/ 0 h 1400014"/>
                  <a:gd name="connsiteX1" fmla="*/ 247973 w 1663485"/>
                  <a:gd name="connsiteY1" fmla="*/ 72326 h 1400014"/>
                  <a:gd name="connsiteX2" fmla="*/ 666427 w 1663485"/>
                  <a:gd name="connsiteY2" fmla="*/ 144651 h 1400014"/>
                  <a:gd name="connsiteX3" fmla="*/ 1239865 w 1663485"/>
                  <a:gd name="connsiteY3" fmla="*/ 170482 h 1400014"/>
                  <a:gd name="connsiteX4" fmla="*/ 1663485 w 1663485"/>
                  <a:gd name="connsiteY4" fmla="*/ 170482 h 1400014"/>
                  <a:gd name="connsiteX5" fmla="*/ 1663485 w 1663485"/>
                  <a:gd name="connsiteY5" fmla="*/ 1384516 h 1400014"/>
                  <a:gd name="connsiteX6" fmla="*/ 1136543 w 1663485"/>
                  <a:gd name="connsiteY6" fmla="*/ 1400014 h 1400014"/>
                  <a:gd name="connsiteX7" fmla="*/ 723254 w 1663485"/>
                  <a:gd name="connsiteY7" fmla="*/ 1369017 h 1400014"/>
                  <a:gd name="connsiteX8" fmla="*/ 253139 w 1663485"/>
                  <a:gd name="connsiteY8" fmla="*/ 1291526 h 1400014"/>
                  <a:gd name="connsiteX9" fmla="*/ 20665 w 1663485"/>
                  <a:gd name="connsiteY9" fmla="*/ 1229533 h 1400014"/>
                  <a:gd name="connsiteX10" fmla="*/ 0 w 1663485"/>
                  <a:gd name="connsiteY10" fmla="*/ 0 h 1400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3485" h="1400014">
                    <a:moveTo>
                      <a:pt x="0" y="0"/>
                    </a:moveTo>
                    <a:lnTo>
                      <a:pt x="247973" y="72326"/>
                    </a:lnTo>
                    <a:lnTo>
                      <a:pt x="666427" y="144651"/>
                    </a:lnTo>
                    <a:lnTo>
                      <a:pt x="1239865" y="170482"/>
                    </a:lnTo>
                    <a:lnTo>
                      <a:pt x="1663485" y="170482"/>
                    </a:lnTo>
                    <a:lnTo>
                      <a:pt x="1663485" y="1384516"/>
                    </a:lnTo>
                    <a:lnTo>
                      <a:pt x="1136543" y="1400014"/>
                    </a:lnTo>
                    <a:lnTo>
                      <a:pt x="723254" y="1369017"/>
                    </a:lnTo>
                    <a:lnTo>
                      <a:pt x="253139" y="1291526"/>
                    </a:lnTo>
                    <a:lnTo>
                      <a:pt x="20665" y="12295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" name="Volný tvar 33"/>
              <p:cNvSpPr/>
              <p:nvPr/>
            </p:nvSpPr>
            <p:spPr>
              <a:xfrm>
                <a:off x="673768" y="2609516"/>
                <a:ext cx="4705685" cy="2154989"/>
              </a:xfrm>
              <a:custGeom>
                <a:avLst/>
                <a:gdLst>
                  <a:gd name="connsiteX0" fmla="*/ 0 w 4705685"/>
                  <a:gd name="connsiteY0" fmla="*/ 818147 h 2154989"/>
                  <a:gd name="connsiteX1" fmla="*/ 5348 w 4705685"/>
                  <a:gd name="connsiteY1" fmla="*/ 2032000 h 2154989"/>
                  <a:gd name="connsiteX2" fmla="*/ 272716 w 4705685"/>
                  <a:gd name="connsiteY2" fmla="*/ 1807410 h 2154989"/>
                  <a:gd name="connsiteX3" fmla="*/ 566821 w 4705685"/>
                  <a:gd name="connsiteY3" fmla="*/ 1593516 h 2154989"/>
                  <a:gd name="connsiteX4" fmla="*/ 780716 w 4705685"/>
                  <a:gd name="connsiteY4" fmla="*/ 1454484 h 2154989"/>
                  <a:gd name="connsiteX5" fmla="*/ 989264 w 4705685"/>
                  <a:gd name="connsiteY5" fmla="*/ 1352884 h 2154989"/>
                  <a:gd name="connsiteX6" fmla="*/ 1197811 w 4705685"/>
                  <a:gd name="connsiteY6" fmla="*/ 1278021 h 2154989"/>
                  <a:gd name="connsiteX7" fmla="*/ 1363579 w 4705685"/>
                  <a:gd name="connsiteY7" fmla="*/ 1235242 h 2154989"/>
                  <a:gd name="connsiteX8" fmla="*/ 1663032 w 4705685"/>
                  <a:gd name="connsiteY8" fmla="*/ 1213852 h 2154989"/>
                  <a:gd name="connsiteX9" fmla="*/ 1919706 w 4705685"/>
                  <a:gd name="connsiteY9" fmla="*/ 1219200 h 2154989"/>
                  <a:gd name="connsiteX10" fmla="*/ 2235200 w 4705685"/>
                  <a:gd name="connsiteY10" fmla="*/ 1261979 h 2154989"/>
                  <a:gd name="connsiteX11" fmla="*/ 2582779 w 4705685"/>
                  <a:gd name="connsiteY11" fmla="*/ 1326147 h 2154989"/>
                  <a:gd name="connsiteX12" fmla="*/ 2983832 w 4705685"/>
                  <a:gd name="connsiteY12" fmla="*/ 1427747 h 2154989"/>
                  <a:gd name="connsiteX13" fmla="*/ 3342106 w 4705685"/>
                  <a:gd name="connsiteY13" fmla="*/ 1545389 h 2154989"/>
                  <a:gd name="connsiteX14" fmla="*/ 3791285 w 4705685"/>
                  <a:gd name="connsiteY14" fmla="*/ 1753937 h 2154989"/>
                  <a:gd name="connsiteX15" fmla="*/ 4138864 w 4705685"/>
                  <a:gd name="connsiteY15" fmla="*/ 1919705 h 2154989"/>
                  <a:gd name="connsiteX16" fmla="*/ 4518527 w 4705685"/>
                  <a:gd name="connsiteY16" fmla="*/ 2085473 h 2154989"/>
                  <a:gd name="connsiteX17" fmla="*/ 4705685 w 4705685"/>
                  <a:gd name="connsiteY17" fmla="*/ 2154989 h 2154989"/>
                  <a:gd name="connsiteX18" fmla="*/ 4678948 w 4705685"/>
                  <a:gd name="connsiteY18" fmla="*/ 914400 h 2154989"/>
                  <a:gd name="connsiteX19" fmla="*/ 4203032 w 4705685"/>
                  <a:gd name="connsiteY19" fmla="*/ 721895 h 2154989"/>
                  <a:gd name="connsiteX20" fmla="*/ 3534611 w 4705685"/>
                  <a:gd name="connsiteY20" fmla="*/ 411747 h 2154989"/>
                  <a:gd name="connsiteX21" fmla="*/ 2989179 w 4705685"/>
                  <a:gd name="connsiteY21" fmla="*/ 203200 h 2154989"/>
                  <a:gd name="connsiteX22" fmla="*/ 2465137 w 4705685"/>
                  <a:gd name="connsiteY22" fmla="*/ 80210 h 2154989"/>
                  <a:gd name="connsiteX23" fmla="*/ 1775327 w 4705685"/>
                  <a:gd name="connsiteY23" fmla="*/ 0 h 2154989"/>
                  <a:gd name="connsiteX24" fmla="*/ 1427748 w 4705685"/>
                  <a:gd name="connsiteY24" fmla="*/ 10695 h 2154989"/>
                  <a:gd name="connsiteX25" fmla="*/ 1187116 w 4705685"/>
                  <a:gd name="connsiteY25" fmla="*/ 58821 h 2154989"/>
                  <a:gd name="connsiteX26" fmla="*/ 962527 w 4705685"/>
                  <a:gd name="connsiteY26" fmla="*/ 133684 h 2154989"/>
                  <a:gd name="connsiteX27" fmla="*/ 764674 w 4705685"/>
                  <a:gd name="connsiteY27" fmla="*/ 240631 h 2154989"/>
                  <a:gd name="connsiteX28" fmla="*/ 443832 w 4705685"/>
                  <a:gd name="connsiteY28" fmla="*/ 449179 h 2154989"/>
                  <a:gd name="connsiteX29" fmla="*/ 0 w 4705685"/>
                  <a:gd name="connsiteY29" fmla="*/ 818147 h 2154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705685" h="2154989">
                    <a:moveTo>
                      <a:pt x="0" y="818147"/>
                    </a:moveTo>
                    <a:cubicBezTo>
                      <a:pt x="1783" y="1222765"/>
                      <a:pt x="3565" y="1627382"/>
                      <a:pt x="5348" y="2032000"/>
                    </a:cubicBezTo>
                    <a:lnTo>
                      <a:pt x="272716" y="1807410"/>
                    </a:lnTo>
                    <a:lnTo>
                      <a:pt x="566821" y="1593516"/>
                    </a:lnTo>
                    <a:lnTo>
                      <a:pt x="780716" y="1454484"/>
                    </a:lnTo>
                    <a:lnTo>
                      <a:pt x="989264" y="1352884"/>
                    </a:lnTo>
                    <a:lnTo>
                      <a:pt x="1197811" y="1278021"/>
                    </a:lnTo>
                    <a:lnTo>
                      <a:pt x="1363579" y="1235242"/>
                    </a:lnTo>
                    <a:lnTo>
                      <a:pt x="1663032" y="1213852"/>
                    </a:lnTo>
                    <a:lnTo>
                      <a:pt x="1919706" y="1219200"/>
                    </a:lnTo>
                    <a:lnTo>
                      <a:pt x="2235200" y="1261979"/>
                    </a:lnTo>
                    <a:lnTo>
                      <a:pt x="2582779" y="1326147"/>
                    </a:lnTo>
                    <a:lnTo>
                      <a:pt x="2983832" y="1427747"/>
                    </a:lnTo>
                    <a:lnTo>
                      <a:pt x="3342106" y="1545389"/>
                    </a:lnTo>
                    <a:lnTo>
                      <a:pt x="3791285" y="1753937"/>
                    </a:lnTo>
                    <a:lnTo>
                      <a:pt x="4138864" y="1919705"/>
                    </a:lnTo>
                    <a:lnTo>
                      <a:pt x="4518527" y="2085473"/>
                    </a:lnTo>
                    <a:lnTo>
                      <a:pt x="4705685" y="2154989"/>
                    </a:lnTo>
                    <a:lnTo>
                      <a:pt x="4678948" y="914400"/>
                    </a:lnTo>
                    <a:lnTo>
                      <a:pt x="4203032" y="721895"/>
                    </a:lnTo>
                    <a:lnTo>
                      <a:pt x="3534611" y="411747"/>
                    </a:lnTo>
                    <a:lnTo>
                      <a:pt x="2989179" y="203200"/>
                    </a:lnTo>
                    <a:lnTo>
                      <a:pt x="2465137" y="80210"/>
                    </a:lnTo>
                    <a:lnTo>
                      <a:pt x="1775327" y="0"/>
                    </a:lnTo>
                    <a:lnTo>
                      <a:pt x="1427748" y="10695"/>
                    </a:lnTo>
                    <a:lnTo>
                      <a:pt x="1187116" y="58821"/>
                    </a:lnTo>
                    <a:lnTo>
                      <a:pt x="962527" y="133684"/>
                    </a:lnTo>
                    <a:lnTo>
                      <a:pt x="764674" y="240631"/>
                    </a:lnTo>
                    <a:lnTo>
                      <a:pt x="443832" y="449179"/>
                    </a:lnTo>
                    <a:lnTo>
                      <a:pt x="0" y="818147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6" name="Volný tvar 15"/>
            <p:cNvSpPr/>
            <p:nvPr/>
          </p:nvSpPr>
          <p:spPr>
            <a:xfrm>
              <a:off x="1101470" y="2542032"/>
              <a:ext cx="6339840" cy="1176528"/>
            </a:xfrm>
            <a:custGeom>
              <a:avLst/>
              <a:gdLst>
                <a:gd name="connsiteX0" fmla="*/ 0 w 6339840"/>
                <a:gd name="connsiteY0" fmla="*/ 896112 h 1176528"/>
                <a:gd name="connsiteX1" fmla="*/ 1292352 w 6339840"/>
                <a:gd name="connsiteY1" fmla="*/ 103632 h 1176528"/>
                <a:gd name="connsiteX2" fmla="*/ 2987040 w 6339840"/>
                <a:gd name="connsiteY2" fmla="*/ 274320 h 1176528"/>
                <a:gd name="connsiteX3" fmla="*/ 4815840 w 6339840"/>
                <a:gd name="connsiteY3" fmla="*/ 1030224 h 1176528"/>
                <a:gd name="connsiteX4" fmla="*/ 6339840 w 6339840"/>
                <a:gd name="connsiteY4" fmla="*/ 1152144 h 1176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9840" h="1176528">
                  <a:moveTo>
                    <a:pt x="0" y="896112"/>
                  </a:moveTo>
                  <a:cubicBezTo>
                    <a:pt x="397256" y="551688"/>
                    <a:pt x="794512" y="207264"/>
                    <a:pt x="1292352" y="103632"/>
                  </a:cubicBezTo>
                  <a:cubicBezTo>
                    <a:pt x="1790192" y="0"/>
                    <a:pt x="2399792" y="119888"/>
                    <a:pt x="2987040" y="274320"/>
                  </a:cubicBezTo>
                  <a:cubicBezTo>
                    <a:pt x="3574288" y="428752"/>
                    <a:pt x="4257040" y="883920"/>
                    <a:pt x="4815840" y="1030224"/>
                  </a:cubicBezTo>
                  <a:cubicBezTo>
                    <a:pt x="5374640" y="1176528"/>
                    <a:pt x="5857240" y="1164336"/>
                    <a:pt x="6339840" y="1152144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Volný tvar 16"/>
            <p:cNvSpPr/>
            <p:nvPr/>
          </p:nvSpPr>
          <p:spPr>
            <a:xfrm>
              <a:off x="1101470" y="2694432"/>
              <a:ext cx="6339840" cy="1176528"/>
            </a:xfrm>
            <a:custGeom>
              <a:avLst/>
              <a:gdLst>
                <a:gd name="connsiteX0" fmla="*/ 0 w 6339840"/>
                <a:gd name="connsiteY0" fmla="*/ 896112 h 1176528"/>
                <a:gd name="connsiteX1" fmla="*/ 1292352 w 6339840"/>
                <a:gd name="connsiteY1" fmla="*/ 103632 h 1176528"/>
                <a:gd name="connsiteX2" fmla="*/ 2987040 w 6339840"/>
                <a:gd name="connsiteY2" fmla="*/ 274320 h 1176528"/>
                <a:gd name="connsiteX3" fmla="*/ 4815840 w 6339840"/>
                <a:gd name="connsiteY3" fmla="*/ 1030224 h 1176528"/>
                <a:gd name="connsiteX4" fmla="*/ 6339840 w 6339840"/>
                <a:gd name="connsiteY4" fmla="*/ 1152144 h 1176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9840" h="1176528">
                  <a:moveTo>
                    <a:pt x="0" y="896112"/>
                  </a:moveTo>
                  <a:cubicBezTo>
                    <a:pt x="397256" y="551688"/>
                    <a:pt x="794512" y="207264"/>
                    <a:pt x="1292352" y="103632"/>
                  </a:cubicBezTo>
                  <a:cubicBezTo>
                    <a:pt x="1790192" y="0"/>
                    <a:pt x="2399792" y="119888"/>
                    <a:pt x="2987040" y="274320"/>
                  </a:cubicBezTo>
                  <a:cubicBezTo>
                    <a:pt x="3574288" y="428752"/>
                    <a:pt x="4257040" y="883920"/>
                    <a:pt x="4815840" y="1030224"/>
                  </a:cubicBezTo>
                  <a:cubicBezTo>
                    <a:pt x="5374640" y="1176528"/>
                    <a:pt x="5857240" y="1164336"/>
                    <a:pt x="6339840" y="1152144"/>
                  </a:cubicBez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1101470" y="2846832"/>
              <a:ext cx="6339840" cy="1176528"/>
            </a:xfrm>
            <a:custGeom>
              <a:avLst/>
              <a:gdLst>
                <a:gd name="connsiteX0" fmla="*/ 0 w 6339840"/>
                <a:gd name="connsiteY0" fmla="*/ 896112 h 1176528"/>
                <a:gd name="connsiteX1" fmla="*/ 1292352 w 6339840"/>
                <a:gd name="connsiteY1" fmla="*/ 103632 h 1176528"/>
                <a:gd name="connsiteX2" fmla="*/ 2987040 w 6339840"/>
                <a:gd name="connsiteY2" fmla="*/ 274320 h 1176528"/>
                <a:gd name="connsiteX3" fmla="*/ 4815840 w 6339840"/>
                <a:gd name="connsiteY3" fmla="*/ 1030224 h 1176528"/>
                <a:gd name="connsiteX4" fmla="*/ 6339840 w 6339840"/>
                <a:gd name="connsiteY4" fmla="*/ 1152144 h 1176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9840" h="1176528">
                  <a:moveTo>
                    <a:pt x="0" y="896112"/>
                  </a:moveTo>
                  <a:cubicBezTo>
                    <a:pt x="397256" y="551688"/>
                    <a:pt x="794512" y="207264"/>
                    <a:pt x="1292352" y="103632"/>
                  </a:cubicBezTo>
                  <a:cubicBezTo>
                    <a:pt x="1790192" y="0"/>
                    <a:pt x="2399792" y="119888"/>
                    <a:pt x="2987040" y="274320"/>
                  </a:cubicBezTo>
                  <a:cubicBezTo>
                    <a:pt x="3574288" y="428752"/>
                    <a:pt x="4257040" y="883920"/>
                    <a:pt x="4815840" y="1030224"/>
                  </a:cubicBezTo>
                  <a:cubicBezTo>
                    <a:pt x="5374640" y="1176528"/>
                    <a:pt x="5857240" y="1164336"/>
                    <a:pt x="6339840" y="1152144"/>
                  </a:cubicBez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1101470" y="2999232"/>
              <a:ext cx="6339840" cy="1176528"/>
            </a:xfrm>
            <a:custGeom>
              <a:avLst/>
              <a:gdLst>
                <a:gd name="connsiteX0" fmla="*/ 0 w 6339840"/>
                <a:gd name="connsiteY0" fmla="*/ 896112 h 1176528"/>
                <a:gd name="connsiteX1" fmla="*/ 1292352 w 6339840"/>
                <a:gd name="connsiteY1" fmla="*/ 103632 h 1176528"/>
                <a:gd name="connsiteX2" fmla="*/ 2987040 w 6339840"/>
                <a:gd name="connsiteY2" fmla="*/ 274320 h 1176528"/>
                <a:gd name="connsiteX3" fmla="*/ 4815840 w 6339840"/>
                <a:gd name="connsiteY3" fmla="*/ 1030224 h 1176528"/>
                <a:gd name="connsiteX4" fmla="*/ 6339840 w 6339840"/>
                <a:gd name="connsiteY4" fmla="*/ 1152144 h 1176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9840" h="1176528">
                  <a:moveTo>
                    <a:pt x="0" y="896112"/>
                  </a:moveTo>
                  <a:cubicBezTo>
                    <a:pt x="397256" y="551688"/>
                    <a:pt x="794512" y="207264"/>
                    <a:pt x="1292352" y="103632"/>
                  </a:cubicBezTo>
                  <a:cubicBezTo>
                    <a:pt x="1790192" y="0"/>
                    <a:pt x="2399792" y="119888"/>
                    <a:pt x="2987040" y="274320"/>
                  </a:cubicBezTo>
                  <a:cubicBezTo>
                    <a:pt x="3574288" y="428752"/>
                    <a:pt x="4257040" y="883920"/>
                    <a:pt x="4815840" y="1030224"/>
                  </a:cubicBezTo>
                  <a:cubicBezTo>
                    <a:pt x="5374640" y="1176528"/>
                    <a:pt x="5857240" y="1164336"/>
                    <a:pt x="6339840" y="1152144"/>
                  </a:cubicBez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1101470" y="3151632"/>
              <a:ext cx="6339840" cy="1176528"/>
            </a:xfrm>
            <a:custGeom>
              <a:avLst/>
              <a:gdLst>
                <a:gd name="connsiteX0" fmla="*/ 0 w 6339840"/>
                <a:gd name="connsiteY0" fmla="*/ 896112 h 1176528"/>
                <a:gd name="connsiteX1" fmla="*/ 1292352 w 6339840"/>
                <a:gd name="connsiteY1" fmla="*/ 103632 h 1176528"/>
                <a:gd name="connsiteX2" fmla="*/ 2987040 w 6339840"/>
                <a:gd name="connsiteY2" fmla="*/ 274320 h 1176528"/>
                <a:gd name="connsiteX3" fmla="*/ 4815840 w 6339840"/>
                <a:gd name="connsiteY3" fmla="*/ 1030224 h 1176528"/>
                <a:gd name="connsiteX4" fmla="*/ 6339840 w 6339840"/>
                <a:gd name="connsiteY4" fmla="*/ 1152144 h 1176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9840" h="1176528">
                  <a:moveTo>
                    <a:pt x="0" y="896112"/>
                  </a:moveTo>
                  <a:cubicBezTo>
                    <a:pt x="397256" y="551688"/>
                    <a:pt x="794512" y="207264"/>
                    <a:pt x="1292352" y="103632"/>
                  </a:cubicBezTo>
                  <a:cubicBezTo>
                    <a:pt x="1790192" y="0"/>
                    <a:pt x="2399792" y="119888"/>
                    <a:pt x="2987040" y="274320"/>
                  </a:cubicBezTo>
                  <a:cubicBezTo>
                    <a:pt x="3574288" y="428752"/>
                    <a:pt x="4257040" y="883920"/>
                    <a:pt x="4815840" y="1030224"/>
                  </a:cubicBezTo>
                  <a:cubicBezTo>
                    <a:pt x="5374640" y="1176528"/>
                    <a:pt x="5857240" y="1164336"/>
                    <a:pt x="6339840" y="1152144"/>
                  </a:cubicBez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1101470" y="3304032"/>
              <a:ext cx="6339840" cy="1176528"/>
            </a:xfrm>
            <a:custGeom>
              <a:avLst/>
              <a:gdLst>
                <a:gd name="connsiteX0" fmla="*/ 0 w 6339840"/>
                <a:gd name="connsiteY0" fmla="*/ 896112 h 1176528"/>
                <a:gd name="connsiteX1" fmla="*/ 1292352 w 6339840"/>
                <a:gd name="connsiteY1" fmla="*/ 103632 h 1176528"/>
                <a:gd name="connsiteX2" fmla="*/ 2987040 w 6339840"/>
                <a:gd name="connsiteY2" fmla="*/ 274320 h 1176528"/>
                <a:gd name="connsiteX3" fmla="*/ 4815840 w 6339840"/>
                <a:gd name="connsiteY3" fmla="*/ 1030224 h 1176528"/>
                <a:gd name="connsiteX4" fmla="*/ 6339840 w 6339840"/>
                <a:gd name="connsiteY4" fmla="*/ 1152144 h 1176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9840" h="1176528">
                  <a:moveTo>
                    <a:pt x="0" y="896112"/>
                  </a:moveTo>
                  <a:cubicBezTo>
                    <a:pt x="397256" y="551688"/>
                    <a:pt x="794512" y="207264"/>
                    <a:pt x="1292352" y="103632"/>
                  </a:cubicBezTo>
                  <a:cubicBezTo>
                    <a:pt x="1790192" y="0"/>
                    <a:pt x="2399792" y="119888"/>
                    <a:pt x="2987040" y="274320"/>
                  </a:cubicBezTo>
                  <a:cubicBezTo>
                    <a:pt x="3574288" y="428752"/>
                    <a:pt x="4257040" y="883920"/>
                    <a:pt x="4815840" y="1030224"/>
                  </a:cubicBezTo>
                  <a:cubicBezTo>
                    <a:pt x="5374640" y="1176528"/>
                    <a:pt x="5857240" y="1164336"/>
                    <a:pt x="6339840" y="1152144"/>
                  </a:cubicBez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1101470" y="3456432"/>
              <a:ext cx="6339840" cy="1176528"/>
            </a:xfrm>
            <a:custGeom>
              <a:avLst/>
              <a:gdLst>
                <a:gd name="connsiteX0" fmla="*/ 0 w 6339840"/>
                <a:gd name="connsiteY0" fmla="*/ 896112 h 1176528"/>
                <a:gd name="connsiteX1" fmla="*/ 1292352 w 6339840"/>
                <a:gd name="connsiteY1" fmla="*/ 103632 h 1176528"/>
                <a:gd name="connsiteX2" fmla="*/ 2987040 w 6339840"/>
                <a:gd name="connsiteY2" fmla="*/ 274320 h 1176528"/>
                <a:gd name="connsiteX3" fmla="*/ 4815840 w 6339840"/>
                <a:gd name="connsiteY3" fmla="*/ 1030224 h 1176528"/>
                <a:gd name="connsiteX4" fmla="*/ 6339840 w 6339840"/>
                <a:gd name="connsiteY4" fmla="*/ 1152144 h 1176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9840" h="1176528">
                  <a:moveTo>
                    <a:pt x="0" y="896112"/>
                  </a:moveTo>
                  <a:cubicBezTo>
                    <a:pt x="397256" y="551688"/>
                    <a:pt x="794512" y="207264"/>
                    <a:pt x="1292352" y="103632"/>
                  </a:cubicBezTo>
                  <a:cubicBezTo>
                    <a:pt x="1790192" y="0"/>
                    <a:pt x="2399792" y="119888"/>
                    <a:pt x="2987040" y="274320"/>
                  </a:cubicBezTo>
                  <a:cubicBezTo>
                    <a:pt x="3574288" y="428752"/>
                    <a:pt x="4257040" y="883920"/>
                    <a:pt x="4815840" y="1030224"/>
                  </a:cubicBezTo>
                  <a:cubicBezTo>
                    <a:pt x="5374640" y="1176528"/>
                    <a:pt x="5857240" y="1164336"/>
                    <a:pt x="6339840" y="1152144"/>
                  </a:cubicBez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Volný tvar 22"/>
            <p:cNvSpPr/>
            <p:nvPr/>
          </p:nvSpPr>
          <p:spPr>
            <a:xfrm>
              <a:off x="1101470" y="3608832"/>
              <a:ext cx="6339840" cy="1176528"/>
            </a:xfrm>
            <a:custGeom>
              <a:avLst/>
              <a:gdLst>
                <a:gd name="connsiteX0" fmla="*/ 0 w 6339840"/>
                <a:gd name="connsiteY0" fmla="*/ 896112 h 1176528"/>
                <a:gd name="connsiteX1" fmla="*/ 1292352 w 6339840"/>
                <a:gd name="connsiteY1" fmla="*/ 103632 h 1176528"/>
                <a:gd name="connsiteX2" fmla="*/ 2987040 w 6339840"/>
                <a:gd name="connsiteY2" fmla="*/ 274320 h 1176528"/>
                <a:gd name="connsiteX3" fmla="*/ 4815840 w 6339840"/>
                <a:gd name="connsiteY3" fmla="*/ 1030224 h 1176528"/>
                <a:gd name="connsiteX4" fmla="*/ 6339840 w 6339840"/>
                <a:gd name="connsiteY4" fmla="*/ 1152144 h 1176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9840" h="1176528">
                  <a:moveTo>
                    <a:pt x="0" y="896112"/>
                  </a:moveTo>
                  <a:cubicBezTo>
                    <a:pt x="397256" y="551688"/>
                    <a:pt x="794512" y="207264"/>
                    <a:pt x="1292352" y="103632"/>
                  </a:cubicBezTo>
                  <a:cubicBezTo>
                    <a:pt x="1790192" y="0"/>
                    <a:pt x="2399792" y="119888"/>
                    <a:pt x="2987040" y="274320"/>
                  </a:cubicBezTo>
                  <a:cubicBezTo>
                    <a:pt x="3574288" y="428752"/>
                    <a:pt x="4257040" y="883920"/>
                    <a:pt x="4815840" y="1030224"/>
                  </a:cubicBezTo>
                  <a:cubicBezTo>
                    <a:pt x="5374640" y="1176528"/>
                    <a:pt x="5857240" y="1164336"/>
                    <a:pt x="6339840" y="1152144"/>
                  </a:cubicBez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Volný tvar 23"/>
            <p:cNvSpPr/>
            <p:nvPr/>
          </p:nvSpPr>
          <p:spPr>
            <a:xfrm>
              <a:off x="1101470" y="3761232"/>
              <a:ext cx="6339840" cy="1176528"/>
            </a:xfrm>
            <a:custGeom>
              <a:avLst/>
              <a:gdLst>
                <a:gd name="connsiteX0" fmla="*/ 0 w 6339840"/>
                <a:gd name="connsiteY0" fmla="*/ 896112 h 1176528"/>
                <a:gd name="connsiteX1" fmla="*/ 1292352 w 6339840"/>
                <a:gd name="connsiteY1" fmla="*/ 103632 h 1176528"/>
                <a:gd name="connsiteX2" fmla="*/ 2987040 w 6339840"/>
                <a:gd name="connsiteY2" fmla="*/ 274320 h 1176528"/>
                <a:gd name="connsiteX3" fmla="*/ 4815840 w 6339840"/>
                <a:gd name="connsiteY3" fmla="*/ 1030224 h 1176528"/>
                <a:gd name="connsiteX4" fmla="*/ 6339840 w 6339840"/>
                <a:gd name="connsiteY4" fmla="*/ 1152144 h 1176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9840" h="1176528">
                  <a:moveTo>
                    <a:pt x="0" y="896112"/>
                  </a:moveTo>
                  <a:cubicBezTo>
                    <a:pt x="397256" y="551688"/>
                    <a:pt x="794512" y="207264"/>
                    <a:pt x="1292352" y="103632"/>
                  </a:cubicBezTo>
                  <a:cubicBezTo>
                    <a:pt x="1790192" y="0"/>
                    <a:pt x="2399792" y="119888"/>
                    <a:pt x="2987040" y="274320"/>
                  </a:cubicBezTo>
                  <a:cubicBezTo>
                    <a:pt x="3574288" y="428752"/>
                    <a:pt x="4257040" y="883920"/>
                    <a:pt x="4815840" y="1030224"/>
                  </a:cubicBezTo>
                  <a:cubicBezTo>
                    <a:pt x="5374640" y="1176528"/>
                    <a:pt x="5857240" y="1164336"/>
                    <a:pt x="6339840" y="1152144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5" name="Skupina 24"/>
            <p:cNvGrpSpPr/>
            <p:nvPr/>
          </p:nvGrpSpPr>
          <p:grpSpPr>
            <a:xfrm>
              <a:off x="3551146" y="2836711"/>
              <a:ext cx="72000" cy="949656"/>
              <a:chOff x="3120236" y="2836711"/>
              <a:chExt cx="72000" cy="949656"/>
            </a:xfrm>
          </p:grpSpPr>
          <p:sp>
            <p:nvSpPr>
              <p:cNvPr id="26" name="Rovnoramenný trojúhelník 25"/>
              <p:cNvSpPr/>
              <p:nvPr/>
            </p:nvSpPr>
            <p:spPr>
              <a:xfrm rot="6120000">
                <a:off x="3138236" y="2818711"/>
                <a:ext cx="36000" cy="72000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Rovnoramenný trojúhelník 26"/>
              <p:cNvSpPr/>
              <p:nvPr/>
            </p:nvSpPr>
            <p:spPr>
              <a:xfrm rot="6120000">
                <a:off x="3138236" y="3123263"/>
                <a:ext cx="36000" cy="72000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8" name="Rovnoramenný trojúhelník 27"/>
              <p:cNvSpPr/>
              <p:nvPr/>
            </p:nvSpPr>
            <p:spPr>
              <a:xfrm rot="6120000">
                <a:off x="3138236" y="3275539"/>
                <a:ext cx="36000" cy="72000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9" name="Rovnoramenný trojúhelník 28"/>
              <p:cNvSpPr/>
              <p:nvPr/>
            </p:nvSpPr>
            <p:spPr>
              <a:xfrm rot="6120000">
                <a:off x="3138236" y="3427815"/>
                <a:ext cx="36000" cy="72000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" name="Rovnoramenný trojúhelník 29"/>
              <p:cNvSpPr/>
              <p:nvPr/>
            </p:nvSpPr>
            <p:spPr>
              <a:xfrm rot="6120000">
                <a:off x="3138236" y="3580091"/>
                <a:ext cx="36000" cy="72000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" name="Rovnoramenný trojúhelník 30"/>
              <p:cNvSpPr/>
              <p:nvPr/>
            </p:nvSpPr>
            <p:spPr>
              <a:xfrm rot="6120000">
                <a:off x="3138236" y="3732367"/>
                <a:ext cx="36000" cy="72000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2" name="Rovnoramenný trojúhelník 31"/>
              <p:cNvSpPr/>
              <p:nvPr/>
            </p:nvSpPr>
            <p:spPr>
              <a:xfrm rot="6120000">
                <a:off x="3138236" y="2970987"/>
                <a:ext cx="36000" cy="72000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35" name="Skupina 34"/>
          <p:cNvGrpSpPr/>
          <p:nvPr/>
        </p:nvGrpSpPr>
        <p:grpSpPr>
          <a:xfrm>
            <a:off x="1292765" y="5471180"/>
            <a:ext cx="6427081" cy="1198180"/>
            <a:chOff x="1082565" y="5087006"/>
            <a:chExt cx="6427081" cy="1198180"/>
          </a:xfrm>
        </p:grpSpPr>
        <p:sp>
          <p:nvSpPr>
            <p:cNvPr id="36" name="Obdélník 35"/>
            <p:cNvSpPr/>
            <p:nvPr/>
          </p:nvSpPr>
          <p:spPr>
            <a:xfrm>
              <a:off x="1082565" y="5087006"/>
              <a:ext cx="6411310" cy="119818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7" name="Přímá spojovací čára 105"/>
            <p:cNvCxnSpPr/>
            <p:nvPr/>
          </p:nvCxnSpPr>
          <p:spPr>
            <a:xfrm>
              <a:off x="1093076" y="5223642"/>
              <a:ext cx="639029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Skupina 37"/>
            <p:cNvGrpSpPr/>
            <p:nvPr/>
          </p:nvGrpSpPr>
          <p:grpSpPr>
            <a:xfrm>
              <a:off x="3551146" y="5212049"/>
              <a:ext cx="72000" cy="949656"/>
              <a:chOff x="2983587" y="3971828"/>
              <a:chExt cx="72000" cy="949656"/>
            </a:xfrm>
          </p:grpSpPr>
          <p:sp>
            <p:nvSpPr>
              <p:cNvPr id="47" name="Rovnoramenný trojúhelník 46"/>
              <p:cNvSpPr/>
              <p:nvPr/>
            </p:nvSpPr>
            <p:spPr>
              <a:xfrm rot="5400000">
                <a:off x="3001587" y="3953828"/>
                <a:ext cx="36000" cy="72000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" name="Rovnoramenný trojúhelník 47"/>
              <p:cNvSpPr/>
              <p:nvPr/>
            </p:nvSpPr>
            <p:spPr>
              <a:xfrm rot="5400000">
                <a:off x="3001587" y="4258380"/>
                <a:ext cx="36000" cy="72000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9" name="Rovnoramenný trojúhelník 48"/>
              <p:cNvSpPr/>
              <p:nvPr/>
            </p:nvSpPr>
            <p:spPr>
              <a:xfrm rot="5400000">
                <a:off x="3001587" y="4410656"/>
                <a:ext cx="36000" cy="72000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" name="Rovnoramenný trojúhelník 49"/>
              <p:cNvSpPr/>
              <p:nvPr/>
            </p:nvSpPr>
            <p:spPr>
              <a:xfrm rot="5400000">
                <a:off x="3001587" y="4562932"/>
                <a:ext cx="36000" cy="72000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" name="Rovnoramenný trojúhelník 50"/>
              <p:cNvSpPr/>
              <p:nvPr/>
            </p:nvSpPr>
            <p:spPr>
              <a:xfrm rot="5400000">
                <a:off x="3001587" y="4715208"/>
                <a:ext cx="36000" cy="72000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2" name="Rovnoramenný trojúhelník 51"/>
              <p:cNvSpPr/>
              <p:nvPr/>
            </p:nvSpPr>
            <p:spPr>
              <a:xfrm rot="5400000">
                <a:off x="3001587" y="4867484"/>
                <a:ext cx="36000" cy="72000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3" name="Rovnoramenný trojúhelník 52"/>
              <p:cNvSpPr/>
              <p:nvPr/>
            </p:nvSpPr>
            <p:spPr>
              <a:xfrm rot="5400000">
                <a:off x="3001587" y="4106104"/>
                <a:ext cx="36000" cy="72000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9" name="Přímá spojovací čára 114"/>
            <p:cNvCxnSpPr/>
            <p:nvPr/>
          </p:nvCxnSpPr>
          <p:spPr>
            <a:xfrm>
              <a:off x="1093076" y="5376042"/>
              <a:ext cx="639029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ovací čára 115"/>
            <p:cNvCxnSpPr/>
            <p:nvPr/>
          </p:nvCxnSpPr>
          <p:spPr>
            <a:xfrm>
              <a:off x="1093076" y="5528442"/>
              <a:ext cx="639029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ovací čára 116"/>
            <p:cNvCxnSpPr/>
            <p:nvPr/>
          </p:nvCxnSpPr>
          <p:spPr>
            <a:xfrm>
              <a:off x="1093076" y="5680842"/>
              <a:ext cx="639029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ovací čára 117"/>
            <p:cNvCxnSpPr/>
            <p:nvPr/>
          </p:nvCxnSpPr>
          <p:spPr>
            <a:xfrm>
              <a:off x="1093076" y="5833242"/>
              <a:ext cx="639029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ovací čára 118"/>
            <p:cNvCxnSpPr/>
            <p:nvPr/>
          </p:nvCxnSpPr>
          <p:spPr>
            <a:xfrm>
              <a:off x="1093076" y="5985642"/>
              <a:ext cx="639029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ovací čára 119"/>
            <p:cNvCxnSpPr/>
            <p:nvPr/>
          </p:nvCxnSpPr>
          <p:spPr>
            <a:xfrm>
              <a:off x="1093076" y="6138042"/>
              <a:ext cx="639029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ovací čára 121"/>
            <p:cNvCxnSpPr/>
            <p:nvPr/>
          </p:nvCxnSpPr>
          <p:spPr>
            <a:xfrm>
              <a:off x="1082565" y="5087007"/>
              <a:ext cx="642182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ovací čára 122"/>
            <p:cNvCxnSpPr/>
            <p:nvPr/>
          </p:nvCxnSpPr>
          <p:spPr>
            <a:xfrm>
              <a:off x="1087825" y="6279897"/>
              <a:ext cx="642182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Přímá spojovací šipka 52"/>
          <p:cNvCxnSpPr/>
          <p:nvPr/>
        </p:nvCxnSpPr>
        <p:spPr>
          <a:xfrm flipV="1">
            <a:off x="2659097" y="3356868"/>
            <a:ext cx="893387" cy="14714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ovéPole 54"/>
          <p:cNvSpPr txBox="1"/>
          <p:nvPr/>
        </p:nvSpPr>
        <p:spPr>
          <a:xfrm>
            <a:off x="3132072" y="30310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bg1"/>
                </a:solidFill>
              </a:rPr>
              <a:t>v</a:t>
            </a:r>
            <a:endParaRPr lang="cs-CZ" b="1" i="1" dirty="0">
              <a:solidFill>
                <a:schemeClr val="bg1"/>
              </a:solidFill>
            </a:endParaRPr>
          </a:p>
        </p:txBody>
      </p:sp>
      <p:cxnSp>
        <p:nvCxnSpPr>
          <p:cNvPr id="56" name="Přímá spojovací čára 87"/>
          <p:cNvCxnSpPr/>
          <p:nvPr/>
        </p:nvCxnSpPr>
        <p:spPr>
          <a:xfrm flipV="1">
            <a:off x="1650082" y="3262274"/>
            <a:ext cx="2533028" cy="4033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šipka 124"/>
          <p:cNvCxnSpPr/>
          <p:nvPr/>
        </p:nvCxnSpPr>
        <p:spPr>
          <a:xfrm flipV="1">
            <a:off x="2538291" y="6047510"/>
            <a:ext cx="972227" cy="526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/>
          <p:cNvSpPr txBox="1"/>
          <p:nvPr/>
        </p:nvSpPr>
        <p:spPr>
          <a:xfrm>
            <a:off x="3200390" y="56428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bg1"/>
                </a:solidFill>
              </a:rPr>
              <a:t>v</a:t>
            </a:r>
            <a:endParaRPr lang="cs-CZ" b="1" i="1" dirty="0">
              <a:solidFill>
                <a:schemeClr val="bg1"/>
              </a:solidFill>
            </a:endParaRPr>
          </a:p>
        </p:txBody>
      </p:sp>
      <p:sp>
        <p:nvSpPr>
          <p:cNvPr id="59" name="Elipsa 128"/>
          <p:cNvSpPr/>
          <p:nvPr/>
        </p:nvSpPr>
        <p:spPr>
          <a:xfrm>
            <a:off x="2659118" y="3461965"/>
            <a:ext cx="73572" cy="73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Elipsa 129"/>
          <p:cNvSpPr/>
          <p:nvPr/>
        </p:nvSpPr>
        <p:spPr>
          <a:xfrm>
            <a:off x="2517228" y="6010723"/>
            <a:ext cx="73572" cy="73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0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8" grpId="0"/>
      <p:bldP spid="59" grpId="0" animBg="1"/>
      <p:bldP spid="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155"/>
          <p:cNvSpPr>
            <a:spLocks noChangeArrowheads="1"/>
          </p:cNvSpPr>
          <p:nvPr/>
        </p:nvSpPr>
        <p:spPr bwMode="auto">
          <a:xfrm>
            <a:off x="116505" y="593685"/>
            <a:ext cx="879847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endParaRPr lang="cs-CZ" sz="2400" dirty="0" smtClean="0"/>
          </a:p>
          <a:p>
            <a:pPr lvl="0"/>
            <a:r>
              <a:rPr lang="cs-CZ" sz="2400" b="1" dirty="0" smtClean="0"/>
              <a:t>objemový </a:t>
            </a:r>
            <a:r>
              <a:rPr lang="cs-CZ" sz="2400" b="1" dirty="0"/>
              <a:t>průtok</a:t>
            </a:r>
            <a:r>
              <a:rPr lang="cs-CZ" sz="2400" dirty="0"/>
              <a:t> </a:t>
            </a:r>
            <a:endParaRPr lang="cs-CZ" sz="2400" dirty="0" smtClean="0"/>
          </a:p>
          <a:p>
            <a:pPr lvl="0"/>
            <a:r>
              <a:rPr lang="cs-CZ" sz="2400" dirty="0" smtClean="0"/>
              <a:t>[Q] = m</a:t>
            </a:r>
            <a:r>
              <a:rPr lang="cs-CZ" sz="2400" baseline="30000" dirty="0" smtClean="0"/>
              <a:t>3</a:t>
            </a:r>
            <a:r>
              <a:rPr lang="cs-CZ" sz="2400" dirty="0" smtClean="0"/>
              <a:t>s</a:t>
            </a:r>
            <a:r>
              <a:rPr lang="cs-CZ" sz="2400" baseline="30000" dirty="0" smtClean="0"/>
              <a:t>-1</a:t>
            </a:r>
          </a:p>
          <a:p>
            <a:pPr lvl="0"/>
            <a:endParaRPr lang="cs-CZ" sz="2400" baseline="30000" dirty="0"/>
          </a:p>
          <a:p>
            <a:pPr lvl="0"/>
            <a:endParaRPr lang="cs-CZ" sz="2400" baseline="30000" dirty="0" smtClean="0"/>
          </a:p>
          <a:p>
            <a:pPr lvl="0"/>
            <a:endParaRPr lang="cs-CZ" sz="2400" baseline="30000" dirty="0"/>
          </a:p>
          <a:p>
            <a:pPr lvl="0"/>
            <a:endParaRPr lang="cs-CZ" sz="2400" baseline="30000" dirty="0" smtClean="0"/>
          </a:p>
          <a:p>
            <a:pPr lvl="0"/>
            <a:endParaRPr lang="cs-CZ" sz="2400" baseline="30000" dirty="0"/>
          </a:p>
          <a:p>
            <a:pPr lvl="0"/>
            <a:endParaRPr lang="cs-CZ" sz="2400" baseline="30000" dirty="0" smtClean="0"/>
          </a:p>
          <a:p>
            <a:pPr lvl="0"/>
            <a:endParaRPr lang="cs-CZ" sz="2400" baseline="30000" dirty="0" smtClean="0"/>
          </a:p>
          <a:p>
            <a:pPr lvl="0"/>
            <a:endParaRPr lang="cs-CZ" sz="2400" baseline="30000" dirty="0"/>
          </a:p>
          <a:p>
            <a:pPr lvl="0"/>
            <a:endParaRPr lang="cs-CZ" sz="2400" baseline="30000" dirty="0"/>
          </a:p>
          <a:p>
            <a:pPr lvl="0"/>
            <a:endParaRPr lang="cs-CZ" sz="2400" baseline="30000" dirty="0" smtClean="0"/>
          </a:p>
          <a:p>
            <a:pPr lvl="0"/>
            <a:r>
              <a:rPr lang="cs-CZ" sz="2400" dirty="0" smtClean="0"/>
              <a:t>V širší trubici proudí kapalina pomaleji.</a:t>
            </a:r>
            <a:endParaRPr lang="cs-CZ" sz="2400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fr-FR" sz="3400" b="1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7.7.	PROUDĚNÍ KAPALIN A PLYNŮ</a:t>
            </a:r>
            <a:endParaRPr lang="cs-CZ" sz="3400" b="1" dirty="0" smtClean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373049"/>
              </p:ext>
            </p:extLst>
          </p:nvPr>
        </p:nvGraphicFramePr>
        <p:xfrm>
          <a:off x="2681790" y="998730"/>
          <a:ext cx="1193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118" name="Rovnice" r:id="rId4" imgW="507960" imgH="393480" progId="Equation.3">
                  <p:embed/>
                </p:oleObj>
              </mc:Choice>
              <mc:Fallback>
                <p:oleObj name="Rovnice" r:id="rId4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790" y="998730"/>
                        <a:ext cx="1193800" cy="930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37"/>
          <p:cNvSpPr txBox="1">
            <a:spLocks noChangeArrowheads="1"/>
          </p:cNvSpPr>
          <p:nvPr/>
        </p:nvSpPr>
        <p:spPr bwMode="auto">
          <a:xfrm>
            <a:off x="172760" y="5334016"/>
            <a:ext cx="8685965" cy="1200329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400" b="1" dirty="0"/>
              <a:t>Rovnice kontinuity – spojitosti toku </a:t>
            </a:r>
            <a:r>
              <a:rPr lang="cs-CZ" altLang="cs-CZ" sz="2400" dirty="0"/>
              <a:t>	 </a:t>
            </a:r>
            <a:r>
              <a:rPr lang="cs-CZ" altLang="cs-CZ" sz="2400" dirty="0" smtClean="0"/>
              <a:t/>
            </a:r>
            <a:br>
              <a:rPr lang="cs-CZ" altLang="cs-CZ" sz="2400" dirty="0" smtClean="0"/>
            </a:br>
            <a:r>
              <a:rPr lang="cs-CZ" altLang="cs-CZ" sz="2400" dirty="0" smtClean="0"/>
              <a:t>při </a:t>
            </a:r>
            <a:r>
              <a:rPr lang="cs-CZ" altLang="cs-CZ" sz="2400" dirty="0"/>
              <a:t>ustáleném proudění ideální kapaliny je součin obsahu průřezu </a:t>
            </a:r>
            <a:r>
              <a:rPr lang="cs-CZ" altLang="cs-CZ" sz="2400" dirty="0" smtClean="0"/>
              <a:t/>
            </a:r>
            <a:br>
              <a:rPr lang="cs-CZ" altLang="cs-CZ" sz="2400" dirty="0" smtClean="0"/>
            </a:br>
            <a:r>
              <a:rPr lang="cs-CZ" altLang="cs-CZ" sz="2400" dirty="0" smtClean="0"/>
              <a:t>a </a:t>
            </a:r>
            <a:r>
              <a:rPr lang="cs-CZ" altLang="cs-CZ" sz="2400" dirty="0"/>
              <a:t>rychlosti proudu v každém místě trubice stejný.   </a:t>
            </a:r>
          </a:p>
        </p:txBody>
      </p:sp>
      <p:pic>
        <p:nvPicPr>
          <p:cNvPr id="1608750" name="Picture 4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6" t="7298" r="7898" b="24640"/>
          <a:stretch/>
        </p:blipFill>
        <p:spPr bwMode="auto">
          <a:xfrm>
            <a:off x="6597225" y="863715"/>
            <a:ext cx="2336800" cy="148045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164214"/>
              </p:ext>
            </p:extLst>
          </p:nvPr>
        </p:nvGraphicFramePr>
        <p:xfrm>
          <a:off x="4031940" y="998730"/>
          <a:ext cx="20891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119" name="Rovnice" r:id="rId7" imgW="888840" imgH="393480" progId="Equation.3">
                  <p:embed/>
                </p:oleObj>
              </mc:Choice>
              <mc:Fallback>
                <p:oleObj name="Rovnice" r:id="rId7" imgW="888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1940" y="998730"/>
                        <a:ext cx="2089150" cy="930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08751" name="Picture 4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" t="1353" r="4531" b="20435"/>
          <a:stretch/>
        </p:blipFill>
        <p:spPr bwMode="auto">
          <a:xfrm>
            <a:off x="235471" y="2349477"/>
            <a:ext cx="4288216" cy="1619583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949410"/>
              </p:ext>
            </p:extLst>
          </p:nvPr>
        </p:nvGraphicFramePr>
        <p:xfrm>
          <a:off x="5202070" y="2609621"/>
          <a:ext cx="161290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120" name="Rovnice" r:id="rId10" imgW="685800" imgH="215640" progId="Equation.3">
                  <p:embed/>
                </p:oleObj>
              </mc:Choice>
              <mc:Fallback>
                <p:oleObj name="Rovnice" r:id="rId10" imgW="685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070" y="2609621"/>
                        <a:ext cx="1612900" cy="5095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711462"/>
              </p:ext>
            </p:extLst>
          </p:nvPr>
        </p:nvGraphicFramePr>
        <p:xfrm>
          <a:off x="5292080" y="5072872"/>
          <a:ext cx="2049462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121" name="Rovnice" r:id="rId12" imgW="698400" imgH="177480" progId="Equation.3">
                  <p:embed/>
                </p:oleObj>
              </mc:Choice>
              <mc:Fallback>
                <p:oleObj name="Rovnice" r:id="rId12" imgW="6984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5072872"/>
                        <a:ext cx="2049462" cy="522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0333"/>
              </p:ext>
            </p:extLst>
          </p:nvPr>
        </p:nvGraphicFramePr>
        <p:xfrm>
          <a:off x="5337085" y="3546058"/>
          <a:ext cx="10763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122" name="Rovnice" r:id="rId14" imgW="457200" imgH="457200" progId="Equation.3">
                  <p:embed/>
                </p:oleObj>
              </mc:Choice>
              <mc:Fallback>
                <p:oleObj name="Rovnice" r:id="rId14" imgW="457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7085" y="3546058"/>
                        <a:ext cx="1076325" cy="1079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4393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0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0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7.8.	BERNOULLIHO ROVNICE</a:t>
            </a:r>
            <a:endParaRPr lang="cs-CZ" sz="3400" b="1" dirty="0" smtClean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Rectangle 155"/>
          <p:cNvSpPr>
            <a:spLocks noChangeArrowheads="1"/>
          </p:cNvSpPr>
          <p:nvPr/>
        </p:nvSpPr>
        <p:spPr bwMode="auto">
          <a:xfrm>
            <a:off x="71500" y="593685"/>
            <a:ext cx="897255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600" dirty="0" smtClean="0"/>
              <a:t>Tlaková </a:t>
            </a:r>
            <a:r>
              <a:rPr lang="cs-CZ" sz="2600" dirty="0"/>
              <a:t>síla posune píst </a:t>
            </a:r>
            <a:r>
              <a:rPr lang="cs-CZ" sz="2600" dirty="0" smtClean="0"/>
              <a:t>o </a:t>
            </a:r>
            <a:r>
              <a:rPr lang="cs-CZ" sz="2600" dirty="0"/>
              <a:t>obsahu S </a:t>
            </a:r>
            <a:r>
              <a:rPr lang="cs-CZ" sz="2600" dirty="0" smtClean="0"/>
              <a:t>do vzdálenosti x</a:t>
            </a:r>
            <a:r>
              <a:rPr lang="cs-CZ" sz="2600" dirty="0"/>
              <a:t>.</a:t>
            </a:r>
          </a:p>
          <a:p>
            <a:endParaRPr lang="cs-CZ" sz="2600" dirty="0" smtClean="0"/>
          </a:p>
          <a:p>
            <a:r>
              <a:rPr lang="cs-CZ" sz="2600" dirty="0" smtClean="0"/>
              <a:t>Práce </a:t>
            </a:r>
            <a:r>
              <a:rPr lang="cs-CZ" sz="2600" dirty="0"/>
              <a:t>vykonaná tlakovou </a:t>
            </a:r>
            <a:r>
              <a:rPr lang="cs-CZ" sz="2600" dirty="0" smtClean="0"/>
              <a:t>silou</a:t>
            </a:r>
            <a:br>
              <a:rPr lang="cs-CZ" sz="2600" dirty="0" smtClean="0"/>
            </a:br>
            <a:endParaRPr lang="cs-CZ" sz="2600" dirty="0" smtClean="0"/>
          </a:p>
          <a:p>
            <a:r>
              <a:rPr lang="cs-CZ" sz="2600" b="1" dirty="0" smtClean="0"/>
              <a:t>pro </a:t>
            </a:r>
            <a:r>
              <a:rPr lang="cs-CZ" sz="2600" b="1" dirty="0"/>
              <a:t>dva různé průřezy </a:t>
            </a:r>
            <a:endParaRPr lang="cs-CZ" sz="2600" dirty="0"/>
          </a:p>
          <a:p>
            <a:endParaRPr lang="cs-CZ" sz="2600" dirty="0" smtClean="0"/>
          </a:p>
          <a:p>
            <a:endParaRPr lang="cs-CZ" sz="2600" dirty="0"/>
          </a:p>
          <a:p>
            <a:endParaRPr lang="cs-CZ" sz="2600" dirty="0" smtClean="0"/>
          </a:p>
          <a:p>
            <a:pPr>
              <a:tabLst>
                <a:tab pos="2960688" algn="l"/>
              </a:tabLst>
            </a:pP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>	Platí </a:t>
            </a:r>
            <a:r>
              <a:rPr lang="cs-CZ" sz="2600" dirty="0"/>
              <a:t>ZZME: potenciální </a:t>
            </a:r>
            <a:r>
              <a:rPr lang="cs-CZ" sz="2600" dirty="0" smtClean="0"/>
              <a:t>energie se mění</a:t>
            </a:r>
            <a:br>
              <a:rPr lang="cs-CZ" sz="2600" dirty="0" smtClean="0"/>
            </a:br>
            <a:r>
              <a:rPr lang="cs-CZ" sz="2600" dirty="0" smtClean="0"/>
              <a:t>		na kinetickou energii		.</a:t>
            </a:r>
            <a:endParaRPr lang="cs-CZ" sz="2600" dirty="0"/>
          </a:p>
          <a:p>
            <a:r>
              <a:rPr lang="cs-CZ" sz="2600" dirty="0" smtClean="0"/>
              <a:t>NE tíhová </a:t>
            </a:r>
            <a:r>
              <a:rPr lang="cs-CZ" sz="2600" dirty="0"/>
              <a:t>potenciální – osa trubice je ve stejné výšce.</a:t>
            </a:r>
          </a:p>
          <a:p>
            <a:r>
              <a:rPr lang="cs-CZ" sz="2600" dirty="0"/>
              <a:t>NE pot. energie pružnosti – ideální kapalina je nestlačitelná</a:t>
            </a:r>
            <a:r>
              <a:rPr lang="cs-CZ" sz="2600" dirty="0" smtClean="0"/>
              <a:t>.</a:t>
            </a:r>
            <a:br>
              <a:rPr lang="cs-CZ" sz="2600" dirty="0" smtClean="0"/>
            </a:br>
            <a:endParaRPr lang="cs-CZ" sz="2600" dirty="0"/>
          </a:p>
          <a:p>
            <a:r>
              <a:rPr lang="cs-CZ" sz="2600" dirty="0" smtClean="0"/>
              <a:t>Změna </a:t>
            </a:r>
            <a:r>
              <a:rPr lang="cs-CZ" sz="2600" dirty="0"/>
              <a:t>energie souvisí s tlakem </a:t>
            </a:r>
            <a:r>
              <a:rPr lang="cs-CZ" sz="2600" dirty="0" smtClean="0"/>
              <a:t> → </a:t>
            </a:r>
            <a:r>
              <a:rPr lang="cs-CZ" sz="2600" dirty="0"/>
              <a:t>tlaková potenciální energie </a:t>
            </a:r>
            <a:r>
              <a:rPr lang="cs-CZ" sz="2600" dirty="0" err="1"/>
              <a:t>E</a:t>
            </a:r>
            <a:r>
              <a:rPr lang="cs-CZ" sz="2600" baseline="-25000" dirty="0" err="1"/>
              <a:t>p</a:t>
            </a:r>
            <a:r>
              <a:rPr lang="cs-CZ" sz="2600" dirty="0"/>
              <a:t>.</a:t>
            </a:r>
          </a:p>
        </p:txBody>
      </p:sp>
      <p:pic>
        <p:nvPicPr>
          <p:cNvPr id="1860625" name="Picture 17" descr="http://fyzika.jreichl.com/data/M_tekutiny_soubory/image100.pn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283" y="593685"/>
            <a:ext cx="1942717" cy="1665185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771059"/>
              </p:ext>
            </p:extLst>
          </p:nvPr>
        </p:nvGraphicFramePr>
        <p:xfrm>
          <a:off x="4391980" y="1223755"/>
          <a:ext cx="12207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718" name="Rovnice" r:id="rId6" imgW="558720" imgH="177480" progId="Equation.3">
                  <p:embed/>
                </p:oleObj>
              </mc:Choice>
              <mc:Fallback>
                <p:oleObj name="Rovnice" r:id="rId6" imgW="558720" imgH="1774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980" y="1223755"/>
                        <a:ext cx="1220788" cy="390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991079"/>
              </p:ext>
            </p:extLst>
          </p:nvPr>
        </p:nvGraphicFramePr>
        <p:xfrm>
          <a:off x="4391980" y="1726793"/>
          <a:ext cx="14446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719" name="Rovnice" r:id="rId8" imgW="660240" imgH="203040" progId="Equation.3">
                  <p:embed/>
                </p:oleObj>
              </mc:Choice>
              <mc:Fallback>
                <p:oleObj name="Rovnice" r:id="rId8" imgW="660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980" y="1726793"/>
                        <a:ext cx="1444625" cy="446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750601"/>
              </p:ext>
            </p:extLst>
          </p:nvPr>
        </p:nvGraphicFramePr>
        <p:xfrm>
          <a:off x="4391980" y="2311858"/>
          <a:ext cx="191611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720" name="Rovnice" r:id="rId10" imgW="876240" imgH="241200" progId="Equation.3">
                  <p:embed/>
                </p:oleObj>
              </mc:Choice>
              <mc:Fallback>
                <p:oleObj name="Rovnice" r:id="rId10" imgW="876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980" y="2311858"/>
                        <a:ext cx="1916112" cy="530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60634" name="Picture 2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4" y="2748781"/>
            <a:ext cx="2745305" cy="2082188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090783"/>
              </p:ext>
            </p:extLst>
          </p:nvPr>
        </p:nvGraphicFramePr>
        <p:xfrm>
          <a:off x="3536885" y="2978950"/>
          <a:ext cx="1404937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721" name="Rovnice" r:id="rId13" imgW="596880" imgH="457200" progId="Equation.3">
                  <p:embed/>
                </p:oleObj>
              </mc:Choice>
              <mc:Fallback>
                <p:oleObj name="Rovnice" r:id="rId13" imgW="596880" imgH="457200" progId="Equation.3">
                  <p:embed/>
                  <p:pic>
                    <p:nvPicPr>
                      <p:cNvPr id="0" name="Objek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885" y="2978950"/>
                        <a:ext cx="1404937" cy="1079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233376"/>
              </p:ext>
            </p:extLst>
          </p:nvPr>
        </p:nvGraphicFramePr>
        <p:xfrm>
          <a:off x="5157065" y="2978950"/>
          <a:ext cx="146526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722" name="Rovnice" r:id="rId15" imgW="622080" imgH="457200" progId="Equation.3">
                  <p:embed/>
                </p:oleObj>
              </mc:Choice>
              <mc:Fallback>
                <p:oleObj name="Rovnice" r:id="rId15" imgW="622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7065" y="2978950"/>
                        <a:ext cx="1465262" cy="1079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60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60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7.8.	BERNOULLIHO ROVNICE</a:t>
            </a:r>
            <a:endParaRPr lang="cs-CZ" sz="3400" b="1" dirty="0" smtClean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76440" y="4083168"/>
            <a:ext cx="7591120" cy="830997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Součet </a:t>
            </a:r>
            <a:r>
              <a:rPr kumimoji="0" lang="cs-CZ" alt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E</a:t>
            </a:r>
            <a:r>
              <a:rPr kumimoji="0" lang="cs-CZ" altLang="cs-CZ" sz="24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k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a </a:t>
            </a:r>
            <a:r>
              <a:rPr kumimoji="0" lang="cs-CZ" alt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E</a:t>
            </a:r>
            <a:r>
              <a:rPr kumimoji="0" lang="cs-CZ" altLang="cs-CZ" sz="24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energie kapaliny o jednotkovém objemu </a:t>
            </a:r>
            <a:b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je ve všech částech vodorovné trubice stejný</a:t>
            </a:r>
            <a:r>
              <a:rPr lang="cs-CZ" altLang="cs-CZ" sz="2400" dirty="0">
                <a:solidFill>
                  <a:srgbClr val="555555"/>
                </a:solidFill>
                <a:cs typeface="Arial" pitchFamily="34" charset="0"/>
              </a:rPr>
              <a:t>.</a:t>
            </a: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7" name="Picture 4" descr="sejmout010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7" t="5001" r="3487" b="20454"/>
          <a:stretch/>
        </p:blipFill>
        <p:spPr bwMode="auto">
          <a:xfrm>
            <a:off x="221241" y="783770"/>
            <a:ext cx="4974828" cy="2735239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344285"/>
              </p:ext>
            </p:extLst>
          </p:nvPr>
        </p:nvGraphicFramePr>
        <p:xfrm>
          <a:off x="5586362" y="653587"/>
          <a:ext cx="197643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909" name="Rovnice" r:id="rId5" imgW="1028520" imgH="241200" progId="Equation.3">
                  <p:embed/>
                </p:oleObj>
              </mc:Choice>
              <mc:Fallback>
                <p:oleObj name="Rovnice" r:id="rId5" imgW="1028520" imgH="241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6362" y="653587"/>
                        <a:ext cx="1976438" cy="455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817019"/>
              </p:ext>
            </p:extLst>
          </p:nvPr>
        </p:nvGraphicFramePr>
        <p:xfrm>
          <a:off x="5586362" y="1990554"/>
          <a:ext cx="2586038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910" name="Rovnice" r:id="rId7" imgW="1346040" imgH="393480" progId="Equation.3">
                  <p:embed/>
                </p:oleObj>
              </mc:Choice>
              <mc:Fallback>
                <p:oleObj name="Rovnice" r:id="rId7" imgW="1346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6362" y="1990554"/>
                        <a:ext cx="2586038" cy="744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961445"/>
              </p:ext>
            </p:extLst>
          </p:nvPr>
        </p:nvGraphicFramePr>
        <p:xfrm>
          <a:off x="5586362" y="1177608"/>
          <a:ext cx="2439987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911" name="Rovnice" r:id="rId9" imgW="1269720" imgH="393480" progId="Equation.3">
                  <p:embed/>
                </p:oleObj>
              </mc:Choice>
              <mc:Fallback>
                <p:oleObj name="Rovnice" r:id="rId9" imgW="1269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6362" y="1177608"/>
                        <a:ext cx="2439987" cy="744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336034"/>
              </p:ext>
            </p:extLst>
          </p:nvPr>
        </p:nvGraphicFramePr>
        <p:xfrm>
          <a:off x="5586362" y="2803499"/>
          <a:ext cx="2195513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912" name="Rovnice" r:id="rId11" imgW="1143000" imgH="393480" progId="Equation.3">
                  <p:embed/>
                </p:oleObj>
              </mc:Choice>
              <mc:Fallback>
                <p:oleObj name="Rovnice" r:id="rId11" imgW="1143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6362" y="2803499"/>
                        <a:ext cx="2195513" cy="744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780370"/>
              </p:ext>
            </p:extLst>
          </p:nvPr>
        </p:nvGraphicFramePr>
        <p:xfrm>
          <a:off x="2283144" y="5229200"/>
          <a:ext cx="3782694" cy="1035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913" name="Rovnice" r:id="rId13" imgW="1447172" imgH="393529" progId="Equation.3">
                  <p:embed/>
                </p:oleObj>
              </mc:Choice>
              <mc:Fallback>
                <p:oleObj name="Rovnice" r:id="rId13" imgW="1447172" imgH="393529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3144" y="5229200"/>
                        <a:ext cx="3782694" cy="103511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5266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7.8.	BERNOULLIHO ROVNICE</a:t>
            </a:r>
            <a:endParaRPr lang="cs-CZ" sz="3400" b="1" dirty="0" smtClean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Rectangle 155"/>
          <p:cNvSpPr>
            <a:spLocks noChangeArrowheads="1"/>
          </p:cNvSpPr>
          <p:nvPr/>
        </p:nvSpPr>
        <p:spPr bwMode="auto">
          <a:xfrm>
            <a:off x="171450" y="3699030"/>
            <a:ext cx="8972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cs-CZ" sz="2400" b="1" dirty="0" smtClean="0"/>
              <a:t>podtlak</a:t>
            </a:r>
            <a:r>
              <a:rPr lang="cs-CZ" sz="2400" dirty="0" smtClean="0"/>
              <a:t> </a:t>
            </a:r>
            <a:r>
              <a:rPr lang="cs-CZ" sz="2400" dirty="0"/>
              <a:t>– vzniká v zúženém místě trubice při vysoké rychlosti proudící kapaliny, kdy tlak poklesne pod hladinu atmosférického tlaku </a:t>
            </a:r>
            <a:br>
              <a:rPr lang="cs-CZ" sz="2400" dirty="0"/>
            </a:br>
            <a:r>
              <a:rPr lang="cs-CZ" sz="2400" dirty="0"/>
              <a:t>(do </a:t>
            </a:r>
            <a:r>
              <a:rPr lang="cs-CZ" sz="2400" dirty="0" smtClean="0"/>
              <a:t>trubice </a:t>
            </a:r>
            <a:r>
              <a:rPr lang="cs-CZ" sz="2400" dirty="0"/>
              <a:t>se nasává vzduch</a:t>
            </a:r>
            <a:r>
              <a:rPr lang="cs-CZ" sz="2400" dirty="0" smtClean="0"/>
              <a:t>)</a:t>
            </a:r>
          </a:p>
          <a:p>
            <a:pPr lvl="0"/>
            <a:r>
              <a:rPr lang="cs-CZ" sz="2400" dirty="0" smtClean="0"/>
              <a:t>(</a:t>
            </a:r>
            <a:r>
              <a:rPr lang="cs-CZ" sz="2400" dirty="0"/>
              <a:t>vývěvy, rozprašovače, stříkací pistole, karburátory spalovacích </a:t>
            </a:r>
            <a:r>
              <a:rPr lang="cs-CZ" sz="2400" dirty="0" smtClean="0"/>
              <a:t>motorů)</a:t>
            </a:r>
            <a:br>
              <a:rPr lang="cs-CZ" sz="2400" dirty="0" smtClean="0"/>
            </a:br>
            <a:endParaRPr lang="cs-CZ" sz="2400" dirty="0" smtClean="0"/>
          </a:p>
          <a:p>
            <a:pPr lvl="0"/>
            <a:r>
              <a:rPr lang="cs-CZ" sz="2400" b="1" dirty="0" smtClean="0"/>
              <a:t>hydro(aero)dynamické </a:t>
            </a:r>
            <a:r>
              <a:rPr lang="cs-CZ" sz="2400" b="1" dirty="0"/>
              <a:t>paradoxon</a:t>
            </a:r>
            <a:r>
              <a:rPr lang="cs-CZ" sz="2400" dirty="0"/>
              <a:t> – poznatek o snížení tlaku v zúžené části trubice při vysoké rychlosti proudící kapaliny (plynu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5382090" y="818710"/>
            <a:ext cx="3686414" cy="2445932"/>
            <a:chOff x="5382090" y="818710"/>
            <a:chExt cx="3686414" cy="2445932"/>
          </a:xfrm>
        </p:grpSpPr>
        <p:sp>
          <p:nvSpPr>
            <p:cNvPr id="3" name="Obdélník 2"/>
            <p:cNvSpPr/>
            <p:nvPr/>
          </p:nvSpPr>
          <p:spPr>
            <a:xfrm>
              <a:off x="5382090" y="818710"/>
              <a:ext cx="3686414" cy="24459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878020" name="Picture 4" descr="http://if.vsb.cz/bf/img/karty/39/image00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6" r="20267"/>
            <a:stretch/>
          </p:blipFill>
          <p:spPr bwMode="auto">
            <a:xfrm>
              <a:off x="5382090" y="822378"/>
              <a:ext cx="3686414" cy="2343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7802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8" t="16931" r="10635" b="36720"/>
          <a:stretch/>
        </p:blipFill>
        <p:spPr bwMode="auto">
          <a:xfrm>
            <a:off x="71500" y="818710"/>
            <a:ext cx="5130570" cy="2373951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962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53625"/>
            <a:ext cx="8429625" cy="666074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cs-CZ" sz="2800" dirty="0">
                <a:cs typeface="Times New Roman" pitchFamily="18" charset="0"/>
              </a:rPr>
              <a:t>7.1.	vlastnosti kapalin a plynů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cs-CZ" sz="2800" dirty="0">
                <a:cs typeface="Times New Roman" pitchFamily="18" charset="0"/>
              </a:rPr>
              <a:t>7.2.	tlak v kapalinách a plynech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cs-CZ" sz="2800" dirty="0">
                <a:cs typeface="Times New Roman" pitchFamily="18" charset="0"/>
              </a:rPr>
              <a:t>7.3.	tlak v kapalinách vyvolaný vnější silou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cs-CZ" sz="2800" dirty="0">
                <a:cs typeface="Times New Roman" pitchFamily="18" charset="0"/>
              </a:rPr>
              <a:t>7.4.	tlak v kapalinách vyvolaný tíhovou silou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cs-CZ" sz="2800" dirty="0">
                <a:cs typeface="Times New Roman" pitchFamily="18" charset="0"/>
              </a:rPr>
              <a:t>7.5.	tlak vzduchu vyvolaný tíhovou silou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cs-CZ" sz="2800" dirty="0">
                <a:cs typeface="Times New Roman" pitchFamily="18" charset="0"/>
              </a:rPr>
              <a:t>7.6.	vztlaková síla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cs-CZ" sz="2800" dirty="0">
                <a:cs typeface="Times New Roman" pitchFamily="18" charset="0"/>
              </a:rPr>
              <a:t>7.7.	proudění kapalin a plynů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cs-CZ" sz="2800" dirty="0">
                <a:cs typeface="Times New Roman" pitchFamily="18" charset="0"/>
              </a:rPr>
              <a:t>7.8.	</a:t>
            </a:r>
            <a:r>
              <a:rPr lang="cs-CZ" sz="2800" dirty="0" err="1">
                <a:cs typeface="Times New Roman" pitchFamily="18" charset="0"/>
              </a:rPr>
              <a:t>Bernoulliho</a:t>
            </a:r>
            <a:r>
              <a:rPr lang="cs-CZ" sz="2800" dirty="0">
                <a:cs typeface="Times New Roman" pitchFamily="18" charset="0"/>
              </a:rPr>
              <a:t> rovnice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cs-CZ" sz="2800" dirty="0">
                <a:cs typeface="Times New Roman" pitchFamily="18" charset="0"/>
              </a:rPr>
              <a:t>7.9.	proudění reálné kapaliny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cs-CZ" sz="2800" dirty="0">
                <a:cs typeface="Times New Roman" pitchFamily="18" charset="0"/>
              </a:rPr>
              <a:t>7.10.	obtékání těles reálnou kapalinou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7.8.	BERNOULLIHO ROVNICE</a:t>
            </a:r>
            <a:endParaRPr lang="cs-CZ" sz="3400" b="1" dirty="0" smtClean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Rectangle 155"/>
          <p:cNvSpPr>
            <a:spLocks noChangeArrowheads="1"/>
          </p:cNvSpPr>
          <p:nvPr/>
        </p:nvSpPr>
        <p:spPr bwMode="auto">
          <a:xfrm>
            <a:off x="85725" y="728700"/>
            <a:ext cx="89725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350" lvl="1"/>
            <a:r>
              <a:rPr lang="cs-CZ" sz="2400" b="1" dirty="0"/>
              <a:t>kapalina vytékající otvorem v nádobě </a:t>
            </a:r>
            <a:endParaRPr lang="cs-CZ" sz="2400" dirty="0"/>
          </a:p>
          <a:p>
            <a:pPr marL="6350" lvl="1"/>
            <a:endParaRPr lang="cs-CZ" sz="2400" dirty="0" smtClean="0"/>
          </a:p>
          <a:p>
            <a:pPr marL="6350" lvl="1"/>
            <a:r>
              <a:rPr lang="cs-CZ" sz="2400" dirty="0" smtClean="0"/>
              <a:t>tlaková </a:t>
            </a:r>
            <a:r>
              <a:rPr lang="cs-CZ" sz="2400" dirty="0"/>
              <a:t>potenciální energie </a:t>
            </a:r>
            <a:br>
              <a:rPr lang="cs-CZ" sz="2400" dirty="0"/>
            </a:br>
            <a:r>
              <a:rPr lang="cs-CZ" sz="2400" dirty="0"/>
              <a:t>se mění v </a:t>
            </a:r>
            <a:r>
              <a:rPr lang="cs-CZ" sz="2400" dirty="0" smtClean="0"/>
              <a:t>kinetickou: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  <a:p>
            <a:endParaRPr lang="cs-CZ" sz="2400" dirty="0"/>
          </a:p>
          <a:p>
            <a:pPr lvl="0"/>
            <a:endParaRPr lang="cs-CZ" sz="2400" dirty="0"/>
          </a:p>
          <a:p>
            <a:endParaRPr lang="cs-CZ" sz="24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511191"/>
              </p:ext>
            </p:extLst>
          </p:nvPr>
        </p:nvGraphicFramePr>
        <p:xfrm>
          <a:off x="537109" y="2394445"/>
          <a:ext cx="1438275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141" name="Rovnice" r:id="rId4" imgW="774360" imgH="634680" progId="Equation.3">
                  <p:embed/>
                </p:oleObj>
              </mc:Choice>
              <mc:Fallback>
                <p:oleObj name="Rovnice" r:id="rId4" imgW="7743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109" y="2394445"/>
                        <a:ext cx="1438275" cy="1184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761" y="2448121"/>
            <a:ext cx="2327155" cy="350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7001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" t="8654" r="10702" b="6596"/>
          <a:stretch/>
        </p:blipFill>
        <p:spPr bwMode="auto">
          <a:xfrm>
            <a:off x="5194059" y="728700"/>
            <a:ext cx="3614058" cy="2670628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5194059" y="3571402"/>
            <a:ext cx="3614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prstClr val="black"/>
                </a:solidFill>
              </a:rPr>
              <a:t>vzdálenost dopadu z vodorovného </a:t>
            </a:r>
            <a:r>
              <a:rPr lang="cs-CZ" sz="2400" dirty="0" smtClean="0">
                <a:solidFill>
                  <a:prstClr val="black"/>
                </a:solidFill>
              </a:rPr>
              <a:t>vrhu:</a:t>
            </a:r>
            <a:endParaRPr lang="cs-CZ" dirty="0"/>
          </a:p>
        </p:txBody>
      </p:sp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458805"/>
              </p:ext>
            </p:extLst>
          </p:nvPr>
        </p:nvGraphicFramePr>
        <p:xfrm>
          <a:off x="431540" y="3753494"/>
          <a:ext cx="1649412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142" name="Rovnice" r:id="rId8" imgW="888840" imgH="812520" progId="Equation.3">
                  <p:embed/>
                </p:oleObj>
              </mc:Choice>
              <mc:Fallback>
                <p:oleObj name="Rovnice" r:id="rId8" imgW="88884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540" y="3753494"/>
                        <a:ext cx="1649412" cy="1514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38971"/>
              </p:ext>
            </p:extLst>
          </p:nvPr>
        </p:nvGraphicFramePr>
        <p:xfrm>
          <a:off x="410073" y="5442742"/>
          <a:ext cx="1692347" cy="693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143" name="Rovnice" r:id="rId10" imgW="622080" imgH="253800" progId="Equation.3">
                  <p:embed/>
                </p:oleObj>
              </mc:Choice>
              <mc:Fallback>
                <p:oleObj name="Rovnice" r:id="rId10" imgW="622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3" y="5442742"/>
                        <a:ext cx="1692347" cy="69369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579241"/>
              </p:ext>
            </p:extLst>
          </p:nvPr>
        </p:nvGraphicFramePr>
        <p:xfrm>
          <a:off x="5198124" y="4539455"/>
          <a:ext cx="1264086" cy="1781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144" name="Rovnice" r:id="rId12" imgW="647640" imgH="888840" progId="Equation.3">
                  <p:embed/>
                </p:oleObj>
              </mc:Choice>
              <mc:Fallback>
                <p:oleObj name="Rovnice" r:id="rId12" imgW="647640" imgH="8888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8124" y="4539455"/>
                        <a:ext cx="1264086" cy="178108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298731"/>
              </p:ext>
            </p:extLst>
          </p:nvPr>
        </p:nvGraphicFramePr>
        <p:xfrm>
          <a:off x="6597225" y="5319210"/>
          <a:ext cx="2337625" cy="975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145" name="Rovnice" r:id="rId14" imgW="1130040" imgH="469800" progId="Equation.3">
                  <p:embed/>
                </p:oleObj>
              </mc:Choice>
              <mc:Fallback>
                <p:oleObj name="Rovnice" r:id="rId14" imgW="11300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7225" y="5319210"/>
                        <a:ext cx="2337625" cy="9756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682402"/>
              </p:ext>
            </p:extLst>
          </p:nvPr>
        </p:nvGraphicFramePr>
        <p:xfrm>
          <a:off x="6579606" y="4644135"/>
          <a:ext cx="1161598" cy="492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146" name="Rovnice" r:id="rId16" imgW="431640" imgH="177480" progId="Equation.3">
                  <p:embed/>
                </p:oleObj>
              </mc:Choice>
              <mc:Fallback>
                <p:oleObj name="Rovnice" r:id="rId16" imgW="431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9606" y="4644135"/>
                        <a:ext cx="1161598" cy="49220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Přímá spojnice se šipkou 20"/>
          <p:cNvCxnSpPr/>
          <p:nvPr/>
        </p:nvCxnSpPr>
        <p:spPr>
          <a:xfrm>
            <a:off x="6687235" y="2407920"/>
            <a:ext cx="9255" cy="762311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958556"/>
              </p:ext>
            </p:extLst>
          </p:nvPr>
        </p:nvGraphicFramePr>
        <p:xfrm>
          <a:off x="6192180" y="2573175"/>
          <a:ext cx="3968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147" name="Rovnice" r:id="rId18" imgW="203040" imgH="215640" progId="Equation.3">
                  <p:embed/>
                </p:oleObj>
              </mc:Choice>
              <mc:Fallback>
                <p:oleObj name="Rovnice" r:id="rId18" imgW="203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180" y="2573175"/>
                        <a:ext cx="396875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k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766814"/>
              </p:ext>
            </p:extLst>
          </p:nvPr>
        </p:nvGraphicFramePr>
        <p:xfrm>
          <a:off x="7587335" y="3187730"/>
          <a:ext cx="444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148" name="Rovnice" r:id="rId20" imgW="164880" imgH="164880" progId="Equation.3">
                  <p:embed/>
                </p:oleObj>
              </mc:Choice>
              <mc:Fallback>
                <p:oleObj name="Rovnice" r:id="rId20" imgW="1648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7335" y="3187730"/>
                        <a:ext cx="4445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5923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77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7.9</a:t>
            </a:r>
            <a:r>
              <a:rPr lang="cs-CZ" sz="3400" b="1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.	PROUDĚNÍ REÁLNÉ KAPALINY</a:t>
            </a:r>
            <a:endParaRPr lang="cs-CZ" sz="3400" b="1" dirty="0" smtClean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Rectangle 155"/>
          <p:cNvSpPr>
            <a:spLocks noChangeArrowheads="1"/>
          </p:cNvSpPr>
          <p:nvPr/>
        </p:nvSpPr>
        <p:spPr bwMode="auto">
          <a:xfrm>
            <a:off x="116505" y="593685"/>
            <a:ext cx="897255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cs-CZ" sz="2400" dirty="0" smtClean="0"/>
              <a:t>RK </a:t>
            </a:r>
            <a:r>
              <a:rPr lang="cs-CZ" sz="2400" dirty="0"/>
              <a:t>je stlačitelná, není dokonale tekutá → má vnitřní tření a díky němu vznikají v kapalinách a plynech odporové síly, způsobuje také zvýšení teploty kapaliny (je třeba ji chladit)</a:t>
            </a:r>
          </a:p>
          <a:p>
            <a:r>
              <a:rPr lang="cs-CZ" sz="2400" dirty="0"/>
              <a:t> </a:t>
            </a:r>
          </a:p>
          <a:p>
            <a:r>
              <a:rPr lang="cs-CZ" sz="2400" b="1" dirty="0"/>
              <a:t>mezní vrstva kapaliny</a:t>
            </a:r>
            <a:r>
              <a:rPr lang="cs-CZ" sz="2400" dirty="0"/>
              <a:t> – vrstva, která se bezprostředně dotýká </a:t>
            </a:r>
            <a:r>
              <a:rPr lang="cs-CZ" sz="2400" dirty="0" smtClean="0"/>
              <a:t>stěny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 smtClean="0"/>
          </a:p>
        </p:txBody>
      </p:sp>
      <p:pic>
        <p:nvPicPr>
          <p:cNvPr id="28" name="Picture 9" descr="sejmout0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6" y="2532677"/>
            <a:ext cx="67818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689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7.9</a:t>
            </a:r>
            <a:r>
              <a:rPr lang="cs-CZ" sz="3400" b="1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.	PROUDĚNÍ REÁLNÉ KAPALINY</a:t>
            </a:r>
            <a:endParaRPr lang="cs-CZ" sz="3400" b="1" dirty="0" smtClean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Rectangle 155"/>
          <p:cNvSpPr>
            <a:spLocks noChangeArrowheads="1"/>
          </p:cNvSpPr>
          <p:nvPr/>
        </p:nvSpPr>
        <p:spPr bwMode="auto">
          <a:xfrm>
            <a:off x="166566" y="3411284"/>
            <a:ext cx="89725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laminární </a:t>
            </a:r>
            <a:r>
              <a:rPr lang="cs-CZ" sz="2400" b="1" dirty="0"/>
              <a:t>proudění</a:t>
            </a:r>
            <a:r>
              <a:rPr lang="cs-CZ" sz="2400" dirty="0"/>
              <a:t> – vektory rychlostí jsou </a:t>
            </a:r>
            <a:r>
              <a:rPr lang="cs-CZ" sz="2400" dirty="0" smtClean="0"/>
              <a:t>rovnoběžné</a:t>
            </a:r>
            <a:endParaRPr lang="cs-CZ" sz="2400" b="1" dirty="0" smtClean="0"/>
          </a:p>
          <a:p>
            <a:pPr lvl="0"/>
            <a:r>
              <a:rPr lang="cs-CZ" sz="2400" b="1" dirty="0" smtClean="0"/>
              <a:t>turbulentní </a:t>
            </a:r>
            <a:r>
              <a:rPr lang="cs-CZ" sz="2400" b="1" dirty="0"/>
              <a:t>proudění</a:t>
            </a:r>
            <a:r>
              <a:rPr lang="cs-CZ" sz="2400" dirty="0"/>
              <a:t> – vzniká při větších rychlostech </a:t>
            </a:r>
            <a:br>
              <a:rPr lang="cs-CZ" sz="2400" dirty="0"/>
            </a:br>
            <a:r>
              <a:rPr lang="cs-CZ" sz="2400" dirty="0"/>
              <a:t>proudění kapaliny (tvoří se víry)</a:t>
            </a:r>
          </a:p>
          <a:p>
            <a:r>
              <a:rPr lang="cs-CZ" sz="2400" dirty="0"/>
              <a:t> </a:t>
            </a:r>
          </a:p>
        </p:txBody>
      </p:sp>
      <p:pic>
        <p:nvPicPr>
          <p:cNvPr id="1869826" name="Picture 2" descr="http://fyzika.jreichl.com/data/M_tekutiny_soubory/Vznik_mezni_vrstvy_tekutiny/image124.jpg"/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5" y="4965171"/>
            <a:ext cx="2686079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sejmout0106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7" y="863715"/>
            <a:ext cx="7070725" cy="199072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903201" y="2918323"/>
            <a:ext cx="8235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Obtékání tělesa při menších a větších rychlostech </a:t>
            </a:r>
            <a:r>
              <a:rPr lang="cs-CZ" sz="2400" dirty="0" smtClean="0"/>
              <a:t>proudění.</a:t>
            </a:r>
            <a:endParaRPr lang="cs-CZ" sz="2400" dirty="0"/>
          </a:p>
        </p:txBody>
      </p:sp>
      <p:pic>
        <p:nvPicPr>
          <p:cNvPr id="29" name="Picture 4" descr="http://www.queermag.cz/wp-content/uploads/2013/05/Cigaretov%C3%BD-kou%C5%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3443" y="4714604"/>
            <a:ext cx="2577112" cy="2004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0" name="Picture 2" descr="http://files.zivaenergie.com/200000039-04c1a05bb9/P%C5%99irozen%C3%A9%20porud%C4%9Bn%C3%A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92180" y="4714682"/>
            <a:ext cx="2557968" cy="2004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98824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69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7.10. OBTÉKÁNÍ </a:t>
            </a:r>
            <a:r>
              <a:rPr lang="cs-CZ" sz="3400" b="1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TĚLES REÁLNOU KAPALINOU</a:t>
            </a:r>
            <a:endParaRPr lang="cs-CZ" sz="3400" b="1" dirty="0" smtClean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Rectangle 155"/>
          <p:cNvSpPr>
            <a:spLocks noChangeArrowheads="1"/>
          </p:cNvSpPr>
          <p:nvPr/>
        </p:nvSpPr>
        <p:spPr bwMode="auto">
          <a:xfrm>
            <a:off x="171450" y="638690"/>
            <a:ext cx="629076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dirty="0" smtClean="0"/>
              <a:t>Pohyb </a:t>
            </a:r>
            <a:r>
              <a:rPr lang="cs-CZ" sz="2400" dirty="0"/>
              <a:t>pevného tělesa a kapaliny je </a:t>
            </a:r>
            <a:r>
              <a:rPr lang="cs-CZ" sz="2400" dirty="0" smtClean="0"/>
              <a:t>relativní!</a:t>
            </a:r>
            <a:endParaRPr lang="cs-CZ" sz="2400" dirty="0"/>
          </a:p>
          <a:p>
            <a:r>
              <a:rPr lang="cs-CZ" sz="1000" dirty="0"/>
              <a:t> </a:t>
            </a:r>
          </a:p>
          <a:p>
            <a:pPr lvl="0"/>
            <a:r>
              <a:rPr lang="cs-CZ" sz="2400" b="1" dirty="0"/>
              <a:t>odpor</a:t>
            </a:r>
            <a:r>
              <a:rPr lang="cs-CZ" sz="2400" dirty="0"/>
              <a:t> </a:t>
            </a:r>
            <a:r>
              <a:rPr lang="cs-CZ" sz="2400" b="1" dirty="0"/>
              <a:t>prostředí</a:t>
            </a:r>
            <a:r>
              <a:rPr lang="cs-CZ" sz="2400" dirty="0"/>
              <a:t> je jev, při kterém vznikají odporové síly </a:t>
            </a:r>
            <a:r>
              <a:rPr lang="cs-CZ" sz="2400" dirty="0" smtClean="0"/>
              <a:t>působící </a:t>
            </a:r>
            <a:r>
              <a:rPr lang="cs-CZ" sz="2400" dirty="0"/>
              <a:t>proti směru pohybu tělesa nebo kapaliny (plynu</a:t>
            </a:r>
            <a:r>
              <a:rPr lang="cs-CZ" sz="2400" dirty="0" smtClean="0"/>
              <a:t>)</a:t>
            </a:r>
            <a:br>
              <a:rPr lang="cs-CZ" sz="2400" dirty="0" smtClean="0"/>
            </a:br>
            <a:endParaRPr lang="cs-CZ" sz="2400" dirty="0"/>
          </a:p>
          <a:p>
            <a:pPr marL="363538" lvl="1" indent="-168275">
              <a:buFont typeface="Arial" panose="020B0604020202020204" pitchFamily="34" charset="0"/>
              <a:buChar char="•"/>
            </a:pPr>
            <a:r>
              <a:rPr lang="cs-CZ" sz="2400" dirty="0"/>
              <a:t>u kapalin – hydrodynamická odporová síla</a:t>
            </a:r>
          </a:p>
          <a:p>
            <a:pPr marL="363538" lvl="1" indent="-168275">
              <a:buFont typeface="Arial" panose="020B0604020202020204" pitchFamily="34" charset="0"/>
              <a:buChar char="•"/>
            </a:pPr>
            <a:r>
              <a:rPr lang="cs-CZ" sz="2400" dirty="0"/>
              <a:t>u plynů – aerodynamická odporová síla</a:t>
            </a:r>
          </a:p>
          <a:p>
            <a:r>
              <a:rPr lang="cs-CZ" sz="2400" dirty="0"/>
              <a:t> </a:t>
            </a:r>
          </a:p>
          <a:p>
            <a:pPr marL="87313" lvl="2"/>
            <a:r>
              <a:rPr lang="cs-CZ" sz="2400" dirty="0"/>
              <a:t>C – součinitel odporu závisející na tvaru </a:t>
            </a:r>
            <a:r>
              <a:rPr lang="cs-CZ" sz="2400" dirty="0" smtClean="0"/>
              <a:t>tělesa</a:t>
            </a:r>
          </a:p>
          <a:p>
            <a:pPr marL="87313" lvl="2"/>
            <a:r>
              <a:rPr lang="cs-CZ" sz="2400" dirty="0"/>
              <a:t>	</a:t>
            </a:r>
            <a:r>
              <a:rPr lang="cs-CZ" sz="2400" dirty="0" smtClean="0"/>
              <a:t>1,33 </a:t>
            </a:r>
            <a:r>
              <a:rPr lang="cs-CZ" sz="2400" dirty="0"/>
              <a:t>– dutá polokoule (padák)</a:t>
            </a:r>
          </a:p>
          <a:p>
            <a:pPr marL="87313" lvl="2"/>
            <a:r>
              <a:rPr lang="cs-CZ" sz="2400" dirty="0" smtClean="0"/>
              <a:t>	0,03 </a:t>
            </a:r>
            <a:r>
              <a:rPr lang="cs-CZ" sz="2400" dirty="0"/>
              <a:t>– proudnicový (aerodynamický) tvar</a:t>
            </a:r>
            <a:endParaRPr lang="cs-CZ" sz="2400" dirty="0" smtClean="0"/>
          </a:p>
          <a:p>
            <a:pPr marL="87313" lvl="2"/>
            <a:r>
              <a:rPr lang="el-GR" sz="2400" dirty="0" smtClean="0"/>
              <a:t>ρ </a:t>
            </a:r>
            <a:r>
              <a:rPr lang="cs-CZ" sz="2400" dirty="0"/>
              <a:t>–</a:t>
            </a:r>
            <a:r>
              <a:rPr lang="el-GR" sz="2400" dirty="0" smtClean="0"/>
              <a:t> </a:t>
            </a:r>
            <a:r>
              <a:rPr lang="cs-CZ" sz="2400" dirty="0"/>
              <a:t>hustota vzduchu</a:t>
            </a:r>
          </a:p>
          <a:p>
            <a:pPr marL="87313" lvl="2"/>
            <a:r>
              <a:rPr lang="cs-CZ" sz="2400" dirty="0"/>
              <a:t>S –</a:t>
            </a:r>
            <a:r>
              <a:rPr lang="cs-CZ" sz="2400" dirty="0" smtClean="0"/>
              <a:t> </a:t>
            </a:r>
            <a:r>
              <a:rPr lang="cs-CZ" sz="2400" dirty="0"/>
              <a:t>obsah průřezu tělesa kolmého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      ke </a:t>
            </a:r>
            <a:r>
              <a:rPr lang="cs-CZ" sz="2400" dirty="0"/>
              <a:t>směru pohybu</a:t>
            </a:r>
          </a:p>
          <a:p>
            <a:pPr marL="87313" lvl="2"/>
            <a:r>
              <a:rPr lang="cs-CZ" sz="2400" dirty="0"/>
              <a:t>v –</a:t>
            </a:r>
            <a:r>
              <a:rPr lang="cs-CZ" sz="2400" dirty="0" smtClean="0"/>
              <a:t> </a:t>
            </a:r>
            <a:r>
              <a:rPr lang="cs-CZ" sz="2400" dirty="0"/>
              <a:t>velikost relativní </a:t>
            </a:r>
            <a:r>
              <a:rPr lang="cs-CZ" sz="2400" dirty="0" smtClean="0"/>
              <a:t>rychlosti</a:t>
            </a:r>
            <a:r>
              <a:rPr lang="cs-CZ" sz="2400" dirty="0"/>
              <a:t> 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824966"/>
              </p:ext>
            </p:extLst>
          </p:nvPr>
        </p:nvGraphicFramePr>
        <p:xfrm>
          <a:off x="6838049" y="855660"/>
          <a:ext cx="1905371" cy="926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879" name="Rovnice" r:id="rId4" imgW="812520" imgH="393480" progId="Equation.3">
                  <p:embed/>
                </p:oleObj>
              </mc:Choice>
              <mc:Fallback>
                <p:oleObj name="Rovnice" r:id="rId4" imgW="81252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8049" y="855660"/>
                        <a:ext cx="1905371" cy="9262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708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92" y="3203975"/>
            <a:ext cx="2733172" cy="3505254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512605" y="1781883"/>
            <a:ext cx="25562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/>
              <a:t>Newtonův vztah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platí pro </a:t>
            </a:r>
            <a:r>
              <a:rPr lang="cs-CZ" sz="2400" dirty="0"/>
              <a:t>středně velké rychlosti.</a:t>
            </a:r>
          </a:p>
        </p:txBody>
      </p:sp>
    </p:spTree>
    <p:extLst>
      <p:ext uri="{BB962C8B-B14F-4D97-AF65-F5344CB8AC3E}">
        <p14:creationId xmlns:p14="http://schemas.microsoft.com/office/powerpoint/2010/main" val="4085798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7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7.10. OBTÉKÁNÍ </a:t>
            </a:r>
            <a:r>
              <a:rPr lang="cs-CZ" sz="3400" b="1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TĚLES REÁLNOU KAPALINOU</a:t>
            </a:r>
            <a:endParaRPr lang="cs-CZ" sz="3400" b="1" dirty="0" smtClean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Rectangle 155"/>
          <p:cNvSpPr>
            <a:spLocks noChangeArrowheads="1"/>
          </p:cNvSpPr>
          <p:nvPr/>
        </p:nvSpPr>
        <p:spPr bwMode="auto">
          <a:xfrm>
            <a:off x="71500" y="593685"/>
            <a:ext cx="897255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cs-CZ" sz="2400" b="1" dirty="0" smtClean="0"/>
              <a:t>křídlo </a:t>
            </a:r>
            <a:r>
              <a:rPr lang="cs-CZ" sz="2400" b="1" dirty="0"/>
              <a:t>letadla</a:t>
            </a:r>
            <a:r>
              <a:rPr lang="cs-CZ" sz="2400" dirty="0"/>
              <a:t> – má nesouměrný profil</a:t>
            </a:r>
          </a:p>
          <a:p>
            <a:pPr marL="176213" lvl="1"/>
            <a:r>
              <a:rPr lang="cs-CZ" sz="2400" dirty="0"/>
              <a:t>F – aerodynamická síla </a:t>
            </a:r>
            <a:r>
              <a:rPr lang="cs-CZ" sz="2400" b="1" dirty="0"/>
              <a:t>F = F</a:t>
            </a:r>
            <a:r>
              <a:rPr lang="cs-CZ" sz="2400" b="1" baseline="-25000" dirty="0"/>
              <a:t>1</a:t>
            </a:r>
            <a:r>
              <a:rPr lang="cs-CZ" sz="2400" b="1" dirty="0"/>
              <a:t> + F</a:t>
            </a:r>
            <a:r>
              <a:rPr lang="cs-CZ" sz="2400" b="1" baseline="-25000" dirty="0"/>
              <a:t>2</a:t>
            </a:r>
            <a:endParaRPr lang="cs-CZ" sz="2400" dirty="0"/>
          </a:p>
          <a:p>
            <a:pPr marL="176213" lvl="1"/>
            <a:r>
              <a:rPr lang="cs-CZ" sz="2400" dirty="0"/>
              <a:t>F</a:t>
            </a:r>
            <a:r>
              <a:rPr lang="cs-CZ" sz="2400" baseline="-25000" dirty="0"/>
              <a:t>1</a:t>
            </a:r>
            <a:r>
              <a:rPr lang="cs-CZ" sz="2400" dirty="0"/>
              <a:t> – odporová </a:t>
            </a:r>
            <a:r>
              <a:rPr lang="cs-CZ" sz="2400" dirty="0" smtClean="0"/>
              <a:t>síla, kterou překonává tažná </a:t>
            </a:r>
            <a:r>
              <a:rPr lang="cs-CZ" sz="2400" dirty="0"/>
              <a:t>síla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       motoru, má směr opačný </a:t>
            </a:r>
            <a:r>
              <a:rPr lang="cs-CZ" sz="2400" dirty="0"/>
              <a:t>k rychlosti letadla</a:t>
            </a:r>
          </a:p>
          <a:p>
            <a:pPr marL="176213" lvl="1"/>
            <a:r>
              <a:rPr lang="cs-CZ" sz="2400" dirty="0"/>
              <a:t>F</a:t>
            </a:r>
            <a:r>
              <a:rPr lang="cs-CZ" sz="2400" baseline="-25000" dirty="0"/>
              <a:t>2</a:t>
            </a:r>
            <a:r>
              <a:rPr lang="cs-CZ" sz="2400" dirty="0"/>
              <a:t> – aerodynamická vztlaková </a:t>
            </a:r>
            <a:r>
              <a:rPr lang="cs-CZ" sz="2400" dirty="0" smtClean="0"/>
              <a:t>síla působí </a:t>
            </a:r>
            <a:r>
              <a:rPr lang="cs-CZ" sz="2400" dirty="0"/>
              <a:t>proti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        tíhové síle, udržuje </a:t>
            </a:r>
            <a:r>
              <a:rPr lang="cs-CZ" sz="2400" dirty="0"/>
              <a:t>letadlo ve vzduchu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b="1" dirty="0"/>
              <a:t>α – </a:t>
            </a:r>
            <a:r>
              <a:rPr lang="cs-CZ" sz="2400" dirty="0"/>
              <a:t>úhel </a:t>
            </a:r>
            <a:r>
              <a:rPr lang="cs-CZ" sz="2400" dirty="0" smtClean="0"/>
              <a:t>náběhu</a:t>
            </a:r>
            <a:br>
              <a:rPr lang="cs-CZ" sz="2400" dirty="0" smtClean="0"/>
            </a:br>
            <a:endParaRPr lang="cs-CZ" sz="2400" dirty="0"/>
          </a:p>
          <a:p>
            <a:pPr marL="176213" lvl="2"/>
            <a:r>
              <a:rPr lang="cs-CZ" sz="2400" dirty="0"/>
              <a:t>V</a:t>
            </a:r>
            <a:r>
              <a:rPr lang="cs-CZ" sz="2400" dirty="0" smtClean="0"/>
              <a:t>zduch </a:t>
            </a:r>
            <a:r>
              <a:rPr lang="cs-CZ" sz="2400" dirty="0"/>
              <a:t>obtékající horní stěnu má větší rychlost než vzduch pod křídlem, vzniká podtlak nad horní stěnou a aerodynamická vztlaková </a:t>
            </a:r>
            <a:r>
              <a:rPr lang="cs-CZ" sz="2400" dirty="0" smtClean="0"/>
              <a:t>síla, </a:t>
            </a:r>
            <a:r>
              <a:rPr lang="cs-CZ" sz="2400" dirty="0"/>
              <a:t>která působí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proti </a:t>
            </a:r>
            <a:r>
              <a:rPr lang="cs-CZ" sz="2400" dirty="0"/>
              <a:t>tíhové </a:t>
            </a:r>
            <a:r>
              <a:rPr lang="cs-CZ" sz="2400" dirty="0" smtClean="0"/>
              <a:t>síle.</a:t>
            </a:r>
            <a:endParaRPr lang="cs-CZ" sz="2400" dirty="0"/>
          </a:p>
          <a:p>
            <a:pPr marL="176213" lvl="1"/>
            <a:r>
              <a:rPr lang="cs-CZ" sz="2400" b="1" dirty="0"/>
              <a:t> </a:t>
            </a:r>
            <a:endParaRPr lang="cs-CZ" sz="2400" dirty="0"/>
          </a:p>
        </p:txBody>
      </p:sp>
      <p:pic>
        <p:nvPicPr>
          <p:cNvPr id="1871874" name="Picture 2" descr="http://fyzika.jreichl.com/data/M_tekutiny_soubory/image124.png"/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210" y="638690"/>
            <a:ext cx="2500337" cy="2527179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ejmout01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76" y="4368193"/>
            <a:ext cx="5322365" cy="2301167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00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7389"/>
            <a:ext cx="3221850" cy="1582773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961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8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115150" y="638690"/>
            <a:ext cx="886598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2.310 </a:t>
            </a:r>
            <a:r>
              <a:rPr lang="cs-CZ" sz="2400" dirty="0"/>
              <a:t>Na píst hustilky o průměru 2,4 cm působíme tlakovou silou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20 </a:t>
            </a:r>
            <a:r>
              <a:rPr lang="cs-CZ" sz="2400" dirty="0"/>
              <a:t>N. Jaký tlak vznikne uvnitř hustilky, uzavřeme-li její vývod?</a:t>
            </a:r>
          </a:p>
          <a:p>
            <a:r>
              <a:rPr lang="cs-CZ" sz="2400" b="1" dirty="0"/>
              <a:t>2.313 </a:t>
            </a:r>
            <a:r>
              <a:rPr lang="cs-CZ" sz="2400" dirty="0"/>
              <a:t>V kapalině, v níž je vnější silou vyvolán tlak 100 </a:t>
            </a:r>
            <a:r>
              <a:rPr lang="cs-CZ" sz="2400" dirty="0" err="1"/>
              <a:t>kPa</a:t>
            </a:r>
            <a:r>
              <a:rPr lang="cs-CZ" sz="2400" dirty="0"/>
              <a:t>, je ponořena krychle o hraně 1 cm. a) Jak velká tlaková síla působí na každou stěnu krychle? b) Jak velká je výslednice všech tlakových sil působících na krychli? Hydrostatický tlak v kapalině neuvažujte.</a:t>
            </a:r>
          </a:p>
          <a:p>
            <a:r>
              <a:rPr lang="cs-CZ" sz="2400" b="1" dirty="0"/>
              <a:t>2.316 </a:t>
            </a:r>
            <a:r>
              <a:rPr lang="cs-CZ" sz="2400" dirty="0"/>
              <a:t>Na píst hydraulického lisu o obsahu 25 cm</a:t>
            </a:r>
            <a:r>
              <a:rPr lang="cs-CZ" sz="2400" baseline="30000" dirty="0"/>
              <a:t>2 </a:t>
            </a:r>
            <a:r>
              <a:rPr lang="cs-CZ" sz="2400" dirty="0"/>
              <a:t>působí síla o velikosti 100 N. a) Jaký tlak vyvolá tato síla v kapalině lisu? b) Jak velká síla působí na druhý píst o obsahu 1 000 cm</a:t>
            </a:r>
            <a:r>
              <a:rPr lang="cs-CZ" sz="2400" baseline="30000" dirty="0"/>
              <a:t>2</a:t>
            </a:r>
            <a:r>
              <a:rPr lang="cs-CZ" sz="2400" dirty="0"/>
              <a:t>? c) O jakou vzdálenost se posune druhý píst, jestliže se menší píst posune o 8 cm?</a:t>
            </a:r>
          </a:p>
          <a:p>
            <a:r>
              <a:rPr lang="cs-CZ" sz="2400" b="1" dirty="0"/>
              <a:t>2.323 </a:t>
            </a:r>
            <a:r>
              <a:rPr lang="cs-CZ" sz="2400" dirty="0"/>
              <a:t>Do spojených nádob je nalita rtuť. Do jaké výšky musíme nalít do jednoho ramena vodu, aby byla rtuť v druhém ramenu o 2 cm výše než v prvním ramenu?</a:t>
            </a:r>
          </a:p>
          <a:p>
            <a:r>
              <a:rPr lang="cs-CZ" sz="2400" b="1" dirty="0"/>
              <a:t>2.327 </a:t>
            </a:r>
            <a:r>
              <a:rPr lang="cs-CZ" sz="2400" dirty="0"/>
              <a:t>Skleněný válec vysoký 20 cm o obsahu průřezu 30 cm</a:t>
            </a:r>
            <a:r>
              <a:rPr lang="cs-CZ" sz="2400" baseline="30000" dirty="0"/>
              <a:t>2 </a:t>
            </a:r>
            <a:r>
              <a:rPr lang="cs-CZ" sz="2400" dirty="0"/>
              <a:t>naplníme zcela vodou. Na horní okraj válce přiložíme list papíru a válec obrátíme. Proveďte pokus a vysvětlete, proč voda nevyteče. Jak velkou silou je papír přitlačován k válci, je-li atmosférický tlak 10</a:t>
            </a:r>
            <a:r>
              <a:rPr lang="cs-CZ" sz="2400" baseline="30000" dirty="0"/>
              <a:t>5 </a:t>
            </a:r>
            <a:r>
              <a:rPr lang="cs-CZ" sz="2400" dirty="0"/>
              <a:t>Pa</a:t>
            </a:r>
            <a:r>
              <a:rPr lang="cs-CZ" sz="2400" dirty="0" smtClean="0"/>
              <a:t>?</a:t>
            </a:r>
            <a:endParaRPr lang="cs-CZ" sz="2400" dirty="0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HYDROSTATIKA 1</a:t>
            </a:r>
          </a:p>
        </p:txBody>
      </p:sp>
    </p:spTree>
    <p:extLst>
      <p:ext uri="{BB962C8B-B14F-4D97-AF65-F5344CB8AC3E}">
        <p14:creationId xmlns:p14="http://schemas.microsoft.com/office/powerpoint/2010/main" val="182536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115150" y="548680"/>
            <a:ext cx="902885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2.331 </a:t>
            </a:r>
            <a:r>
              <a:rPr lang="cs-CZ" sz="2400" dirty="0"/>
              <a:t>Určete velikost vztlakové síly, která působí na krychli o hraně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10 </a:t>
            </a:r>
            <a:r>
              <a:rPr lang="cs-CZ" sz="2400" dirty="0"/>
              <a:t>cm ponořené a) ve vodě, b) v oleji o hustotě 900 kg × </a:t>
            </a:r>
            <a:r>
              <a:rPr lang="cs-CZ" sz="2400" dirty="0" smtClean="0"/>
              <a:t>m</a:t>
            </a:r>
            <a:r>
              <a:rPr lang="cs-CZ" sz="2400" baseline="30000" dirty="0" smtClean="0"/>
              <a:t>–3</a:t>
            </a:r>
            <a:r>
              <a:rPr lang="cs-CZ" sz="2400" dirty="0" smtClean="0"/>
              <a:t>.</a:t>
            </a:r>
            <a:br>
              <a:rPr lang="cs-CZ" sz="2400" dirty="0" smtClean="0"/>
            </a:br>
            <a:endParaRPr lang="cs-CZ" sz="2400" dirty="0" smtClean="0"/>
          </a:p>
          <a:p>
            <a:r>
              <a:rPr lang="cs-CZ" sz="2400" b="1" dirty="0"/>
              <a:t>2.332 </a:t>
            </a:r>
            <a:r>
              <a:rPr lang="cs-CZ" sz="2400" dirty="0"/>
              <a:t>Do vody jsou ponořena dvě závaží o stejné hmotnosti 100 g. Jedno závaží je z mosazi, druhé z hliníku. Na které závaží působí větší vztlaková síla? Odpověď zdůvodněte.</a:t>
            </a:r>
          </a:p>
          <a:p>
            <a:endParaRPr lang="cs-CZ" sz="2400" dirty="0"/>
          </a:p>
          <a:p>
            <a:r>
              <a:rPr lang="cs-CZ" sz="2400" b="1" dirty="0"/>
              <a:t>2.333 </a:t>
            </a:r>
            <a:r>
              <a:rPr lang="cs-CZ" sz="2400" dirty="0"/>
              <a:t>Mosazné závaží o hmotnosti 100 g ponoříme nejprve do vody, potom do lihu. V kterém případě působí na závaží větší vztlaková síla? Odpověď zdůvodněte.</a:t>
            </a:r>
            <a:r>
              <a:rPr lang="cs-CZ" sz="2400" b="1" dirty="0"/>
              <a:t> </a:t>
            </a:r>
          </a:p>
          <a:p>
            <a:endParaRPr lang="cs-CZ" sz="2400" b="1" dirty="0"/>
          </a:p>
          <a:p>
            <a:r>
              <a:rPr lang="cs-CZ" sz="2400" b="1" dirty="0"/>
              <a:t>2.334 </a:t>
            </a:r>
            <a:r>
              <a:rPr lang="cs-CZ" sz="2400" dirty="0"/>
              <a:t>Na těleso ponořené do vody v hloubce 1 m působí vztlaková síla 20 N. Jak velká vztlaková síla na ně působí, ponoří-li se do hloubky </a:t>
            </a:r>
            <a:r>
              <a:rPr lang="cs-CZ" sz="2400" dirty="0" smtClean="0"/>
              <a:t>5m</a:t>
            </a:r>
            <a:r>
              <a:rPr lang="cs-CZ" sz="2400" dirty="0"/>
              <a:t>?</a:t>
            </a:r>
          </a:p>
          <a:p>
            <a:endParaRPr lang="cs-CZ" sz="2400" dirty="0"/>
          </a:p>
          <a:p>
            <a:r>
              <a:rPr lang="cs-CZ" sz="2400" b="1" dirty="0" smtClean="0"/>
              <a:t>2.336 </a:t>
            </a:r>
            <a:r>
              <a:rPr lang="cs-CZ" sz="2400" dirty="0"/>
              <a:t>Jak velkou silou zvedneme ve vodě kámen o hmotnosti 10 kg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a </a:t>
            </a:r>
            <a:r>
              <a:rPr lang="cs-CZ" sz="2400" dirty="0"/>
              <a:t>objemu 4 dm</a:t>
            </a:r>
            <a:r>
              <a:rPr lang="cs-CZ" sz="2400" baseline="30000" dirty="0"/>
              <a:t>3</a:t>
            </a:r>
            <a:r>
              <a:rPr lang="cs-CZ" sz="2400" dirty="0"/>
              <a:t>? Jak velkou silou kámen zvedáme na vzduchu</a:t>
            </a:r>
            <a:r>
              <a:rPr lang="cs-CZ" sz="2400" dirty="0" smtClean="0"/>
              <a:t>?</a:t>
            </a:r>
            <a:endParaRPr lang="cs-CZ" sz="24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HYDROSTATIKA 2</a:t>
            </a:r>
          </a:p>
        </p:txBody>
      </p:sp>
    </p:spTree>
    <p:extLst>
      <p:ext uri="{BB962C8B-B14F-4D97-AF65-F5344CB8AC3E}">
        <p14:creationId xmlns:p14="http://schemas.microsoft.com/office/powerpoint/2010/main" val="366208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26494" y="638690"/>
            <a:ext cx="911750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2.337 </a:t>
            </a:r>
            <a:r>
              <a:rPr lang="cs-CZ" sz="2400" dirty="0"/>
              <a:t>Chlapec zvedá žulový kámen ve vodě silou 32 N, na vzduchu silou 52 N. Jakou hustotu má žula</a:t>
            </a:r>
            <a:r>
              <a:rPr lang="cs-CZ" sz="2400" dirty="0" smtClean="0"/>
              <a:t>?</a:t>
            </a:r>
            <a:br>
              <a:rPr lang="cs-CZ" sz="2400" dirty="0" smtClean="0"/>
            </a:br>
            <a:endParaRPr lang="cs-CZ" sz="2400" dirty="0"/>
          </a:p>
          <a:p>
            <a:r>
              <a:rPr lang="cs-CZ" sz="2400" b="1" dirty="0"/>
              <a:t>2.339 </a:t>
            </a:r>
            <a:r>
              <a:rPr lang="cs-CZ" sz="2400" dirty="0"/>
              <a:t>Ponoříme-li těleso o hmotnosti 10 kg do kapaliny o hustotě </a:t>
            </a:r>
            <a:br>
              <a:rPr lang="cs-CZ" sz="2400" dirty="0"/>
            </a:br>
            <a:r>
              <a:rPr lang="cs-CZ" sz="2400" dirty="0"/>
              <a:t>800 kg × m</a:t>
            </a:r>
            <a:r>
              <a:rPr lang="cs-CZ" sz="2400" baseline="30000" dirty="0"/>
              <a:t>–3</a:t>
            </a:r>
            <a:r>
              <a:rPr lang="cs-CZ" sz="2400" dirty="0"/>
              <a:t>, působí na ně výsledná síla o velikosti 40 N směrem dolů. Jaký je objem tohoto tělesa</a:t>
            </a:r>
            <a:r>
              <a:rPr lang="cs-CZ" sz="2400" dirty="0" smtClean="0"/>
              <a:t>?</a:t>
            </a:r>
            <a:br>
              <a:rPr lang="cs-CZ" sz="2400" dirty="0" smtClean="0"/>
            </a:br>
            <a:endParaRPr lang="cs-CZ" sz="2400" dirty="0"/>
          </a:p>
          <a:p>
            <a:r>
              <a:rPr lang="cs-CZ" sz="2400" b="1" dirty="0">
                <a:solidFill>
                  <a:srgbClr val="FF0000"/>
                </a:solidFill>
              </a:rPr>
              <a:t>2.340</a:t>
            </a:r>
            <a:r>
              <a:rPr lang="cs-CZ" sz="2400" b="1" dirty="0"/>
              <a:t> </a:t>
            </a:r>
            <a:r>
              <a:rPr lang="cs-CZ" sz="2400" dirty="0"/>
              <a:t>Zlatý prsten je vyvážen na vzduchu závažím 1 g, ve vodě závažím 0,92 g. Je zhotoven z čistého zlata? Hustota zlata je 19 300 kg × m</a:t>
            </a:r>
            <a:r>
              <a:rPr lang="cs-CZ" sz="2400" baseline="30000" dirty="0"/>
              <a:t>–3</a:t>
            </a:r>
            <a:r>
              <a:rPr lang="cs-CZ" sz="2400" dirty="0" smtClean="0"/>
              <a:t>.</a:t>
            </a:r>
            <a:br>
              <a:rPr lang="cs-CZ" sz="2400" dirty="0" smtClean="0"/>
            </a:br>
            <a:endParaRPr lang="cs-CZ" sz="2400" dirty="0"/>
          </a:p>
          <a:p>
            <a:r>
              <a:rPr lang="cs-CZ" sz="2400" b="1" dirty="0"/>
              <a:t>2.343 </a:t>
            </a:r>
            <a:r>
              <a:rPr lang="cs-CZ" sz="2400" dirty="0"/>
              <a:t>Jak velká část </a:t>
            </a:r>
            <a:r>
              <a:rPr lang="cs-CZ" sz="2400" i="1" dirty="0"/>
              <a:t>V'</a:t>
            </a:r>
            <a:r>
              <a:rPr lang="cs-CZ" sz="2400" dirty="0"/>
              <a:t> celkového objemu </a:t>
            </a:r>
            <a:r>
              <a:rPr lang="cs-CZ" sz="2400" i="1" dirty="0"/>
              <a:t>V </a:t>
            </a:r>
            <a:r>
              <a:rPr lang="cs-CZ" sz="2400" dirty="0"/>
              <a:t>ledovce zůstává skryta pod mořskou hladinou? Hustota ledu je 920 kg × m</a:t>
            </a:r>
            <a:r>
              <a:rPr lang="cs-CZ" sz="2400" baseline="30000" dirty="0"/>
              <a:t>–3</a:t>
            </a:r>
            <a:r>
              <a:rPr lang="cs-CZ" sz="2400" dirty="0"/>
              <a:t>, hustota mořské vody 1 030 kg × m</a:t>
            </a:r>
            <a:r>
              <a:rPr lang="cs-CZ" sz="2400" baseline="30000" dirty="0"/>
              <a:t>–3</a:t>
            </a:r>
            <a:r>
              <a:rPr lang="cs-CZ" sz="2400" dirty="0" smtClean="0"/>
              <a:t>.</a:t>
            </a:r>
            <a:br>
              <a:rPr lang="cs-CZ" sz="2400" dirty="0" smtClean="0"/>
            </a:br>
            <a:endParaRPr lang="cs-CZ" sz="2400" dirty="0"/>
          </a:p>
          <a:p>
            <a:r>
              <a:rPr lang="cs-CZ" sz="2400" b="1" dirty="0"/>
              <a:t>2.344 </a:t>
            </a:r>
            <a:r>
              <a:rPr lang="cs-CZ" sz="2400" dirty="0"/>
              <a:t>Jakou nejmenší tloušťku musí mít ledová kra o obsahu plochy </a:t>
            </a:r>
            <a:br>
              <a:rPr lang="cs-CZ" sz="2400" dirty="0"/>
            </a:br>
            <a:r>
              <a:rPr lang="cs-CZ" sz="2400" dirty="0"/>
              <a:t>4 m</a:t>
            </a:r>
            <a:r>
              <a:rPr lang="cs-CZ" sz="2400" baseline="30000" dirty="0"/>
              <a:t>2</a:t>
            </a:r>
            <a:r>
              <a:rPr lang="cs-CZ" sz="2400" dirty="0"/>
              <a:t>, která právě unese těleso o hmotnosti 96 kg? Kra má tvar ploché desky. Hustota ledu je 920 kg × m</a:t>
            </a:r>
            <a:r>
              <a:rPr lang="cs-CZ" sz="2400" baseline="30000" dirty="0"/>
              <a:t>–3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HYDROSTATIKA  3</a:t>
            </a:r>
          </a:p>
        </p:txBody>
      </p:sp>
    </p:spTree>
    <p:extLst>
      <p:ext uri="{BB962C8B-B14F-4D97-AF65-F5344CB8AC3E}">
        <p14:creationId xmlns:p14="http://schemas.microsoft.com/office/powerpoint/2010/main" val="158368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115150" y="638690"/>
            <a:ext cx="886598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2.351 </a:t>
            </a:r>
            <a:r>
              <a:rPr lang="cs-CZ" sz="2400" dirty="0"/>
              <a:t>Potrubím o obsahu kolmého řezu 30 cm</a:t>
            </a:r>
            <a:r>
              <a:rPr lang="cs-CZ" sz="2400" baseline="30000" dirty="0"/>
              <a:t>2 </a:t>
            </a:r>
            <a:r>
              <a:rPr lang="cs-CZ" sz="2400" dirty="0"/>
              <a:t>protéká kapalina rychlostí 0,5 m × s</a:t>
            </a:r>
            <a:r>
              <a:rPr lang="cs-CZ" sz="2400" baseline="30000" dirty="0"/>
              <a:t>–1</a:t>
            </a:r>
            <a:r>
              <a:rPr lang="cs-CZ" sz="2400" dirty="0"/>
              <a:t>. Určete a) objemový průtok kapaliny, b) objem kapaliny, která proteče průřezem potrubí za l minutu</a:t>
            </a:r>
            <a:r>
              <a:rPr lang="cs-CZ" sz="2400" dirty="0" smtClean="0"/>
              <a:t>.</a:t>
            </a:r>
            <a:br>
              <a:rPr lang="cs-CZ" sz="2400" dirty="0" smtClean="0"/>
            </a:br>
            <a:endParaRPr lang="cs-CZ" sz="2400" dirty="0"/>
          </a:p>
          <a:p>
            <a:r>
              <a:rPr lang="cs-CZ" sz="2400" b="1" dirty="0"/>
              <a:t>2.353 </a:t>
            </a:r>
            <a:r>
              <a:rPr lang="cs-CZ" sz="2400" dirty="0"/>
              <a:t>Obsah kolmého řezu trubice se zužuje ze 120 cm</a:t>
            </a:r>
            <a:r>
              <a:rPr lang="cs-CZ" sz="2400" baseline="30000" dirty="0"/>
              <a:t>2 </a:t>
            </a:r>
            <a:r>
              <a:rPr lang="cs-CZ" sz="2400" dirty="0"/>
              <a:t>na 20 cm</a:t>
            </a:r>
            <a:r>
              <a:rPr lang="cs-CZ" sz="2400" baseline="30000" dirty="0"/>
              <a:t>2</a:t>
            </a:r>
            <a:r>
              <a:rPr lang="cs-CZ" sz="2400" dirty="0"/>
              <a:t>. Širší částí trubice protéká voda rychlostí 0,5 m × s</a:t>
            </a:r>
            <a:r>
              <a:rPr lang="cs-CZ" sz="2400" baseline="30000" dirty="0"/>
              <a:t>–1</a:t>
            </a:r>
            <a:r>
              <a:rPr lang="cs-CZ" sz="2400" dirty="0"/>
              <a:t>. Jak velkou rychlostí proudí voda zúženou částí trubice</a:t>
            </a:r>
            <a:r>
              <a:rPr lang="cs-CZ" sz="2400" dirty="0" smtClean="0"/>
              <a:t>?</a:t>
            </a:r>
            <a:br>
              <a:rPr lang="cs-CZ" sz="2400" dirty="0" smtClean="0"/>
            </a:br>
            <a:endParaRPr lang="cs-CZ" sz="2400" dirty="0"/>
          </a:p>
          <a:p>
            <a:r>
              <a:rPr lang="cs-CZ" sz="2400" b="1" dirty="0"/>
              <a:t>2.357 </a:t>
            </a:r>
            <a:r>
              <a:rPr lang="cs-CZ" sz="2400" dirty="0"/>
              <a:t>Obsah plochy průřezu vodorovného potrubí se zužuje z 50 cm</a:t>
            </a:r>
            <a:r>
              <a:rPr lang="cs-CZ" sz="2400" baseline="30000" dirty="0"/>
              <a:t>2 </a:t>
            </a:r>
            <a:r>
              <a:rPr lang="cs-CZ" sz="2400" dirty="0"/>
              <a:t>na 15 cm</a:t>
            </a:r>
            <a:r>
              <a:rPr lang="cs-CZ" sz="2400" baseline="30000" dirty="0"/>
              <a:t>2</a:t>
            </a:r>
            <a:r>
              <a:rPr lang="cs-CZ" sz="2400" dirty="0"/>
              <a:t>. V širší části potrubí je rychlost protékající vody 3 m × s</a:t>
            </a:r>
            <a:r>
              <a:rPr lang="cs-CZ" sz="2400" baseline="30000" dirty="0"/>
              <a:t>–1 </a:t>
            </a:r>
            <a:r>
              <a:rPr lang="cs-CZ" sz="2400" dirty="0"/>
              <a:t>a tlak 85 </a:t>
            </a:r>
            <a:r>
              <a:rPr lang="cs-CZ" sz="2400" dirty="0" err="1"/>
              <a:t>kPa</a:t>
            </a:r>
            <a:r>
              <a:rPr lang="cs-CZ" sz="2400" dirty="0"/>
              <a:t>. Jak velkou rychlostí a při jakém tlaku proudí voda v užší části potrubí</a:t>
            </a:r>
            <a:r>
              <a:rPr lang="cs-CZ" sz="2400" dirty="0" smtClean="0"/>
              <a:t>?</a:t>
            </a:r>
            <a:br>
              <a:rPr lang="cs-CZ" sz="2400" dirty="0" smtClean="0"/>
            </a:br>
            <a:endParaRPr lang="cs-CZ" sz="2400" dirty="0"/>
          </a:p>
          <a:p>
            <a:r>
              <a:rPr lang="cs-CZ" sz="2400" b="1" dirty="0"/>
              <a:t>2.360 </a:t>
            </a:r>
            <a:r>
              <a:rPr lang="cs-CZ" sz="2400" dirty="0"/>
              <a:t>Jak velkou rychlostí vytéká voda otvorem z válcové nádoby, který je v hloubce a) 20 cm, b) 80 cm pod hladinou</a:t>
            </a:r>
            <a:r>
              <a:rPr lang="cs-CZ" sz="2400" dirty="0" smtClean="0"/>
              <a:t>?</a:t>
            </a:r>
            <a:endParaRPr lang="cs-CZ" sz="2400" dirty="0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HYDRODYNAMIKA 1</a:t>
            </a:r>
          </a:p>
        </p:txBody>
      </p:sp>
    </p:spTree>
    <p:extLst>
      <p:ext uri="{BB962C8B-B14F-4D97-AF65-F5344CB8AC3E}">
        <p14:creationId xmlns:p14="http://schemas.microsoft.com/office/powerpoint/2010/main" val="249287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115150" y="638690"/>
            <a:ext cx="886598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2.362 </a:t>
            </a:r>
            <a:r>
              <a:rPr lang="cs-CZ" sz="2400" dirty="0"/>
              <a:t>Z otvoru ve stěně nádoby tryská </a:t>
            </a:r>
            <a:r>
              <a:rPr lang="cs-CZ" sz="2400" dirty="0" smtClean="0"/>
              <a:t>voda. 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Určete a) rychlost </a:t>
            </a:r>
            <a:r>
              <a:rPr lang="cs-CZ" sz="2400" i="1" dirty="0"/>
              <a:t>v </a:t>
            </a:r>
            <a:r>
              <a:rPr lang="cs-CZ" sz="2400" dirty="0"/>
              <a:t>vody proudící otvorem,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b</a:t>
            </a:r>
            <a:r>
              <a:rPr lang="cs-CZ" sz="2400" dirty="0"/>
              <a:t>) vzdálenost </a:t>
            </a:r>
            <a:r>
              <a:rPr lang="cs-CZ" sz="2400" i="1" dirty="0"/>
              <a:t>x</a:t>
            </a:r>
            <a:r>
              <a:rPr lang="cs-CZ" sz="2400" dirty="0"/>
              <a:t>, do které voda na podlaze dostříkne</a:t>
            </a:r>
            <a:r>
              <a:rPr lang="cs-CZ" sz="2400" dirty="0" smtClean="0"/>
              <a:t>.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  <a:p>
            <a:r>
              <a:rPr lang="cs-CZ" sz="2400" b="1" dirty="0" smtClean="0"/>
              <a:t>2.363 </a:t>
            </a:r>
            <a:r>
              <a:rPr lang="cs-CZ" sz="2400" dirty="0"/>
              <a:t>Do otevřené válcové nádoby přitéká plynule voda tak, že za 1 s přiteče 0,5 litru vody. Ve dnu nádoby je otvor o obsahu průřezu 2 cm</a:t>
            </a:r>
            <a:r>
              <a:rPr lang="cs-CZ" sz="2400" baseline="30000" dirty="0"/>
              <a:t>2</a:t>
            </a:r>
            <a:r>
              <a:rPr lang="cs-CZ" sz="2400" dirty="0"/>
              <a:t>. V jaké výšce se ustálí voda v nádobě</a:t>
            </a:r>
            <a:r>
              <a:rPr lang="cs-CZ" sz="2400" dirty="0" smtClean="0"/>
              <a:t>?</a:t>
            </a:r>
            <a:br>
              <a:rPr lang="cs-CZ" sz="2400" dirty="0" smtClean="0"/>
            </a:br>
            <a:endParaRPr lang="cs-CZ" sz="2400" dirty="0"/>
          </a:p>
          <a:p>
            <a:r>
              <a:rPr lang="cs-CZ" sz="2400" b="1" dirty="0"/>
              <a:t>2.364 </a:t>
            </a:r>
            <a:r>
              <a:rPr lang="cs-CZ" sz="2400" dirty="0"/>
              <a:t>Jak velkou odporovou sílu přemáhá motor automobilu při rychlosti 90 km × h</a:t>
            </a:r>
            <a:r>
              <a:rPr lang="cs-CZ" sz="2400" baseline="30000" dirty="0"/>
              <a:t>–1</a:t>
            </a:r>
            <a:r>
              <a:rPr lang="cs-CZ" sz="2400" dirty="0"/>
              <a:t>? Součinitel odporu je 0,3, čelní průřez vozidla 2 m</a:t>
            </a:r>
            <a:r>
              <a:rPr lang="cs-CZ" sz="2400" baseline="30000" dirty="0"/>
              <a:t>2 </a:t>
            </a:r>
            <a:r>
              <a:rPr lang="cs-CZ" sz="2400" dirty="0"/>
              <a:t>a hustota vzduchu 1,3 kg × m</a:t>
            </a:r>
            <a:r>
              <a:rPr lang="cs-CZ" sz="2400" baseline="30000" dirty="0"/>
              <a:t>–3</a:t>
            </a:r>
            <a:r>
              <a:rPr lang="cs-CZ" sz="2400" dirty="0" smtClean="0"/>
              <a:t>.</a:t>
            </a:r>
            <a:r>
              <a:rPr lang="cs-CZ" sz="2400" dirty="0"/>
              <a:t> 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HYDRODYNAMIKA 2</a:t>
            </a:r>
          </a:p>
        </p:txBody>
      </p:sp>
      <p:pic>
        <p:nvPicPr>
          <p:cNvPr id="4" name="Obrázek 3" descr="C:\ProgramData\Prometheus\Sbírka úloh z fyziky pro SŠ\1.0\Data\Images\SbirkaObrazky\SbF_2-362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819" y="773705"/>
            <a:ext cx="2057400" cy="1839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991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428625"/>
            <a:ext cx="8453775" cy="6000750"/>
          </a:xfrm>
        </p:spPr>
        <p:txBody>
          <a:bodyPr/>
          <a:lstStyle/>
          <a:p>
            <a:pPr marL="0" lvl="0" indent="0">
              <a:buNone/>
            </a:pPr>
            <a:r>
              <a:rPr lang="cs-CZ" dirty="0"/>
              <a:t>hydro(aero)statika </a:t>
            </a:r>
            <a:r>
              <a:rPr lang="cs-CZ" dirty="0" smtClean="0"/>
              <a:t> </a:t>
            </a:r>
          </a:p>
          <a:p>
            <a:pPr lvl="0"/>
            <a:r>
              <a:rPr lang="cs-CZ" dirty="0" smtClean="0"/>
              <a:t>studuje </a:t>
            </a:r>
            <a:r>
              <a:rPr lang="cs-CZ" dirty="0"/>
              <a:t>podmínky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rovnováhy </a:t>
            </a:r>
            <a:r>
              <a:rPr lang="cs-CZ" dirty="0"/>
              <a:t>kapalin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/>
              <a:t>plynů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  <a:p>
            <a:pPr marL="0" lvl="0" indent="0">
              <a:buNone/>
            </a:pPr>
            <a:r>
              <a:rPr lang="cs-CZ" dirty="0"/>
              <a:t>hydro(aero)dynamika </a:t>
            </a:r>
            <a:endParaRPr lang="cs-CZ" dirty="0" smtClean="0"/>
          </a:p>
          <a:p>
            <a:pPr lvl="0"/>
            <a:r>
              <a:rPr lang="cs-CZ" dirty="0" smtClean="0"/>
              <a:t>zkoumá </a:t>
            </a:r>
            <a:r>
              <a:rPr lang="cs-CZ" dirty="0"/>
              <a:t>zákonitosti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pohybu </a:t>
            </a:r>
            <a:r>
              <a:rPr lang="cs-CZ" dirty="0"/>
              <a:t>kapalin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(plynů)</a:t>
            </a:r>
            <a:endParaRPr lang="cs-CZ" dirty="0"/>
          </a:p>
        </p:txBody>
      </p:sp>
      <p:pic>
        <p:nvPicPr>
          <p:cNvPr id="1872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319" y="89985"/>
            <a:ext cx="4284418" cy="320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728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172" y="3519010"/>
            <a:ext cx="4272000" cy="320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7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7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Rectangle 155"/>
          <p:cNvSpPr>
            <a:spLocks noChangeArrowheads="1"/>
          </p:cNvSpPr>
          <p:nvPr/>
        </p:nvSpPr>
        <p:spPr bwMode="auto">
          <a:xfrm>
            <a:off x="116505" y="626196"/>
            <a:ext cx="8929688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cs-CZ" sz="2500" dirty="0"/>
              <a:t>nemají stálý tvar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500" dirty="0"/>
              <a:t>jsou tekuté – příčinou je snadná vzájemná pohyblivost částic </a:t>
            </a:r>
            <a:br>
              <a:rPr lang="cs-CZ" sz="2500" dirty="0"/>
            </a:br>
            <a:r>
              <a:rPr lang="cs-CZ" sz="2500" dirty="0" smtClean="0"/>
              <a:t>(příčinou </a:t>
            </a:r>
            <a:r>
              <a:rPr lang="cs-CZ" sz="2500" dirty="0"/>
              <a:t>různé tekutosti je vnitřní tření – viskozita </a:t>
            </a:r>
            <a:r>
              <a:rPr lang="cs-CZ" sz="2500" dirty="0" smtClean="0"/>
              <a:t>tekutin)</a:t>
            </a:r>
            <a:endParaRPr lang="cs-CZ" sz="2500" dirty="0"/>
          </a:p>
          <a:p>
            <a:pPr lvl="0"/>
            <a:r>
              <a:rPr lang="cs-CZ" sz="2500" b="1" dirty="0"/>
              <a:t>kapaliny</a:t>
            </a:r>
            <a:endParaRPr lang="cs-CZ" sz="25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500" dirty="0"/>
              <a:t>málo stlačitelné – mají stálý objem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500" dirty="0"/>
              <a:t>v klidu vytvářejí v tíhovém poli Země vodorovný povrch</a:t>
            </a:r>
          </a:p>
          <a:p>
            <a:pPr lvl="0"/>
            <a:r>
              <a:rPr lang="cs-CZ" sz="2500" b="1" dirty="0"/>
              <a:t>plyny</a:t>
            </a:r>
            <a:endParaRPr lang="cs-CZ" sz="25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500" dirty="0"/>
              <a:t>snadno stlačitelné – nemají stálý objem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500" dirty="0"/>
              <a:t>tvar určen nádobou, nevytvářejí volný povrch</a:t>
            </a:r>
            <a:br>
              <a:rPr lang="cs-CZ" sz="2500" dirty="0"/>
            </a:br>
            <a:endParaRPr lang="cs-CZ" sz="2500" dirty="0"/>
          </a:p>
          <a:p>
            <a:pPr lvl="0"/>
            <a:r>
              <a:rPr lang="cs-CZ" sz="2500" b="1" dirty="0"/>
              <a:t>ideální tekutina je </a:t>
            </a:r>
            <a:r>
              <a:rPr lang="cs-CZ" sz="2500" dirty="0"/>
              <a:t>dokonale tekutá, bez vnitřního tření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500" b="1" dirty="0"/>
              <a:t>kapalina</a:t>
            </a:r>
            <a:r>
              <a:rPr lang="cs-CZ" sz="2500" dirty="0"/>
              <a:t> je nestlačitelná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500" b="1" dirty="0"/>
              <a:t>plyn</a:t>
            </a:r>
            <a:r>
              <a:rPr lang="cs-CZ" sz="2500" dirty="0"/>
              <a:t> je dokonale stlačitelný</a:t>
            </a:r>
            <a:br>
              <a:rPr lang="cs-CZ" sz="2500" dirty="0"/>
            </a:br>
            <a:endParaRPr lang="cs-CZ" sz="2500" dirty="0"/>
          </a:p>
          <a:p>
            <a:pPr lvl="0"/>
            <a:r>
              <a:rPr lang="cs-CZ" sz="2500" b="1" dirty="0"/>
              <a:t>kontinuum</a:t>
            </a:r>
            <a:r>
              <a:rPr lang="cs-CZ" sz="2500" dirty="0"/>
              <a:t> – spojité prostředí – zanedbáváme částicovou </a:t>
            </a:r>
            <a:r>
              <a:rPr lang="cs-CZ" sz="2500" dirty="0" smtClean="0"/>
              <a:t>strukturu</a:t>
            </a:r>
            <a:endParaRPr lang="cs-CZ" sz="2500" dirty="0"/>
          </a:p>
        </p:txBody>
      </p:sp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0" y="-39876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fi-FI" sz="3400" b="1" dirty="0" smtClean="0">
                <a:solidFill>
                  <a:prstClr val="white"/>
                </a:solidFill>
                <a:ea typeface="Times New Roman" pitchFamily="18" charset="0"/>
                <a:cs typeface="Arial" pitchFamily="34" charset="0"/>
              </a:rPr>
              <a:t>7.1</a:t>
            </a:r>
            <a:r>
              <a:rPr lang="fi-FI" sz="3400" b="1" dirty="0">
                <a:solidFill>
                  <a:prstClr val="white"/>
                </a:solidFill>
                <a:ea typeface="Times New Roman" pitchFamily="18" charset="0"/>
                <a:cs typeface="Arial" pitchFamily="34" charset="0"/>
              </a:rPr>
              <a:t>.	VLASTNOSTI KAPALIN A PLYNŮ (TEKUTIN)</a:t>
            </a:r>
            <a:endParaRPr lang="cs-CZ" sz="3400" dirty="0">
              <a:solidFill>
                <a:prstClr val="white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24488"/>
            <a:ext cx="9144000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pl-PL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7.2</a:t>
            </a:r>
            <a:r>
              <a:rPr lang="pl-PL" sz="3200" b="1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.	TLAK V KAPALINÁCH A PLYNECH</a:t>
            </a:r>
            <a:endParaRPr lang="cs-CZ" sz="3200" dirty="0">
              <a:solidFill>
                <a:schemeClr val="bg2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7" name="Rectangle 155"/>
          <p:cNvSpPr>
            <a:spLocks noChangeArrowheads="1"/>
          </p:cNvSpPr>
          <p:nvPr/>
        </p:nvSpPr>
        <p:spPr bwMode="auto">
          <a:xfrm>
            <a:off x="71500" y="593685"/>
            <a:ext cx="90725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600" b="1" dirty="0" smtClean="0"/>
              <a:t>charakterizuje </a:t>
            </a:r>
            <a:r>
              <a:rPr lang="cs-CZ" sz="2600" b="1" dirty="0"/>
              <a:t>stav tekutin v klidu</a:t>
            </a:r>
            <a:r>
              <a:rPr lang="cs-CZ" sz="2600" dirty="0"/>
              <a:t>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600" dirty="0"/>
              <a:t>[p] = N.m</a:t>
            </a:r>
            <a:r>
              <a:rPr lang="cs-CZ" sz="2600" baseline="30000" dirty="0"/>
              <a:t>-2</a:t>
            </a:r>
            <a:r>
              <a:rPr lang="cs-CZ" sz="2600" dirty="0"/>
              <a:t> = Pa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600" dirty="0"/>
              <a:t>F – velikost tlakové síly působící kolmo na plochu o obsahu 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600" dirty="0"/>
              <a:t>1 Pa je tlak, který vyvolá síla 1 N rovnoměrně rozložená na ploše </a:t>
            </a:r>
            <a:r>
              <a:rPr lang="cs-CZ" sz="2600" dirty="0" smtClean="0"/>
              <a:t>o </a:t>
            </a:r>
            <a:r>
              <a:rPr lang="cs-CZ" sz="2600" dirty="0"/>
              <a:t>obsahu 1 m</a:t>
            </a:r>
            <a:r>
              <a:rPr lang="cs-CZ" sz="2600" baseline="30000" dirty="0"/>
              <a:t>2</a:t>
            </a:r>
            <a:r>
              <a:rPr lang="cs-CZ" sz="2600" dirty="0"/>
              <a:t> působící kolmo na tuto </a:t>
            </a:r>
            <a:r>
              <a:rPr lang="cs-CZ" sz="2600" dirty="0" smtClean="0"/>
              <a:t>plochu</a:t>
            </a:r>
            <a:br>
              <a:rPr lang="cs-CZ" sz="2600" dirty="0" smtClean="0"/>
            </a:br>
            <a:endParaRPr lang="cs-CZ" sz="2600" dirty="0"/>
          </a:p>
          <a:p>
            <a:pPr lvl="0"/>
            <a:r>
              <a:rPr lang="cs-CZ" sz="2600" b="1" dirty="0" smtClean="0"/>
              <a:t>tlak </a:t>
            </a:r>
            <a:r>
              <a:rPr lang="cs-CZ" sz="2600" b="1" dirty="0"/>
              <a:t>měříme manometry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600" dirty="0"/>
              <a:t>otevřený kapalinový manometr </a:t>
            </a:r>
            <a:endParaRPr lang="cs-CZ" sz="26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600" dirty="0" smtClean="0"/>
              <a:t>rozdíl </a:t>
            </a:r>
            <a:r>
              <a:rPr lang="cs-CZ" sz="2600" dirty="0"/>
              <a:t>hladin určuje </a:t>
            </a:r>
            <a:r>
              <a:rPr lang="cs-CZ" sz="2600" dirty="0" smtClean="0"/>
              <a:t>tlak</a:t>
            </a:r>
          </a:p>
          <a:p>
            <a:pPr lvl="0"/>
            <a:endParaRPr lang="cs-CZ" sz="2600" dirty="0"/>
          </a:p>
          <a:p>
            <a:pPr lvl="0"/>
            <a:r>
              <a:rPr lang="cs-CZ" sz="2600" b="1" dirty="0" smtClean="0"/>
              <a:t>tlak </a:t>
            </a:r>
            <a:r>
              <a:rPr lang="cs-CZ" sz="2600" b="1" dirty="0"/>
              <a:t>může být vyvolán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600" dirty="0"/>
              <a:t>vnější silou působením pevného tělesa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600" dirty="0" err="1"/>
              <a:t>tíhov</a:t>
            </a:r>
            <a:r>
              <a:rPr lang="de-DE" sz="2600" dirty="0" err="1"/>
              <a:t>ou</a:t>
            </a:r>
            <a:r>
              <a:rPr lang="de-DE" sz="2600" dirty="0"/>
              <a:t> </a:t>
            </a:r>
            <a:r>
              <a:rPr lang="de-DE" sz="2600" dirty="0" err="1"/>
              <a:t>silou</a:t>
            </a:r>
            <a:r>
              <a:rPr lang="de-DE" sz="2600" dirty="0"/>
              <a:t> </a:t>
            </a:r>
            <a:r>
              <a:rPr lang="de-DE" sz="2600" dirty="0" err="1"/>
              <a:t>Země</a:t>
            </a:r>
            <a:endParaRPr lang="cs-CZ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600" dirty="0"/>
              <a:t>1 at = 10</a:t>
            </a:r>
            <a:r>
              <a:rPr lang="de-DE" sz="2600" baseline="30000" dirty="0"/>
              <a:t>5</a:t>
            </a:r>
            <a:r>
              <a:rPr lang="de-DE" sz="2600" dirty="0"/>
              <a:t> </a:t>
            </a:r>
            <a:r>
              <a:rPr lang="de-DE" sz="2600" dirty="0" err="1"/>
              <a:t>Pa</a:t>
            </a:r>
            <a:endParaRPr lang="cs-CZ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dirty="0"/>
              <a:t>1 hPa = </a:t>
            </a:r>
            <a:r>
              <a:rPr lang="de-DE" sz="2600" dirty="0"/>
              <a:t>10</a:t>
            </a:r>
            <a:r>
              <a:rPr lang="de-DE" sz="2600" baseline="30000" dirty="0"/>
              <a:t>2</a:t>
            </a:r>
            <a:r>
              <a:rPr lang="de-DE" sz="2600" dirty="0"/>
              <a:t> </a:t>
            </a:r>
            <a:r>
              <a:rPr lang="de-DE" sz="2600" dirty="0" err="1"/>
              <a:t>Pa</a:t>
            </a:r>
            <a:r>
              <a:rPr lang="de-DE" sz="2600" dirty="0"/>
              <a:t>  (v </a:t>
            </a:r>
            <a:r>
              <a:rPr lang="de-DE" sz="2600" dirty="0" err="1"/>
              <a:t>meteorologii</a:t>
            </a:r>
            <a:r>
              <a:rPr lang="de-DE" sz="2600" dirty="0"/>
              <a:t>)</a:t>
            </a:r>
            <a:endParaRPr lang="cs-CZ" sz="2600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132705"/>
              </p:ext>
            </p:extLst>
          </p:nvPr>
        </p:nvGraphicFramePr>
        <p:xfrm>
          <a:off x="6036365" y="728700"/>
          <a:ext cx="919162" cy="818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07" name="Rovnice" r:id="rId4" imgW="444240" imgH="393480" progId="Equation.3">
                  <p:embed/>
                </p:oleObj>
              </mc:Choice>
              <mc:Fallback>
                <p:oleObj name="Rovnice" r:id="rId4" imgW="44424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6365" y="728700"/>
                        <a:ext cx="919162" cy="81833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6368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74" y="2632741"/>
            <a:ext cx="1866969" cy="1926529"/>
          </a:xfrm>
          <a:prstGeom prst="rect">
            <a:avLst/>
          </a:prstGeom>
          <a:noFill/>
          <a:ln w="9525">
            <a:solidFill>
              <a:srgbClr val="00DCD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68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227" y="2645570"/>
            <a:ext cx="1415111" cy="1913699"/>
          </a:xfrm>
          <a:prstGeom prst="rect">
            <a:avLst/>
          </a:prstGeom>
          <a:noFill/>
          <a:ln w="9525">
            <a:solidFill>
              <a:srgbClr val="00DCD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6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6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55"/>
          <p:cNvSpPr>
            <a:spLocks noChangeArrowheads="1"/>
          </p:cNvSpPr>
          <p:nvPr/>
        </p:nvSpPr>
        <p:spPr bwMode="auto">
          <a:xfrm>
            <a:off x="107156" y="562064"/>
            <a:ext cx="8929687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Pascalův</a:t>
            </a:r>
            <a:r>
              <a:rPr lang="cs-CZ" sz="2400" dirty="0"/>
              <a:t> </a:t>
            </a:r>
            <a:r>
              <a:rPr lang="cs-CZ" sz="2400" b="1" dirty="0"/>
              <a:t>zákon</a:t>
            </a:r>
            <a:r>
              <a:rPr lang="cs-CZ" sz="2400" dirty="0"/>
              <a:t> </a:t>
            </a:r>
            <a:endParaRPr lang="cs-CZ" sz="2400" dirty="0" smtClean="0"/>
          </a:p>
          <a:p>
            <a:r>
              <a:rPr lang="cs-CZ" sz="2400" dirty="0" smtClean="0"/>
              <a:t>tlak </a:t>
            </a:r>
            <a:r>
              <a:rPr lang="cs-CZ" sz="2400" dirty="0"/>
              <a:t>vyvolaný vnější silou působící na kapalné těleso v uzavřené </a:t>
            </a:r>
            <a:r>
              <a:rPr lang="cs-CZ" sz="2400" dirty="0" smtClean="0"/>
              <a:t>nádobě</a:t>
            </a:r>
            <a:r>
              <a:rPr lang="cs-CZ" sz="2400" dirty="0"/>
              <a:t>, je ve všech místech kapaliny stejný. (Platí i pro plyny</a:t>
            </a:r>
            <a:r>
              <a:rPr lang="cs-CZ" sz="2400" dirty="0" smtClean="0"/>
              <a:t>.)</a:t>
            </a:r>
            <a:br>
              <a:rPr lang="cs-CZ" sz="2400" dirty="0" smtClean="0"/>
            </a:br>
            <a:endParaRPr lang="cs-CZ" sz="2400" dirty="0"/>
          </a:p>
          <a:p>
            <a:pPr lvl="0"/>
            <a:r>
              <a:rPr lang="cs-CZ" sz="2400" b="1" dirty="0"/>
              <a:t>Hydraulické zařízení</a:t>
            </a:r>
            <a:endParaRPr lang="cs-CZ" sz="2400" dirty="0"/>
          </a:p>
          <a:p>
            <a:r>
              <a:rPr lang="cs-CZ" sz="2400" dirty="0"/>
              <a:t> </a:t>
            </a:r>
          </a:p>
          <a:p>
            <a:pPr lvl="0"/>
            <a:r>
              <a:rPr lang="cs-CZ" sz="2400" dirty="0"/>
              <a:t>dvě válcové nádoby u dna spojené trubicí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naplněné </a:t>
            </a:r>
            <a:r>
              <a:rPr lang="cs-CZ" sz="2400" dirty="0"/>
              <a:t>kapalinou, uzavřené pohyblivými písty</a:t>
            </a:r>
            <a:br>
              <a:rPr lang="cs-CZ" sz="2400" dirty="0"/>
            </a:br>
            <a:endParaRPr lang="cs-CZ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b="1" dirty="0"/>
              <a:t>hydraulická</a:t>
            </a:r>
            <a:r>
              <a:rPr lang="cs-CZ" sz="2400" dirty="0"/>
              <a:t> (hydraulický lis, hever)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b="1" dirty="0"/>
              <a:t>pneumatická</a:t>
            </a:r>
            <a:r>
              <a:rPr lang="cs-CZ" sz="2400" dirty="0"/>
              <a:t> (otvírání dveří, buchary, kladiva, brzdy vlaků)</a:t>
            </a:r>
          </a:p>
          <a:p>
            <a:r>
              <a:rPr lang="cs-CZ" sz="2400" dirty="0"/>
              <a:t> </a:t>
            </a:r>
          </a:p>
          <a:p>
            <a:pPr lvl="0"/>
            <a:endParaRPr lang="cs-CZ" sz="2400" dirty="0" smtClean="0"/>
          </a:p>
          <a:p>
            <a:pPr lvl="0"/>
            <a:endParaRPr lang="cs-CZ" sz="2400" dirty="0"/>
          </a:p>
          <a:p>
            <a:pPr lvl="0"/>
            <a:r>
              <a:rPr lang="cs-CZ" sz="2400" dirty="0" smtClean="0"/>
              <a:t>princip </a:t>
            </a:r>
            <a:r>
              <a:rPr lang="cs-CZ" sz="2400" dirty="0"/>
              <a:t>– velikosti sil působících na písty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jsou </a:t>
            </a:r>
            <a:r>
              <a:rPr lang="cs-CZ" sz="2400" dirty="0"/>
              <a:t>ve stejném poměru jako obsahy jejich ploch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-22711"/>
            <a:ext cx="9144000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7.3</a:t>
            </a:r>
            <a:r>
              <a:rPr lang="cs-CZ" sz="3200" b="1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.	TLAK V KAPALINÁCH VYVOLANÝ VNĚJŠÍ SILOU</a:t>
            </a:r>
            <a:endParaRPr lang="cs-CZ" sz="3200" b="1" dirty="0" smtClean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879127"/>
              </p:ext>
            </p:extLst>
          </p:nvPr>
        </p:nvGraphicFramePr>
        <p:xfrm>
          <a:off x="7272300" y="5769260"/>
          <a:ext cx="106521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617" name="Rovnice" r:id="rId4" imgW="571320" imgH="444240" progId="Equation.3">
                  <p:embed/>
                </p:oleObj>
              </mc:Choice>
              <mc:Fallback>
                <p:oleObj name="Rovnice" r:id="rId4" imgW="571320" imgH="4442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2300" y="5769260"/>
                        <a:ext cx="1065213" cy="835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58574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782" y="617472"/>
            <a:ext cx="1095375" cy="1776413"/>
          </a:xfrm>
          <a:prstGeom prst="rect">
            <a:avLst/>
          </a:prstGeom>
          <a:noFill/>
          <a:ln w="9525">
            <a:solidFill>
              <a:srgbClr val="0D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8575" name="Picture 15" descr="http://fyzika.jreichl.com/data/M_tekutiny_soubory/image014.png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356" y="2683546"/>
            <a:ext cx="2783801" cy="1620180"/>
          </a:xfrm>
          <a:prstGeom prst="rect">
            <a:avLst/>
          </a:prstGeom>
          <a:noFill/>
          <a:ln w="9525">
            <a:solidFill>
              <a:srgbClr val="00DCD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118008"/>
              </p:ext>
            </p:extLst>
          </p:nvPr>
        </p:nvGraphicFramePr>
        <p:xfrm>
          <a:off x="6937524" y="4689140"/>
          <a:ext cx="1541463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618" name="Rovnice" r:id="rId9" imgW="825480" imgH="444240" progId="Equation.3">
                  <p:embed/>
                </p:oleObj>
              </mc:Choice>
              <mc:Fallback>
                <p:oleObj name="Rovnice" r:id="rId9" imgW="825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524" y="4689140"/>
                        <a:ext cx="1541463" cy="833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5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58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55"/>
          <p:cNvSpPr>
            <a:spLocks noChangeArrowheads="1"/>
          </p:cNvSpPr>
          <p:nvPr/>
        </p:nvSpPr>
        <p:spPr bwMode="auto">
          <a:xfrm>
            <a:off x="107156" y="638690"/>
            <a:ext cx="892968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cs-CZ" sz="2400" b="1" dirty="0"/>
              <a:t>hydrostatická tlaková síla</a:t>
            </a:r>
            <a:r>
              <a:rPr lang="cs-CZ" sz="2400" dirty="0"/>
              <a:t> </a:t>
            </a:r>
            <a:endParaRPr lang="cs-CZ" sz="2400" dirty="0" smtClean="0"/>
          </a:p>
          <a:p>
            <a:pPr lvl="0"/>
            <a:r>
              <a:rPr lang="cs-CZ" sz="2400" dirty="0" smtClean="0"/>
              <a:t>síla </a:t>
            </a:r>
            <a:r>
              <a:rPr lang="cs-CZ" sz="2400" dirty="0"/>
              <a:t>vyvolaná působením tíhového pole Země </a:t>
            </a:r>
            <a:endParaRPr lang="cs-CZ" sz="2400" dirty="0" smtClean="0"/>
          </a:p>
          <a:p>
            <a:pPr lvl="0"/>
            <a:r>
              <a:rPr lang="cs-CZ" sz="2400" dirty="0" smtClean="0"/>
              <a:t>velikost </a:t>
            </a:r>
            <a:r>
              <a:rPr lang="cs-CZ" sz="2400" dirty="0" err="1"/>
              <a:t>F</a:t>
            </a:r>
            <a:r>
              <a:rPr lang="cs-CZ" sz="2400" baseline="-25000" dirty="0" err="1"/>
              <a:t>h</a:t>
            </a:r>
            <a:r>
              <a:rPr lang="cs-CZ" sz="2400" dirty="0"/>
              <a:t> je dána tíhou kapaliny </a:t>
            </a:r>
          </a:p>
          <a:p>
            <a:r>
              <a:rPr lang="cs-CZ" sz="2400" dirty="0"/>
              <a:t> </a:t>
            </a:r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  <a:p>
            <a:pPr lvl="0"/>
            <a:r>
              <a:rPr lang="cs-CZ" sz="2400" b="1" dirty="0"/>
              <a:t>hydrostatické </a:t>
            </a:r>
            <a:r>
              <a:rPr lang="cs-CZ" sz="2400" b="1" dirty="0" smtClean="0"/>
              <a:t>paradoxon:</a:t>
            </a:r>
          </a:p>
          <a:p>
            <a:pPr lvl="0"/>
            <a:r>
              <a:rPr lang="cs-CZ" sz="2400" dirty="0" smtClean="0"/>
              <a:t>tlaková </a:t>
            </a:r>
            <a:r>
              <a:rPr lang="cs-CZ" sz="2400" dirty="0"/>
              <a:t>síla nezávisí na tvaru </a:t>
            </a:r>
            <a:r>
              <a:rPr lang="cs-CZ" sz="2400" dirty="0" smtClean="0"/>
              <a:t>nádoby, 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>závisí </a:t>
            </a:r>
            <a:r>
              <a:rPr lang="cs-CZ" sz="2400" dirty="0"/>
              <a:t>na S, h, </a:t>
            </a:r>
            <a:r>
              <a:rPr lang="cs-CZ" sz="2400" dirty="0" smtClean="0"/>
              <a:t>ρ. 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  <a:p>
            <a:r>
              <a:rPr lang="cs-CZ" sz="2400" dirty="0"/>
              <a:t> </a:t>
            </a:r>
          </a:p>
          <a:p>
            <a:pPr lvl="0"/>
            <a:r>
              <a:rPr lang="cs-CZ" sz="2400" b="1" dirty="0" smtClean="0"/>
              <a:t>hydrostatický </a:t>
            </a:r>
            <a:r>
              <a:rPr lang="cs-CZ" sz="2400" b="1" dirty="0"/>
              <a:t>tlak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>v hloubce h pod volným povrchem kapaliny o hustotě ρ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-15018"/>
            <a:ext cx="9144000" cy="569387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1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7.4</a:t>
            </a:r>
            <a:r>
              <a:rPr lang="cs-CZ" sz="3100" b="1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.	TLAK V KAPALINÁCH VYVOLANÝ TÍHOVOU SILOU</a:t>
            </a:r>
            <a:endParaRPr lang="cs-CZ" sz="3100" b="1" dirty="0" smtClean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864706" name="Picture 2" descr="http://fyzika.jreichl.com/data/M_tekutiny_soubory/image021.pn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379" y="4104075"/>
            <a:ext cx="3126747" cy="98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4707" name="Picture 3" descr="http://fyzika.jreichl.com/data/M_tekutiny_soubory/image020.pn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692" y="2715607"/>
            <a:ext cx="1490628" cy="105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017154"/>
              </p:ext>
            </p:extLst>
          </p:nvPr>
        </p:nvGraphicFramePr>
        <p:xfrm>
          <a:off x="5337085" y="5724255"/>
          <a:ext cx="3231396" cy="88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969" name="Rovnice" r:id="rId8" imgW="1434960" imgH="393480" progId="Equation.3">
                  <p:embed/>
                </p:oleObj>
              </mc:Choice>
              <mc:Fallback>
                <p:oleObj name="Rovnice" r:id="rId8" imgW="1434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7085" y="5724255"/>
                        <a:ext cx="3231396" cy="8882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611626"/>
              </p:ext>
            </p:extLst>
          </p:nvPr>
        </p:nvGraphicFramePr>
        <p:xfrm>
          <a:off x="5936167" y="777963"/>
          <a:ext cx="1516153" cy="183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970" name="Rovnice" r:id="rId10" imgW="672840" imgH="914400" progId="Equation.3">
                  <p:embed/>
                </p:oleObj>
              </mc:Choice>
              <mc:Fallback>
                <p:oleObj name="Rovnice" r:id="rId10" imgW="6728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6167" y="777963"/>
                        <a:ext cx="1516153" cy="183776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1410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6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6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55"/>
          <p:cNvSpPr>
            <a:spLocks noChangeArrowheads="1"/>
          </p:cNvSpPr>
          <p:nvPr/>
        </p:nvSpPr>
        <p:spPr bwMode="auto">
          <a:xfrm>
            <a:off x="107156" y="638690"/>
            <a:ext cx="8929687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cs-CZ" sz="2600" b="1" dirty="0" smtClean="0"/>
              <a:t>hladiny</a:t>
            </a:r>
            <a:r>
              <a:rPr lang="cs-CZ" sz="2600" dirty="0" smtClean="0"/>
              <a:t>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600" dirty="0" smtClean="0"/>
              <a:t>místa </a:t>
            </a:r>
            <a:r>
              <a:rPr lang="cs-CZ" sz="2600" dirty="0"/>
              <a:t>se stejným tlakem</a:t>
            </a:r>
          </a:p>
          <a:p>
            <a:pPr lvl="0"/>
            <a:r>
              <a:rPr lang="cs-CZ" sz="2600" b="1" dirty="0"/>
              <a:t>volná hladina </a:t>
            </a:r>
            <a:endParaRPr lang="cs-CZ" sz="2600" b="1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600" dirty="0" smtClean="0"/>
              <a:t>hladina</a:t>
            </a:r>
            <a:r>
              <a:rPr lang="cs-CZ" sz="2600" dirty="0"/>
              <a:t>, kde je </a:t>
            </a:r>
            <a:r>
              <a:rPr lang="cs-CZ" sz="2600" dirty="0" err="1"/>
              <a:t>p</a:t>
            </a:r>
            <a:r>
              <a:rPr lang="cs-CZ" sz="2600" baseline="-25000" dirty="0" err="1"/>
              <a:t>h</a:t>
            </a:r>
            <a:r>
              <a:rPr lang="cs-CZ" sz="2600" dirty="0"/>
              <a:t> = 0                 </a:t>
            </a:r>
          </a:p>
          <a:p>
            <a:pPr lvl="0"/>
            <a:r>
              <a:rPr lang="cs-CZ" sz="2600" b="1" dirty="0"/>
              <a:t>spojené nádoby </a:t>
            </a:r>
            <a:endParaRPr lang="cs-CZ" sz="2600" b="1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600" dirty="0" smtClean="0"/>
              <a:t>volná </a:t>
            </a:r>
            <a:r>
              <a:rPr lang="cs-CZ" sz="2600" dirty="0"/>
              <a:t>hladina ve stejné výšce                    </a:t>
            </a:r>
            <a:br>
              <a:rPr lang="cs-CZ" sz="2600" dirty="0"/>
            </a:br>
            <a:endParaRPr lang="cs-CZ" sz="2600" dirty="0"/>
          </a:p>
          <a:p>
            <a:pPr lvl="0"/>
            <a:r>
              <a:rPr lang="cs-CZ" sz="2600" dirty="0"/>
              <a:t>dvě nemísící se kapaliny jsou v </a:t>
            </a:r>
            <a:r>
              <a:rPr lang="cs-CZ" sz="2600" dirty="0" smtClean="0"/>
              <a:t>rovnováze</a:t>
            </a:r>
          </a:p>
          <a:p>
            <a:pPr lvl="0"/>
            <a:r>
              <a:rPr lang="cs-CZ" sz="2600" dirty="0" smtClean="0"/>
              <a:t>je-li </a:t>
            </a:r>
            <a:r>
              <a:rPr lang="cs-CZ" sz="2600" dirty="0"/>
              <a:t>u společného rozhraní </a:t>
            </a:r>
            <a:r>
              <a:rPr lang="cs-CZ" sz="2600" dirty="0" smtClean="0"/>
              <a:t>  </a:t>
            </a:r>
            <a:endParaRPr lang="cs-CZ" sz="26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6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-15018"/>
            <a:ext cx="9144000" cy="569387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1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7.4</a:t>
            </a:r>
            <a:r>
              <a:rPr lang="cs-CZ" sz="3100" b="1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.	TLAK V KAPALINÁCH VYVOLANÝ TÍHOVOU SILOU</a:t>
            </a:r>
            <a:endParaRPr lang="cs-CZ" sz="3100" b="1" dirty="0" smtClean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864708" name="Picture 4" descr="http://fyzika.jreichl.com/data/M_tekutiny_soubory/image031.pn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564" y="4149080"/>
            <a:ext cx="2981932" cy="2327446"/>
          </a:xfrm>
          <a:prstGeom prst="rect">
            <a:avLst/>
          </a:prstGeom>
          <a:noFill/>
          <a:ln w="9525">
            <a:solidFill>
              <a:srgbClr val="0D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470310"/>
              </p:ext>
            </p:extLst>
          </p:nvPr>
        </p:nvGraphicFramePr>
        <p:xfrm>
          <a:off x="3500436" y="4644135"/>
          <a:ext cx="21431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009" name="Rovnice" r:id="rId6" imgW="952200" imgH="215640" progId="Equation.3">
                  <p:embed/>
                </p:oleObj>
              </mc:Choice>
              <mc:Fallback>
                <p:oleObj name="Rovnice" r:id="rId6" imgW="952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6" y="4644135"/>
                        <a:ext cx="2143125" cy="488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6471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170" y="759628"/>
            <a:ext cx="2592721" cy="2534385"/>
          </a:xfrm>
          <a:prstGeom prst="rect">
            <a:avLst/>
          </a:prstGeom>
          <a:noFill/>
          <a:ln w="9525">
            <a:solidFill>
              <a:srgbClr val="0D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260592"/>
              </p:ext>
            </p:extLst>
          </p:nvPr>
        </p:nvGraphicFramePr>
        <p:xfrm>
          <a:off x="4029075" y="4014065"/>
          <a:ext cx="10858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010" name="Rovnice" r:id="rId9" imgW="482400" imgH="215640" progId="Equation.3">
                  <p:embed/>
                </p:oleObj>
              </mc:Choice>
              <mc:Fallback>
                <p:oleObj name="Rovnice" r:id="rId9" imgW="482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075" y="4014065"/>
                        <a:ext cx="1085850" cy="487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031050"/>
              </p:ext>
            </p:extLst>
          </p:nvPr>
        </p:nvGraphicFramePr>
        <p:xfrm>
          <a:off x="3914775" y="5310628"/>
          <a:ext cx="1314450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011" name="Rovnice" r:id="rId11" imgW="583920" imgH="444240" progId="Equation.3">
                  <p:embed/>
                </p:oleObj>
              </mc:Choice>
              <mc:Fallback>
                <p:oleObj name="Rovnice" r:id="rId11" imgW="5839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4775" y="5310628"/>
                        <a:ext cx="1314450" cy="10048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4329100"/>
            <a:ext cx="1678136" cy="2462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753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64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6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55"/>
          <p:cNvSpPr>
            <a:spLocks noChangeArrowheads="1"/>
          </p:cNvSpPr>
          <p:nvPr/>
        </p:nvSpPr>
        <p:spPr bwMode="auto">
          <a:xfrm>
            <a:off x="203564" y="603058"/>
            <a:ext cx="868891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cs-CZ" sz="2400" b="1" dirty="0" smtClean="0"/>
              <a:t>atmosféra</a:t>
            </a:r>
            <a:r>
              <a:rPr lang="cs-CZ" sz="2400" dirty="0" smtClean="0"/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vrstva vzduchu obklopující Zemi a konající s ní otáčivý pohyb</a:t>
            </a:r>
            <a:br>
              <a:rPr lang="cs-CZ" sz="2400" dirty="0" smtClean="0"/>
            </a:br>
            <a:endParaRPr lang="cs-CZ" sz="2400" dirty="0" smtClean="0"/>
          </a:p>
          <a:p>
            <a:pPr lvl="0"/>
            <a:r>
              <a:rPr lang="cs-CZ" sz="2400" b="1" dirty="0" smtClean="0"/>
              <a:t>atmosférická tlaková síla</a:t>
            </a:r>
            <a:r>
              <a:rPr lang="cs-CZ" sz="2400" dirty="0" smtClean="0"/>
              <a:t> </a:t>
            </a:r>
            <a:r>
              <a:rPr lang="cs-CZ" sz="2400" b="1" dirty="0"/>
              <a:t>F</a:t>
            </a:r>
            <a:r>
              <a:rPr lang="cs-CZ" sz="2400" b="1" baseline="-25000" dirty="0"/>
              <a:t>a</a:t>
            </a:r>
            <a:endParaRPr lang="cs-CZ" sz="2400" b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je důsledkem tíhového působení Země na atmosféru</a:t>
            </a:r>
            <a:r>
              <a:rPr lang="cs-CZ" sz="2400" baseline="-25000" dirty="0" smtClean="0"/>
              <a:t/>
            </a:r>
            <a:br>
              <a:rPr lang="cs-CZ" sz="2400" baseline="-25000" dirty="0" smtClean="0"/>
            </a:br>
            <a:endParaRPr lang="cs-CZ" sz="2400" dirty="0" smtClean="0"/>
          </a:p>
          <a:p>
            <a:pPr lvl="0"/>
            <a:r>
              <a:rPr lang="cs-CZ" sz="2400" b="1" dirty="0" smtClean="0"/>
              <a:t>atmosférický tlak</a:t>
            </a:r>
            <a:r>
              <a:rPr lang="cs-CZ" sz="2400" dirty="0" smtClean="0"/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tlak vyvolaný atmosférickou tlakovou silou</a:t>
            </a:r>
            <a:br>
              <a:rPr lang="cs-CZ" sz="2400" dirty="0" smtClean="0"/>
            </a:br>
            <a:endParaRPr lang="cs-CZ" sz="2400" dirty="0" smtClean="0"/>
          </a:p>
          <a:p>
            <a:pPr lvl="1"/>
            <a:r>
              <a:rPr lang="cs-CZ" sz="2400" dirty="0" smtClean="0"/>
              <a:t>s nadmořskou výškou se mění hustota vzduchu	nelze </a:t>
            </a:r>
            <a:r>
              <a:rPr lang="cs-CZ" sz="2400" dirty="0" err="1" smtClean="0"/>
              <a:t>p</a:t>
            </a:r>
            <a:r>
              <a:rPr lang="cs-CZ" sz="2400" baseline="-25000" dirty="0" err="1" smtClean="0"/>
              <a:t>a</a:t>
            </a:r>
            <a:r>
              <a:rPr lang="cs-CZ" sz="2400" dirty="0" smtClean="0"/>
              <a:t> = </a:t>
            </a:r>
            <a:r>
              <a:rPr lang="cs-CZ" sz="2400" dirty="0" err="1" smtClean="0"/>
              <a:t>hρg</a:t>
            </a:r>
            <a:endParaRPr lang="cs-CZ" sz="2400" dirty="0" smtClean="0"/>
          </a:p>
          <a:p>
            <a:pPr lvl="1"/>
            <a:r>
              <a:rPr lang="cs-CZ" sz="2400" dirty="0" smtClean="0"/>
              <a:t>s ↑h → ↓ </a:t>
            </a:r>
            <a:r>
              <a:rPr lang="cs-CZ" sz="2400" dirty="0" err="1" smtClean="0"/>
              <a:t>p</a:t>
            </a:r>
            <a:r>
              <a:rPr lang="cs-CZ" sz="2400" baseline="-25000" dirty="0" err="1" smtClean="0"/>
              <a:t>a</a:t>
            </a:r>
            <a:r>
              <a:rPr lang="cs-CZ" sz="2400" dirty="0" smtClean="0"/>
              <a:t>  </a:t>
            </a:r>
            <a:br>
              <a:rPr lang="cs-CZ" sz="2400" dirty="0" smtClean="0"/>
            </a:br>
            <a:r>
              <a:rPr lang="cs-CZ" sz="2400" dirty="0" smtClean="0"/>
              <a:t>(na 100 m↑ – 1,3 </a:t>
            </a:r>
            <a:r>
              <a:rPr lang="cs-CZ" sz="2400" dirty="0" err="1" smtClean="0"/>
              <a:t>kPa</a:t>
            </a:r>
            <a:r>
              <a:rPr lang="cs-CZ" sz="2400" dirty="0" smtClean="0"/>
              <a:t> ↓ = využití – měření výšky hor)</a:t>
            </a:r>
          </a:p>
          <a:p>
            <a:pPr lvl="1"/>
            <a:r>
              <a:rPr lang="cs-CZ" sz="2400" dirty="0" smtClean="0"/>
              <a:t>normální atmosférický tlak – </a:t>
            </a:r>
            <a:r>
              <a:rPr lang="cs-CZ" sz="2400" dirty="0" err="1" smtClean="0"/>
              <a:t>p</a:t>
            </a:r>
            <a:r>
              <a:rPr lang="cs-CZ" sz="2400" baseline="-25000" dirty="0" err="1" smtClean="0"/>
              <a:t>a</a:t>
            </a:r>
            <a:r>
              <a:rPr lang="cs-CZ" sz="2400" dirty="0" smtClean="0"/>
              <a:t> =1013,25 hPa = 10</a:t>
            </a:r>
            <a:r>
              <a:rPr lang="cs-CZ" sz="2400" baseline="30000" dirty="0" smtClean="0"/>
              <a:t>5</a:t>
            </a:r>
            <a:r>
              <a:rPr lang="cs-CZ" sz="2400" dirty="0" smtClean="0"/>
              <a:t> Pa</a:t>
            </a:r>
          </a:p>
          <a:p>
            <a:pPr lvl="1"/>
            <a:r>
              <a:rPr lang="cs-CZ" sz="2400" dirty="0" smtClean="0"/>
              <a:t>mění se během dne, se změnou počasí…</a:t>
            </a:r>
            <a:br>
              <a:rPr lang="cs-CZ" sz="2400" dirty="0" smtClean="0"/>
            </a:br>
            <a:endParaRPr lang="cs-CZ" sz="2400" dirty="0" smtClean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7.5.	TLAK VZDUCHU VYVOLANÝ TÍHOVOU SILOU</a:t>
            </a:r>
            <a:endParaRPr lang="cs-CZ" sz="3400" b="1" dirty="0" smtClean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uiExpand="1" build="p"/>
    </p:bldLst>
  </p:timing>
</p:sld>
</file>

<file path=ppt/theme/theme1.xml><?xml version="1.0" encoding="utf-8"?>
<a:theme xmlns:a="http://schemas.openxmlformats.org/drawingml/2006/main" name="2ročník prezentace">
  <a:themeElements>
    <a:clrScheme name="Vlastní 1">
      <a:dk1>
        <a:sysClr val="windowText" lastClr="000000"/>
      </a:dk1>
      <a:lt1>
        <a:sysClr val="window" lastClr="FFFFFF"/>
      </a:lt1>
      <a:dk2>
        <a:srgbClr val="1F497D"/>
      </a:dk2>
      <a:lt2>
        <a:srgbClr val="66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Vlastní 1">
      <a:dk1>
        <a:sysClr val="windowText" lastClr="000000"/>
      </a:dk1>
      <a:lt1>
        <a:sysClr val="window" lastClr="FFFFFF"/>
      </a:lt1>
      <a:dk2>
        <a:srgbClr val="1F497D"/>
      </a:dk2>
      <a:lt2>
        <a:srgbClr val="66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2ročník prezentace</Template>
  <TotalTime>9845</TotalTime>
  <Words>442</Words>
  <Application>Microsoft Office PowerPoint</Application>
  <PresentationFormat>Předvádění na obrazovce (4:3)</PresentationFormat>
  <Paragraphs>254</Paragraphs>
  <Slides>29</Slides>
  <Notes>28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2" baseType="lpstr">
      <vt:lpstr>2ročník prezentace</vt:lpstr>
      <vt:lpstr>1_Motiv sady Office</vt:lpstr>
      <vt:lpstr>Rovnice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Orel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Číslo a NÁZEV PREZENTACE  Autor Gymnázium, Havířov-Město, Komenského 2, p.o.</dc:title>
  <dc:creator>Monika Bouchalová</dc:creator>
  <cp:lastModifiedBy>Monika Bouchalová</cp:lastModifiedBy>
  <cp:revision>356</cp:revision>
  <dcterms:created xsi:type="dcterms:W3CDTF">2012-04-18T20:19:22Z</dcterms:created>
  <dcterms:modified xsi:type="dcterms:W3CDTF">2016-09-12T10:45:05Z</dcterms:modified>
</cp:coreProperties>
</file>