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391" r:id="rId2"/>
    <p:sldId id="354" r:id="rId3"/>
    <p:sldId id="355" r:id="rId4"/>
    <p:sldId id="417" r:id="rId5"/>
    <p:sldId id="418" r:id="rId6"/>
    <p:sldId id="428" r:id="rId7"/>
    <p:sldId id="419" r:id="rId8"/>
    <p:sldId id="429" r:id="rId9"/>
    <p:sldId id="430" r:id="rId10"/>
    <p:sldId id="424" r:id="rId11"/>
    <p:sldId id="433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21" r:id="rId21"/>
    <p:sldId id="422" r:id="rId22"/>
    <p:sldId id="425" r:id="rId23"/>
    <p:sldId id="434" r:id="rId24"/>
    <p:sldId id="435" r:id="rId25"/>
    <p:sldId id="426" r:id="rId26"/>
    <p:sldId id="427" r:id="rId27"/>
    <p:sldId id="436" r:id="rId28"/>
    <p:sldId id="439" r:id="rId29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BFF"/>
    <a:srgbClr val="BCECFF"/>
    <a:srgbClr val="A6D8FF"/>
    <a:srgbClr val="99CCFF"/>
    <a:srgbClr val="FFFA84"/>
    <a:srgbClr val="FF9900"/>
    <a:srgbClr val="E46C0A"/>
    <a:srgbClr val="FFFF99"/>
    <a:srgbClr val="FFF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 varScale="1">
        <p:scale>
          <a:sx n="83" d="100"/>
          <a:sy n="83" d="100"/>
        </p:scale>
        <p:origin x="-1506" y="-84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8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2.wmf"/><Relationship Id="rId7" Type="http://schemas.openxmlformats.org/officeDocument/2006/relationships/image" Target="../media/image63.wmf"/><Relationship Id="rId2" Type="http://schemas.openxmlformats.org/officeDocument/2006/relationships/image" Target="../media/image61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66.wmf"/><Relationship Id="rId4" Type="http://schemas.openxmlformats.org/officeDocument/2006/relationships/image" Target="../media/image50.wmf"/><Relationship Id="rId9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69.wmf"/><Relationship Id="rId2" Type="http://schemas.openxmlformats.org/officeDocument/2006/relationships/image" Target="../media/image50.wmf"/><Relationship Id="rId1" Type="http://schemas.openxmlformats.org/officeDocument/2006/relationships/image" Target="../media/image48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9.wmf"/><Relationship Id="rId7" Type="http://schemas.openxmlformats.org/officeDocument/2006/relationships/image" Target="../media/image24.wmf"/><Relationship Id="rId12" Type="http://schemas.openxmlformats.org/officeDocument/2006/relationships/image" Target="../media/image31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30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1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48.wmf"/><Relationship Id="rId4" Type="http://schemas.openxmlformats.org/officeDocument/2006/relationships/image" Target="../media/image52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1.wmf"/><Relationship Id="rId7" Type="http://schemas.openxmlformats.org/officeDocument/2006/relationships/image" Target="../media/image59.wmf"/><Relationship Id="rId2" Type="http://schemas.openxmlformats.org/officeDocument/2006/relationships/image" Target="../media/image50.wmf"/><Relationship Id="rId1" Type="http://schemas.openxmlformats.org/officeDocument/2006/relationships/image" Target="../media/image48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25.05.2016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25.05.2016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2D99E-1CAC-4163-A6A0-D0798A45AC86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fyzika.jreichl.com/data/M_tuheteleso_soubory/image063.jp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fyzika.jreichl.com/data/M_tuheteleso_soubory/image054.jpg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3.jpeg"/><Relationship Id="rId10" Type="http://schemas.openxmlformats.org/officeDocument/2006/relationships/image" Target="../media/image36.png"/><Relationship Id="rId4" Type="http://schemas.openxmlformats.org/officeDocument/2006/relationships/image" Target="http://fyzika.jreichl.com/data/M_tuheteleso_soubory/image048.jpg" TargetMode="Externa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3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0.bin"/><Relationship Id="rId5" Type="http://schemas.openxmlformats.org/officeDocument/2006/relationships/image" Target="http://fyzika.jreichl.com/data/M_tuheteleso_soubory/image035.png" TargetMode="External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2.wmf"/><Relationship Id="rId4" Type="http://schemas.openxmlformats.org/officeDocument/2006/relationships/image" Target="../media/image47.png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56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2.wmf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6.bin"/><Relationship Id="rId19" Type="http://schemas.openxmlformats.org/officeDocument/2006/relationships/oleObject" Target="../embeddings/oleObject61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1.wmf"/><Relationship Id="rId1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51.wmf"/><Relationship Id="rId18" Type="http://schemas.openxmlformats.org/officeDocument/2006/relationships/image" Target="../media/image63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74.bin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9.bin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.bin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50.wmf"/><Relationship Id="rId24" Type="http://schemas.openxmlformats.org/officeDocument/2006/relationships/image" Target="../media/image66.wmf"/><Relationship Id="rId5" Type="http://schemas.openxmlformats.org/officeDocument/2006/relationships/image" Target="../media/image48.wmf"/><Relationship Id="rId15" Type="http://schemas.openxmlformats.org/officeDocument/2006/relationships/image" Target="../media/image52.wmf"/><Relationship Id="rId23" Type="http://schemas.openxmlformats.org/officeDocument/2006/relationships/oleObject" Target="../embeddings/oleObject75.bin"/><Relationship Id="rId10" Type="http://schemas.openxmlformats.org/officeDocument/2006/relationships/oleObject" Target="../embeddings/oleObject68.bin"/><Relationship Id="rId19" Type="http://schemas.openxmlformats.org/officeDocument/2006/relationships/oleObject" Target="../embeddings/oleObject73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0.bin"/><Relationship Id="rId22" Type="http://schemas.openxmlformats.org/officeDocument/2006/relationships/image" Target="../media/image6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7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83.bin"/><Relationship Id="rId18" Type="http://schemas.openxmlformats.org/officeDocument/2006/relationships/oleObject" Target="../embeddings/oleObject86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52.wmf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2.bin"/><Relationship Id="rId5" Type="http://schemas.openxmlformats.org/officeDocument/2006/relationships/image" Target="../media/image48.wmf"/><Relationship Id="rId15" Type="http://schemas.openxmlformats.org/officeDocument/2006/relationships/image" Target="../media/image67.wmf"/><Relationship Id="rId10" Type="http://schemas.openxmlformats.org/officeDocument/2006/relationships/image" Target="../media/image51.wmf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1.bin"/><Relationship Id="rId14" Type="http://schemas.openxmlformats.org/officeDocument/2006/relationships/oleObject" Target="../embeddings/oleObject8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http://fyzika.jreichl.com/data/M_tuheteleso_soubory/image086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http://fyzika.jreichl.com/data/M_tuheteleso_soubory/image098.p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http://fyzika.jreichl.com/data/M_tuheteleso_soubory/image093.p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http://fyzika.jreichl.com/data/M_tuheteleso_soubory/image095.png" TargetMode="External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http://fyzika.jreichl.com/data/M_tuheteleso_soubory/image094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88.wmf"/><Relationship Id="rId5" Type="http://schemas.openxmlformats.org/officeDocument/2006/relationships/image" Target="http://fyzika.jreichl.com/data/M_tuheteleso_soubory/image098.png" TargetMode="External"/><Relationship Id="rId10" Type="http://schemas.openxmlformats.org/officeDocument/2006/relationships/oleObject" Target="../embeddings/oleObject89.bin"/><Relationship Id="rId4" Type="http://schemas.openxmlformats.org/officeDocument/2006/relationships/image" Target="../media/image79.png"/><Relationship Id="rId9" Type="http://schemas.openxmlformats.org/officeDocument/2006/relationships/image" Target="../media/image8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png"/><Relationship Id="rId5" Type="http://schemas.openxmlformats.org/officeDocument/2006/relationships/image" Target="../media/image97.wmf"/><Relationship Id="rId4" Type="http://schemas.openxmlformats.org/officeDocument/2006/relationships/oleObject" Target="../embeddings/oleObject9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fyzika.jreichl.com/data/M_tuheteleso_soubory/image021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4.wmf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29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851150"/>
            <a:ext cx="9144000" cy="646331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cs typeface="Arial" charset="0"/>
              </a:rPr>
              <a:t>6. MECHANIKA TUHÉHO TĚLESA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6512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j-ea"/>
                <a:cs typeface="Arial" pitchFamily="34" charset="0"/>
              </a:rPr>
              <a:t>Mgr. Monika Bouchalová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j-ea"/>
                <a:cs typeface="Arial" pitchFamily="34" charset="0"/>
              </a:rPr>
              <a:t>Gymnázium, Havířov-Město, Komenského 2, p.o.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0066CC"/>
                </a:solidFill>
                <a:ea typeface="+mj-ea"/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srgbClr val="0066CC"/>
                </a:solidFill>
                <a:ea typeface="+mj-ea"/>
                <a:cs typeface="Arial" pitchFamily="34" charset="0"/>
              </a:rPr>
              <a:t>PRO I. ROČNÍK GYMNÁZIA</a:t>
            </a: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500" y="548680"/>
            <a:ext cx="89296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Páka jednozvratná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je </a:t>
            </a:r>
            <a:r>
              <a:rPr lang="cs-CZ" sz="2400" dirty="0"/>
              <a:t>tyč otočná kolem pevné osy.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Břemeno </a:t>
            </a:r>
            <a:r>
              <a:rPr lang="cs-CZ" sz="2400" dirty="0"/>
              <a:t>i pracovní </a:t>
            </a:r>
            <a:r>
              <a:rPr lang="cs-CZ" sz="2400" dirty="0" smtClean="0"/>
              <a:t>síla </a:t>
            </a:r>
            <a:r>
              <a:rPr lang="cs-CZ" sz="2400" dirty="0"/>
              <a:t>působí na stejné straně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od </a:t>
            </a:r>
            <a:r>
              <a:rPr lang="cs-CZ" sz="2400" dirty="0"/>
              <a:t>osy otáčení.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(stavební kolečko, otvírák na láhev piva, louskáček na ořechy</a:t>
            </a:r>
            <a:r>
              <a:rPr lang="cs-CZ" sz="2400" dirty="0" smtClean="0"/>
              <a:t>...)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/>
              <a:t>Páka dvojzvratná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břemeno a síla působí na opačných stranách od osy otáčení</a:t>
            </a:r>
            <a:r>
              <a:rPr lang="cs-CZ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(</a:t>
            </a:r>
            <a:r>
              <a:rPr lang="cs-CZ" sz="2400" dirty="0"/>
              <a:t>kleště, nůžky, houpačka,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zvedání </a:t>
            </a:r>
            <a:r>
              <a:rPr lang="cs-CZ" sz="2400" dirty="0"/>
              <a:t>kamene „přes špalek“, ... ) </a:t>
            </a:r>
          </a:p>
          <a:p>
            <a:r>
              <a:rPr lang="cs-CZ" sz="2400" b="1" dirty="0"/>
              <a:t> </a:t>
            </a:r>
            <a:endParaRPr lang="cs-CZ" sz="2400" dirty="0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JEDNODUCHÉ STROJE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1" name="obrázek 261" descr="http://fyzika.jreichl.com/data/M_tuheteleso_soubory/image048.jp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5" y="768165"/>
            <a:ext cx="1616075" cy="933450"/>
          </a:xfrm>
          <a:prstGeom prst="rect">
            <a:avLst/>
          </a:prstGeom>
          <a:noFill/>
          <a:ln>
            <a:solidFill>
              <a:srgbClr val="009BFF"/>
            </a:solidFill>
          </a:ln>
        </p:spPr>
      </p:pic>
      <p:pic>
        <p:nvPicPr>
          <p:cNvPr id="12" name="obrázek 262" descr="http://fyzika.jreichl.com/data/M_tuheteleso_soubory/image054.jpg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17" y="5383913"/>
            <a:ext cx="1679325" cy="1279838"/>
          </a:xfrm>
          <a:prstGeom prst="rect">
            <a:avLst/>
          </a:prstGeom>
          <a:noFill/>
          <a:ln>
            <a:solidFill>
              <a:srgbClr val="009BFF"/>
            </a:solidFill>
          </a:ln>
        </p:spPr>
      </p:pic>
      <p:pic>
        <p:nvPicPr>
          <p:cNvPr id="15" name="obrázek 283" descr="http://fyzika.jreichl.com/data/M_tuheteleso_soubory/image063.jpg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52" y="7636270"/>
            <a:ext cx="1114425" cy="164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7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2516727"/>
            <a:ext cx="24003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97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12" y="2537687"/>
            <a:ext cx="2577261" cy="186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97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85" y="2735802"/>
            <a:ext cx="2400300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61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499" y="548680"/>
            <a:ext cx="89296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jsou dvě stejně velké rovnoběžné síly opačného směru </a:t>
            </a:r>
            <a:br>
              <a:rPr lang="cs-CZ" sz="2400" dirty="0"/>
            </a:br>
            <a:r>
              <a:rPr lang="cs-CZ" sz="2400" dirty="0"/>
              <a:t>působící na těleso otáčející se kolem nehybné osy.</a:t>
            </a:r>
          </a:p>
          <a:p>
            <a:r>
              <a:rPr lang="cs-CZ" sz="2400" dirty="0"/>
              <a:t> 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0"/>
            <a:r>
              <a:rPr lang="cs-CZ" sz="2400" dirty="0"/>
              <a:t>Ú</a:t>
            </a:r>
            <a:r>
              <a:rPr lang="cs-CZ" sz="2400" dirty="0" smtClean="0"/>
              <a:t>činek </a:t>
            </a:r>
            <a:r>
              <a:rPr lang="cs-CZ" sz="2400" dirty="0"/>
              <a:t>dvojice sil nelze nahradit</a:t>
            </a:r>
            <a:r>
              <a:rPr lang="cs-CZ" sz="2400" b="1" dirty="0"/>
              <a:t> </a:t>
            </a:r>
            <a:r>
              <a:rPr lang="cs-CZ" sz="2400" dirty="0"/>
              <a:t>jednou </a:t>
            </a:r>
            <a:r>
              <a:rPr lang="cs-CZ" sz="2400" dirty="0" smtClean="0"/>
              <a:t>výslednicí</a:t>
            </a:r>
            <a:r>
              <a:rPr lang="cs-CZ" sz="2400" b="1" dirty="0" smtClean="0"/>
              <a:t>. Ta je nulová!!!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moment </a:t>
            </a:r>
            <a:r>
              <a:rPr lang="cs-CZ" sz="2400" b="1" dirty="0"/>
              <a:t>dvojice sil</a:t>
            </a:r>
            <a:r>
              <a:rPr lang="cs-CZ" sz="2400" dirty="0"/>
              <a:t> – vyjadřuje otáčivý účinek sil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cs-CZ" sz="2400" dirty="0"/>
              <a:t>vektorový součet momentů sil </a:t>
            </a:r>
            <a:endParaRPr lang="cs-CZ" sz="2400" dirty="0" smtClean="0"/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cs-CZ" sz="2400" dirty="0" smtClean="0"/>
              <a:t>směr </a:t>
            </a:r>
            <a:r>
              <a:rPr lang="cs-CZ" sz="2400" dirty="0"/>
              <a:t>– pravidlo pravé ruky ( D ┴ F ┴ d </a:t>
            </a:r>
            <a:r>
              <a:rPr lang="cs-CZ" sz="2400" dirty="0" smtClean="0"/>
              <a:t>)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cs-CZ" sz="2400" dirty="0" smtClean="0"/>
              <a:t>velikost </a:t>
            </a:r>
            <a:r>
              <a:rPr lang="cs-CZ" sz="2400" dirty="0"/>
              <a:t>je rovna součinu velikosti jedné </a:t>
            </a:r>
            <a:r>
              <a:rPr lang="cs-CZ" sz="2400" dirty="0" smtClean="0"/>
              <a:t>síly </a:t>
            </a:r>
            <a:br>
              <a:rPr lang="cs-CZ" sz="2400" dirty="0" smtClean="0"/>
            </a:br>
            <a:r>
              <a:rPr lang="cs-CZ" sz="2400" dirty="0" smtClean="0"/>
              <a:t>a ramena </a:t>
            </a:r>
            <a:r>
              <a:rPr lang="cs-CZ" sz="2400" dirty="0"/>
              <a:t>dvojice </a:t>
            </a:r>
            <a:r>
              <a:rPr lang="cs-CZ" sz="2400" dirty="0" smtClean="0"/>
              <a:t>sil d  </a:t>
            </a:r>
            <a:r>
              <a:rPr lang="cs-CZ" sz="2400" dirty="0"/>
              <a:t>(┴ vzdálenost přímek)</a:t>
            </a:r>
          </a:p>
          <a:p>
            <a:pPr marL="354013" lvl="1" indent="-171450"/>
            <a:r>
              <a:rPr lang="cs-CZ" sz="2400" dirty="0"/>
              <a:t>D nezávisí na vzdálenosti od osy</a:t>
            </a:r>
          </a:p>
          <a:p>
            <a:pPr marL="182563" lvl="1"/>
            <a:r>
              <a:rPr lang="cs-CZ" sz="2400" dirty="0"/>
              <a:t>Př. volant, utahování šroubů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6.4.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DVOJICE 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SIL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" name="obrázek 256" descr="http://fyzika.jreichl.com/data/M_tuheteleso_soubory/image035.pn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23" y="251466"/>
            <a:ext cx="1434697" cy="1557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Přímá spojnice 5"/>
          <p:cNvCxnSpPr/>
          <p:nvPr/>
        </p:nvCxnSpPr>
        <p:spPr>
          <a:xfrm>
            <a:off x="1831080" y="2421299"/>
            <a:ext cx="7100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386475" y="1313765"/>
            <a:ext cx="0" cy="108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00791"/>
              </p:ext>
            </p:extLst>
          </p:nvPr>
        </p:nvGraphicFramePr>
        <p:xfrm>
          <a:off x="1374835" y="2502088"/>
          <a:ext cx="2762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52" name="Rovnice" r:id="rId6" imgW="164880" imgH="241200" progId="Equation.3">
                  <p:embed/>
                </p:oleObj>
              </mc:Choice>
              <mc:Fallback>
                <p:oleObj name="Rovnice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835" y="2502088"/>
                        <a:ext cx="276225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980521"/>
              </p:ext>
            </p:extLst>
          </p:nvPr>
        </p:nvGraphicFramePr>
        <p:xfrm>
          <a:off x="5546090" y="1413581"/>
          <a:ext cx="319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53" name="Rovnice" r:id="rId8" imgW="190440" imgH="241200" progId="Equation.3">
                  <p:embed/>
                </p:oleObj>
              </mc:Choice>
              <mc:Fallback>
                <p:oleObj name="Rovnice" r:id="rId8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090" y="1413581"/>
                        <a:ext cx="319088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Přímá spojnice se šipkou 12"/>
          <p:cNvCxnSpPr/>
          <p:nvPr/>
        </p:nvCxnSpPr>
        <p:spPr>
          <a:xfrm flipH="1">
            <a:off x="1831080" y="2443992"/>
            <a:ext cx="0" cy="1080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78300"/>
              </p:ext>
            </p:extLst>
          </p:nvPr>
        </p:nvGraphicFramePr>
        <p:xfrm>
          <a:off x="3508458" y="3130045"/>
          <a:ext cx="2333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54" name="Rovnice" r:id="rId10" imgW="139680" imgH="177480" progId="Equation.3">
                  <p:embed/>
                </p:oleObj>
              </mc:Choice>
              <mc:Fallback>
                <p:oleObj name="Rovnice" r:id="rId10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58" y="3130045"/>
                        <a:ext cx="233362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78872"/>
              </p:ext>
            </p:extLst>
          </p:nvPr>
        </p:nvGraphicFramePr>
        <p:xfrm>
          <a:off x="6820211" y="3120256"/>
          <a:ext cx="279259" cy="32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55" name="Rovnice" r:id="rId12" imgW="126720" imgH="139680" progId="Equation.3">
                  <p:embed/>
                </p:oleObj>
              </mc:Choice>
              <mc:Fallback>
                <p:oleObj name="Rovnice" r:id="rId12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211" y="3120256"/>
                        <a:ext cx="279259" cy="3209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31248"/>
              </p:ext>
            </p:extLst>
          </p:nvPr>
        </p:nvGraphicFramePr>
        <p:xfrm>
          <a:off x="8622450" y="204482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56" name="Rovnice" r:id="rId14" imgW="152280" imgH="177480" progId="Equation.3">
                  <p:embed/>
                </p:oleObj>
              </mc:Choice>
              <mc:Fallback>
                <p:oleObj name="Rovnice" r:id="rId14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2450" y="2044825"/>
                        <a:ext cx="255588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ravá složená závorka 22"/>
          <p:cNvSpPr/>
          <p:nvPr/>
        </p:nvSpPr>
        <p:spPr>
          <a:xfrm rot="5400000">
            <a:off x="3314473" y="960571"/>
            <a:ext cx="621333" cy="3522670"/>
          </a:xfrm>
          <a:prstGeom prst="rightBrace">
            <a:avLst>
              <a:gd name="adj1" fmla="val 43147"/>
              <a:gd name="adj2" fmla="val 501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 rot="5400000">
            <a:off x="6674039" y="1146755"/>
            <a:ext cx="571605" cy="3145193"/>
          </a:xfrm>
          <a:prstGeom prst="rightBrace">
            <a:avLst>
              <a:gd name="adj1" fmla="val 43147"/>
              <a:gd name="adj2" fmla="val 506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8532438" y="2303755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70509"/>
              </p:ext>
            </p:extLst>
          </p:nvPr>
        </p:nvGraphicFramePr>
        <p:xfrm>
          <a:off x="6447979" y="3969060"/>
          <a:ext cx="1692084" cy="44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57" name="Rovnice" r:id="rId16" imgW="876240" imgH="241200" progId="Equation.3">
                  <p:embed/>
                </p:oleObj>
              </mc:Choice>
              <mc:Fallback>
                <p:oleObj name="Rovnice" r:id="rId16" imgW="876240" imgH="2412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979" y="3969060"/>
                        <a:ext cx="1692084" cy="4450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46680"/>
              </p:ext>
            </p:extLst>
          </p:nvPr>
        </p:nvGraphicFramePr>
        <p:xfrm>
          <a:off x="6447979" y="4541913"/>
          <a:ext cx="2402192" cy="84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58" name="Rovnice" r:id="rId18" imgW="1244520" imgH="457200" progId="Equation.3">
                  <p:embed/>
                </p:oleObj>
              </mc:Choice>
              <mc:Fallback>
                <p:oleObj name="Rovnice" r:id="rId18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979" y="4541913"/>
                        <a:ext cx="2402192" cy="8426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140785"/>
              </p:ext>
            </p:extLst>
          </p:nvPr>
        </p:nvGraphicFramePr>
        <p:xfrm>
          <a:off x="6447979" y="5512426"/>
          <a:ext cx="2475231" cy="3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59" name="Rovnice" r:id="rId20" imgW="1282680" imgH="215640" progId="Equation.3">
                  <p:embed/>
                </p:oleObj>
              </mc:Choice>
              <mc:Fallback>
                <p:oleObj name="Rovnice" r:id="rId20" imgW="1282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979" y="5512426"/>
                        <a:ext cx="2475231" cy="39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84434"/>
              </p:ext>
            </p:extLst>
          </p:nvPr>
        </p:nvGraphicFramePr>
        <p:xfrm>
          <a:off x="6447979" y="6039290"/>
          <a:ext cx="1004971" cy="32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60" name="Rovnice" r:id="rId22" imgW="520560" imgH="177480" progId="Equation.3">
                  <p:embed/>
                </p:oleObj>
              </mc:Choice>
              <mc:Fallback>
                <p:oleObj name="Rovnice" r:id="rId22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979" y="6039290"/>
                        <a:ext cx="1004971" cy="3286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41796"/>
              </p:ext>
            </p:extLst>
          </p:nvPr>
        </p:nvGraphicFramePr>
        <p:xfrm>
          <a:off x="7730914" y="6209393"/>
          <a:ext cx="1201096" cy="3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61" name="Rovnice" r:id="rId24" imgW="622080" imgH="215640" progId="Equation.3">
                  <p:embed/>
                </p:oleObj>
              </mc:Choice>
              <mc:Fallback>
                <p:oleObj name="Rovnice" r:id="rId24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914" y="6209393"/>
                        <a:ext cx="1201096" cy="39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01615"/>
              </p:ext>
            </p:extLst>
          </p:nvPr>
        </p:nvGraphicFramePr>
        <p:xfrm>
          <a:off x="386535" y="1493785"/>
          <a:ext cx="17827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62" name="Rovnice" r:id="rId26" imgW="787320" imgH="215640" progId="Equation.3">
                  <p:embed/>
                </p:oleObj>
              </mc:Choice>
              <mc:Fallback>
                <p:oleObj name="Rovnice" r:id="rId26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" y="1493785"/>
                        <a:ext cx="1782763" cy="468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879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1770" y="593685"/>
            <a:ext cx="634570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Jakou silou působí zavěšená lampa </a:t>
            </a:r>
            <a:br>
              <a:rPr lang="cs-CZ" sz="2600" dirty="0" smtClean="0"/>
            </a:br>
            <a:r>
              <a:rPr lang="cs-CZ" sz="2600" dirty="0" smtClean="0"/>
              <a:t>o hmotnosti m na trám a lano?</a:t>
            </a:r>
          </a:p>
          <a:p>
            <a:r>
              <a:rPr lang="cs-CZ" sz="2600" dirty="0" smtClean="0"/>
              <a:t>Lano svírá se svislou stěnou úhel </a:t>
            </a:r>
            <a:r>
              <a:rPr lang="el-GR" sz="2600" dirty="0" smtClean="0"/>
              <a:t>α</a:t>
            </a:r>
            <a:r>
              <a:rPr lang="cs-CZ" sz="2600" dirty="0" smtClean="0"/>
              <a:t>.</a:t>
            </a:r>
            <a:r>
              <a:rPr lang="cs-CZ" sz="2600" dirty="0"/>
              <a:t> </a:t>
            </a:r>
          </a:p>
          <a:p>
            <a:r>
              <a:rPr lang="cs-CZ" sz="2600" dirty="0"/>
              <a:t> 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6.5.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ROZKL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SIL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				příklad 1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6545" y="1313765"/>
            <a:ext cx="360040" cy="495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36585" y="3569041"/>
            <a:ext cx="3015335" cy="29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836585" y="1794014"/>
            <a:ext cx="3015335" cy="17750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028336" y="1532404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lano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19322" y="3789040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trám</a:t>
            </a:r>
            <a:endParaRPr lang="cs-CZ" sz="2800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3843040" y="3578183"/>
            <a:ext cx="0" cy="1409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3307742" y="5023916"/>
            <a:ext cx="1070595" cy="107059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ýseč 20"/>
          <p:cNvSpPr/>
          <p:nvPr/>
        </p:nvSpPr>
        <p:spPr>
          <a:xfrm rot="12353012">
            <a:off x="-144359" y="833494"/>
            <a:ext cx="1961885" cy="1961885"/>
          </a:xfrm>
          <a:prstGeom prst="pie">
            <a:avLst>
              <a:gd name="adj1" fmla="val 10984079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285417"/>
              </p:ext>
            </p:extLst>
          </p:nvPr>
        </p:nvGraphicFramePr>
        <p:xfrm>
          <a:off x="926595" y="2178617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94" name="Rovnice" r:id="rId4" imgW="152280" imgH="139680" progId="Equation.3">
                  <p:embed/>
                </p:oleObj>
              </mc:Choice>
              <mc:Fallback>
                <p:oleObj name="Rovnice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595" y="2178617"/>
                        <a:ext cx="412750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190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7" grpId="0"/>
      <p:bldP spid="1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836585" y="1794014"/>
            <a:ext cx="3015335" cy="17750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1471894" y="2168860"/>
            <a:ext cx="6205451" cy="373541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6.5.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ROZKL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SIL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				příklad 1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6545" y="1313765"/>
            <a:ext cx="360040" cy="495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36585" y="3569041"/>
            <a:ext cx="3015335" cy="29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028336" y="1532404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lano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19322" y="3789040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trám</a:t>
            </a:r>
            <a:endParaRPr lang="cs-CZ" sz="2800" dirty="0"/>
          </a:p>
        </p:txBody>
      </p:sp>
      <p:sp>
        <p:nvSpPr>
          <p:cNvPr id="9" name="Výseč 8"/>
          <p:cNvSpPr/>
          <p:nvPr/>
        </p:nvSpPr>
        <p:spPr>
          <a:xfrm rot="12353012">
            <a:off x="-144359" y="833494"/>
            <a:ext cx="1961885" cy="1961885"/>
          </a:xfrm>
          <a:prstGeom prst="pie">
            <a:avLst>
              <a:gd name="adj1" fmla="val 10984079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142813" y="3569041"/>
            <a:ext cx="4910748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1028336" y="3587505"/>
            <a:ext cx="6205451" cy="373541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422092" y="5274205"/>
            <a:ext cx="4910748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1028336" y="3569041"/>
            <a:ext cx="2823585" cy="184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13986"/>
              </p:ext>
            </p:extLst>
          </p:nvPr>
        </p:nvGraphicFramePr>
        <p:xfrm>
          <a:off x="2816805" y="691029"/>
          <a:ext cx="11969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18" name="Rovnice" r:id="rId4" imgW="622080" imgH="431640" progId="Equation.3">
                  <p:embed/>
                </p:oleObj>
              </mc:Choice>
              <mc:Fallback>
                <p:oleObj name="Rovnice" r:id="rId4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805" y="691029"/>
                        <a:ext cx="11969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39371"/>
              </p:ext>
            </p:extLst>
          </p:nvPr>
        </p:nvGraphicFramePr>
        <p:xfrm>
          <a:off x="3587420" y="5455212"/>
          <a:ext cx="549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19" name="Rovnice" r:id="rId6" imgW="203040" imgH="253800" progId="Equation.3">
                  <p:embed/>
                </p:oleObj>
              </mc:Choice>
              <mc:Fallback>
                <p:oleObj name="Rovnice" r:id="rId6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420" y="5455212"/>
                        <a:ext cx="549275" cy="71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368861"/>
              </p:ext>
            </p:extLst>
          </p:nvPr>
        </p:nvGraphicFramePr>
        <p:xfrm>
          <a:off x="5414963" y="3733800"/>
          <a:ext cx="4810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20" name="Rovnice" r:id="rId8" imgW="177480" imgH="241200" progId="Equation.3">
                  <p:embed/>
                </p:oleObj>
              </mc:Choice>
              <mc:Fallback>
                <p:oleObj name="Rovnice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3733800"/>
                        <a:ext cx="481012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266692"/>
              </p:ext>
            </p:extLst>
          </p:nvPr>
        </p:nvGraphicFramePr>
        <p:xfrm>
          <a:off x="1544638" y="2784475"/>
          <a:ext cx="4460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21" name="Rovnice" r:id="rId10" imgW="164880" imgH="241200" progId="Equation.3">
                  <p:embed/>
                </p:oleObj>
              </mc:Choice>
              <mc:Fallback>
                <p:oleObj name="Rovnice" r:id="rId10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784475"/>
                        <a:ext cx="446087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Výseč 35"/>
          <p:cNvSpPr/>
          <p:nvPr/>
        </p:nvSpPr>
        <p:spPr>
          <a:xfrm rot="12353012">
            <a:off x="2870978" y="2606561"/>
            <a:ext cx="1961885" cy="1961885"/>
          </a:xfrm>
          <a:prstGeom prst="pie">
            <a:avLst>
              <a:gd name="adj1" fmla="val 11178677"/>
              <a:gd name="adj2" fmla="val 146478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357000"/>
              </p:ext>
            </p:extLst>
          </p:nvPr>
        </p:nvGraphicFramePr>
        <p:xfrm>
          <a:off x="926595" y="2178617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22" name="Rovnice" r:id="rId12" imgW="152280" imgH="139680" progId="Equation.3">
                  <p:embed/>
                </p:oleObj>
              </mc:Choice>
              <mc:Fallback>
                <p:oleObj name="Rovnice" r:id="rId12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595" y="2178617"/>
                        <a:ext cx="412750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154266"/>
              </p:ext>
            </p:extLst>
          </p:nvPr>
        </p:nvGraphicFramePr>
        <p:xfrm>
          <a:off x="3924686" y="3916972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23" name="Rovnice" r:id="rId14" imgW="152280" imgH="139680" progId="Equation.3">
                  <p:embed/>
                </p:oleObj>
              </mc:Choice>
              <mc:Fallback>
                <p:oleObj name="Rovnice" r:id="rId1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686" y="3916972"/>
                        <a:ext cx="412750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>
            <a:off x="3851920" y="3569041"/>
            <a:ext cx="2745305" cy="17051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851920" y="3569041"/>
            <a:ext cx="0" cy="17051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02022"/>
              </p:ext>
            </p:extLst>
          </p:nvPr>
        </p:nvGraphicFramePr>
        <p:xfrm>
          <a:off x="2833326" y="1748172"/>
          <a:ext cx="1393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24" name="Rovnice" r:id="rId16" imgW="723600" imgH="431640" progId="Equation.3">
                  <p:embed/>
                </p:oleObj>
              </mc:Choice>
              <mc:Fallback>
                <p:oleObj name="Rovnice" r:id="rId16" imgW="723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326" y="1748172"/>
                        <a:ext cx="139382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32865"/>
              </p:ext>
            </p:extLst>
          </p:nvPr>
        </p:nvGraphicFramePr>
        <p:xfrm>
          <a:off x="4197468" y="688953"/>
          <a:ext cx="2421796" cy="632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25" name="Rovnice" r:id="rId18" imgW="838080" imgH="215640" progId="Equation.3">
                  <p:embed/>
                </p:oleObj>
              </mc:Choice>
              <mc:Fallback>
                <p:oleObj name="Rovnice" r:id="rId18" imgW="838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468" y="688953"/>
                        <a:ext cx="2421796" cy="6322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13276"/>
              </p:ext>
            </p:extLst>
          </p:nvPr>
        </p:nvGraphicFramePr>
        <p:xfrm>
          <a:off x="4436985" y="1524244"/>
          <a:ext cx="1863680" cy="106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26" name="Rovnice" r:id="rId20" imgW="698400" imgH="393480" progId="Equation.3">
                  <p:embed/>
                </p:oleObj>
              </mc:Choice>
              <mc:Fallback>
                <p:oleObj name="Rovnice" r:id="rId20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985" y="1524244"/>
                        <a:ext cx="1863680" cy="10627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777246" y="593685"/>
            <a:ext cx="19802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síla působící na trám</a:t>
            </a:r>
            <a:endParaRPr lang="cs-CZ" sz="2600" dirty="0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6387735" y="1794014"/>
            <a:ext cx="189021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síla působící na lano</a:t>
            </a:r>
            <a:r>
              <a:rPr lang="cs-CZ" sz="2600" dirty="0"/>
              <a:t> </a:t>
            </a:r>
          </a:p>
          <a:p>
            <a:r>
              <a:rPr lang="cs-CZ" sz="2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9102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 rot="19804483">
            <a:off x="529416" y="3892715"/>
            <a:ext cx="3015335" cy="29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6.5.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ROZKL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SIL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					příklad 2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36399" y="593685"/>
            <a:ext cx="50676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Jakou silou působí zavěšená lampa </a:t>
            </a:r>
            <a:br>
              <a:rPr lang="cs-CZ" sz="2600" dirty="0" smtClean="0"/>
            </a:br>
            <a:r>
              <a:rPr lang="cs-CZ" sz="2600" dirty="0" smtClean="0"/>
              <a:t>o hmotnosti m na trám a lano?</a:t>
            </a:r>
          </a:p>
          <a:p>
            <a:r>
              <a:rPr lang="cs-CZ" sz="2600" dirty="0" smtClean="0"/>
              <a:t>Lano svírá s trámem úhel </a:t>
            </a:r>
            <a:r>
              <a:rPr lang="el-GR" sz="2600" dirty="0" smtClean="0"/>
              <a:t>α</a:t>
            </a:r>
            <a:r>
              <a:rPr lang="cs-CZ" sz="2600" dirty="0" smtClean="0"/>
              <a:t>.</a:t>
            </a:r>
            <a:r>
              <a:rPr lang="cs-CZ" sz="2600" dirty="0"/>
              <a:t> </a:t>
            </a:r>
          </a:p>
          <a:p>
            <a:r>
              <a:rPr lang="cs-CZ" sz="2600" dirty="0"/>
              <a:t> 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76545" y="1313765"/>
            <a:ext cx="360040" cy="495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>
            <a:off x="836585" y="3160322"/>
            <a:ext cx="24711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836585" y="2660020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lano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36585" y="4843075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trám</a:t>
            </a:r>
            <a:endParaRPr lang="cs-CZ" sz="2800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3289982" y="3160322"/>
            <a:ext cx="0" cy="1409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2772444" y="4569388"/>
            <a:ext cx="1070595" cy="107059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01418"/>
              </p:ext>
            </p:extLst>
          </p:nvPr>
        </p:nvGraphicFramePr>
        <p:xfrm>
          <a:off x="1830708" y="3258737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42" name="Rovnice" r:id="rId4" imgW="152280" imgH="139680" progId="Equation.3">
                  <p:embed/>
                </p:oleObj>
              </mc:Choice>
              <mc:Fallback>
                <p:oleObj name="Rovnice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708" y="3258737"/>
                        <a:ext cx="412750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Výseč 23"/>
          <p:cNvSpPr/>
          <p:nvPr/>
        </p:nvSpPr>
        <p:spPr>
          <a:xfrm rot="17830745">
            <a:off x="2301466" y="2202298"/>
            <a:ext cx="1961885" cy="1961885"/>
          </a:xfrm>
          <a:prstGeom prst="pie">
            <a:avLst>
              <a:gd name="adj1" fmla="val 12881233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10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 rot="19804483">
            <a:off x="529416" y="3892715"/>
            <a:ext cx="3015335" cy="29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6.5.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ROZKL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SIL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					příklad 2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76545" y="1313765"/>
            <a:ext cx="360040" cy="495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>
            <a:off x="836585" y="3160322"/>
            <a:ext cx="24711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836585" y="2660020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lano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36585" y="4843075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trám</a:t>
            </a:r>
            <a:endParaRPr lang="cs-CZ" sz="2800" dirty="0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0334"/>
              </p:ext>
            </p:extLst>
          </p:nvPr>
        </p:nvGraphicFramePr>
        <p:xfrm>
          <a:off x="1830708" y="3258737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66" name="Rovnice" r:id="rId4" imgW="152280" imgH="139680" progId="Equation.3">
                  <p:embed/>
                </p:oleObj>
              </mc:Choice>
              <mc:Fallback>
                <p:oleObj name="Rovnice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708" y="3258737"/>
                        <a:ext cx="412750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Výseč 23"/>
          <p:cNvSpPr/>
          <p:nvPr/>
        </p:nvSpPr>
        <p:spPr>
          <a:xfrm rot="17830745">
            <a:off x="2301466" y="2202298"/>
            <a:ext cx="1961885" cy="1961885"/>
          </a:xfrm>
          <a:prstGeom prst="pie">
            <a:avLst>
              <a:gd name="adj1" fmla="val 12881233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5" name="Přímá spojnice 24"/>
          <p:cNvCxnSpPr/>
          <p:nvPr/>
        </p:nvCxnSpPr>
        <p:spPr>
          <a:xfrm flipV="1">
            <a:off x="179682" y="2660020"/>
            <a:ext cx="3942268" cy="228916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-423555" y="3163996"/>
            <a:ext cx="8730970" cy="1924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-873605" y="4843075"/>
            <a:ext cx="7640077" cy="2608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716095"/>
              </p:ext>
            </p:extLst>
          </p:nvPr>
        </p:nvGraphicFramePr>
        <p:xfrm>
          <a:off x="3021052" y="5050167"/>
          <a:ext cx="549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67" name="Rovnice" r:id="rId6" imgW="203040" imgH="253800" progId="Equation.3">
                  <p:embed/>
                </p:oleObj>
              </mc:Choice>
              <mc:Fallback>
                <p:oleObj name="Rovnice" r:id="rId6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52" y="5050167"/>
                        <a:ext cx="549275" cy="71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31088"/>
              </p:ext>
            </p:extLst>
          </p:nvPr>
        </p:nvGraphicFramePr>
        <p:xfrm>
          <a:off x="4970650" y="2319501"/>
          <a:ext cx="4810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68" name="Rovnice" r:id="rId8" imgW="177480" imgH="241200" progId="Equation.3">
                  <p:embed/>
                </p:oleObj>
              </mc:Choice>
              <mc:Fallback>
                <p:oleObj name="Rovnice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650" y="2319501"/>
                        <a:ext cx="481012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006522"/>
              </p:ext>
            </p:extLst>
          </p:nvPr>
        </p:nvGraphicFramePr>
        <p:xfrm>
          <a:off x="1043070" y="3436106"/>
          <a:ext cx="4460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69" name="Rovnice" r:id="rId10" imgW="164880" imgH="241200" progId="Equation.3">
                  <p:embed/>
                </p:oleObj>
              </mc:Choice>
              <mc:Fallback>
                <p:oleObj name="Rovnice" r:id="rId10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070" y="3436106"/>
                        <a:ext cx="446087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Přímá spojnice se šipkou 32"/>
          <p:cNvCxnSpPr/>
          <p:nvPr/>
        </p:nvCxnSpPr>
        <p:spPr>
          <a:xfrm flipH="1">
            <a:off x="341530" y="3163996"/>
            <a:ext cx="2944022" cy="16790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3285552" y="3163996"/>
            <a:ext cx="0" cy="17051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3240022" y="2632044"/>
            <a:ext cx="3942268" cy="228916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24239"/>
              </p:ext>
            </p:extLst>
          </p:nvPr>
        </p:nvGraphicFramePr>
        <p:xfrm>
          <a:off x="4769931" y="3294265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70" name="Rovnice" r:id="rId12" imgW="152280" imgH="139680" progId="Equation.3">
                  <p:embed/>
                </p:oleObj>
              </mc:Choice>
              <mc:Fallback>
                <p:oleObj name="Rovnice" r:id="rId12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931" y="3294265"/>
                        <a:ext cx="412750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Výseč 45"/>
          <p:cNvSpPr/>
          <p:nvPr/>
        </p:nvSpPr>
        <p:spPr>
          <a:xfrm rot="17830745">
            <a:off x="5240689" y="2193581"/>
            <a:ext cx="1961885" cy="1961885"/>
          </a:xfrm>
          <a:prstGeom prst="pie">
            <a:avLst>
              <a:gd name="adj1" fmla="val 12721516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3285554" y="3163996"/>
            <a:ext cx="2906626" cy="192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01668"/>
              </p:ext>
            </p:extLst>
          </p:nvPr>
        </p:nvGraphicFramePr>
        <p:xfrm>
          <a:off x="4140379" y="5566198"/>
          <a:ext cx="11969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71" name="Rovnice" r:id="rId13" imgW="622080" imgH="431640" progId="Equation.3">
                  <p:embed/>
                </p:oleObj>
              </mc:Choice>
              <mc:Fallback>
                <p:oleObj name="Rovnice" r:id="rId13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379" y="5566198"/>
                        <a:ext cx="11969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01030"/>
              </p:ext>
            </p:extLst>
          </p:nvPr>
        </p:nvGraphicFramePr>
        <p:xfrm>
          <a:off x="3448850" y="751698"/>
          <a:ext cx="13462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72" name="Rovnice" r:id="rId15" imgW="698400" imgH="431640" progId="Equation.3">
                  <p:embed/>
                </p:oleObj>
              </mc:Choice>
              <mc:Fallback>
                <p:oleObj name="Rovnice" r:id="rId15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850" y="751698"/>
                        <a:ext cx="1346200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024790"/>
              </p:ext>
            </p:extLst>
          </p:nvPr>
        </p:nvGraphicFramePr>
        <p:xfrm>
          <a:off x="5504150" y="5345201"/>
          <a:ext cx="16256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73" name="Rovnice" r:id="rId17" imgW="609480" imgH="419040" progId="Equation.3">
                  <p:embed/>
                </p:oleObj>
              </mc:Choice>
              <mc:Fallback>
                <p:oleObj name="Rovnice" r:id="rId17" imgW="609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150" y="5345201"/>
                        <a:ext cx="1625600" cy="1130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6912260" y="726110"/>
            <a:ext cx="19802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síla působící na trám</a:t>
            </a:r>
            <a:endParaRPr lang="cs-CZ" sz="2600" dirty="0"/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7182290" y="5340555"/>
            <a:ext cx="189021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síla působící na lano</a:t>
            </a:r>
            <a:r>
              <a:rPr lang="cs-CZ" sz="2600" dirty="0"/>
              <a:t> </a:t>
            </a:r>
          </a:p>
          <a:p>
            <a:r>
              <a:rPr lang="cs-CZ" sz="2600" dirty="0"/>
              <a:t> </a:t>
            </a:r>
          </a:p>
        </p:txBody>
      </p:sp>
      <p:graphicFrame>
        <p:nvGraphicFramePr>
          <p:cNvPr id="53" name="Objek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056139"/>
              </p:ext>
            </p:extLst>
          </p:nvPr>
        </p:nvGraphicFramePr>
        <p:xfrm>
          <a:off x="5005935" y="641367"/>
          <a:ext cx="176053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74" name="Rovnice" r:id="rId19" imgW="660240" imgH="393480" progId="Equation.3">
                  <p:embed/>
                </p:oleObj>
              </mc:Choice>
              <mc:Fallback>
                <p:oleObj name="Rovnice" r:id="rId19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935" y="641367"/>
                        <a:ext cx="1760537" cy="1062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3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 rot="19297402">
            <a:off x="490076" y="4071068"/>
            <a:ext cx="2313199" cy="26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6.5.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ROZKL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SIL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					příklad 3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36399" y="593685"/>
            <a:ext cx="50676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Jakou silou působí zavěšená lampa </a:t>
            </a:r>
            <a:br>
              <a:rPr lang="cs-CZ" sz="2600" dirty="0" smtClean="0"/>
            </a:br>
            <a:r>
              <a:rPr lang="cs-CZ" sz="2600" dirty="0" smtClean="0"/>
              <a:t>o hmotnosti m na trám a lano?</a:t>
            </a:r>
          </a:p>
          <a:p>
            <a:r>
              <a:rPr lang="cs-CZ" sz="2600" dirty="0" smtClean="0"/>
              <a:t>Úhly jsou vyznačeny.</a:t>
            </a:r>
            <a:r>
              <a:rPr lang="cs-CZ" sz="2600" dirty="0"/>
              <a:t> </a:t>
            </a:r>
          </a:p>
          <a:p>
            <a:r>
              <a:rPr lang="cs-CZ" sz="2600" dirty="0"/>
              <a:t> 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76545" y="863715"/>
            <a:ext cx="360040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>
            <a:off x="656565" y="1088740"/>
            <a:ext cx="1980221" cy="25039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863137" y="877035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lano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19322" y="4869160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trám</a:t>
            </a:r>
            <a:endParaRPr lang="cs-CZ" sz="2800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2456425" y="3411349"/>
            <a:ext cx="0" cy="1409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1921127" y="4857082"/>
            <a:ext cx="1070595" cy="107059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seč 25"/>
          <p:cNvSpPr/>
          <p:nvPr/>
        </p:nvSpPr>
        <p:spPr>
          <a:xfrm rot="12369568">
            <a:off x="-136818" y="385617"/>
            <a:ext cx="1961885" cy="1961885"/>
          </a:xfrm>
          <a:prstGeom prst="pie">
            <a:avLst>
              <a:gd name="adj1" fmla="val 12255278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145"/>
              </p:ext>
            </p:extLst>
          </p:nvPr>
        </p:nvGraphicFramePr>
        <p:xfrm>
          <a:off x="877612" y="1891168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90" name="Rovnice" r:id="rId4" imgW="152280" imgH="139680" progId="Equation.3">
                  <p:embed/>
                </p:oleObj>
              </mc:Choice>
              <mc:Fallback>
                <p:oleObj name="Rovnice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612" y="1891168"/>
                        <a:ext cx="412750" cy="395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Výseč 27"/>
          <p:cNvSpPr/>
          <p:nvPr/>
        </p:nvSpPr>
        <p:spPr>
          <a:xfrm rot="3720691">
            <a:off x="-117805" y="3725159"/>
            <a:ext cx="1961885" cy="1961885"/>
          </a:xfrm>
          <a:prstGeom prst="pie">
            <a:avLst>
              <a:gd name="adj1" fmla="val 12412376"/>
              <a:gd name="adj2" fmla="val 153913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020140"/>
              </p:ext>
            </p:extLst>
          </p:nvPr>
        </p:nvGraphicFramePr>
        <p:xfrm>
          <a:off x="836585" y="3816737"/>
          <a:ext cx="412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91" name="Rovnice" r:id="rId6" imgW="152280" imgH="203040" progId="Equation.3">
                  <p:embed/>
                </p:oleObj>
              </mc:Choice>
              <mc:Fallback>
                <p:oleObj name="Rovnice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585" y="3816737"/>
                        <a:ext cx="412750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461135"/>
              </p:ext>
            </p:extLst>
          </p:nvPr>
        </p:nvGraphicFramePr>
        <p:xfrm>
          <a:off x="7047275" y="1440070"/>
          <a:ext cx="1750773" cy="55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92" name="Rovnice" r:id="rId8" imgW="749160" imgH="228600" progId="Equation.3">
                  <p:embed/>
                </p:oleObj>
              </mc:Choice>
              <mc:Fallback>
                <p:oleObj name="Rovnice" r:id="rId8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7275" y="1440070"/>
                        <a:ext cx="1750773" cy="558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461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 rot="19297402">
            <a:off x="490076" y="4071068"/>
            <a:ext cx="2313199" cy="26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Výseč 46"/>
          <p:cNvSpPr/>
          <p:nvPr/>
        </p:nvSpPr>
        <p:spPr>
          <a:xfrm rot="12369568">
            <a:off x="1479383" y="2419172"/>
            <a:ext cx="1961885" cy="1961885"/>
          </a:xfrm>
          <a:prstGeom prst="pie">
            <a:avLst>
              <a:gd name="adj1" fmla="val 12255278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6.5.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ROZKL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SIL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					příklad 3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76545" y="863715"/>
            <a:ext cx="360040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>
            <a:off x="656565" y="1088740"/>
            <a:ext cx="1980221" cy="25039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863137" y="877035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lano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19322" y="4869160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trám</a:t>
            </a:r>
            <a:endParaRPr lang="cs-CZ" sz="2800" dirty="0"/>
          </a:p>
        </p:txBody>
      </p:sp>
      <p:sp>
        <p:nvSpPr>
          <p:cNvPr id="26" name="Výseč 25"/>
          <p:cNvSpPr/>
          <p:nvPr/>
        </p:nvSpPr>
        <p:spPr>
          <a:xfrm rot="12369568">
            <a:off x="-136818" y="385617"/>
            <a:ext cx="1961885" cy="1961885"/>
          </a:xfrm>
          <a:prstGeom prst="pie">
            <a:avLst>
              <a:gd name="adj1" fmla="val 12255278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05093"/>
              </p:ext>
            </p:extLst>
          </p:nvPr>
        </p:nvGraphicFramePr>
        <p:xfrm>
          <a:off x="877612" y="1891168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14" name="Rovnice" r:id="rId4" imgW="152280" imgH="139680" progId="Equation.3">
                  <p:embed/>
                </p:oleObj>
              </mc:Choice>
              <mc:Fallback>
                <p:oleObj name="Rovnice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612" y="1891168"/>
                        <a:ext cx="412750" cy="395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Výseč 27"/>
          <p:cNvSpPr/>
          <p:nvPr/>
        </p:nvSpPr>
        <p:spPr>
          <a:xfrm rot="3720691">
            <a:off x="-117805" y="3725159"/>
            <a:ext cx="1961885" cy="1961885"/>
          </a:xfrm>
          <a:prstGeom prst="pie">
            <a:avLst>
              <a:gd name="adj1" fmla="val 12412376"/>
              <a:gd name="adj2" fmla="val 153913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584126"/>
              </p:ext>
            </p:extLst>
          </p:nvPr>
        </p:nvGraphicFramePr>
        <p:xfrm>
          <a:off x="836585" y="3816737"/>
          <a:ext cx="412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15" name="Rovnice" r:id="rId6" imgW="152280" imgH="203040" progId="Equation.3">
                  <p:embed/>
                </p:oleObj>
              </mc:Choice>
              <mc:Fallback>
                <p:oleObj name="Rovnice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585" y="3816737"/>
                        <a:ext cx="412750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028"/>
              </p:ext>
            </p:extLst>
          </p:nvPr>
        </p:nvGraphicFramePr>
        <p:xfrm>
          <a:off x="7047275" y="5939844"/>
          <a:ext cx="1750773" cy="55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16" name="Rovnice" r:id="rId8" imgW="749160" imgH="228600" progId="Equation.3">
                  <p:embed/>
                </p:oleObj>
              </mc:Choice>
              <mc:Fallback>
                <p:oleObj name="Rovnice" r:id="rId8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7275" y="5939844"/>
                        <a:ext cx="1750773" cy="558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Přímá spojnice 22"/>
          <p:cNvCxnSpPr/>
          <p:nvPr/>
        </p:nvCxnSpPr>
        <p:spPr>
          <a:xfrm>
            <a:off x="863137" y="1366559"/>
            <a:ext cx="3978893" cy="498776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341530" y="3158970"/>
            <a:ext cx="2413073" cy="192679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819322" y="3113965"/>
            <a:ext cx="2537543" cy="31053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1196625" y="3068960"/>
            <a:ext cx="3870430" cy="310534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1619250" y="3379537"/>
            <a:ext cx="856214" cy="697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338652"/>
              </p:ext>
            </p:extLst>
          </p:nvPr>
        </p:nvGraphicFramePr>
        <p:xfrm>
          <a:off x="2210962" y="5365202"/>
          <a:ext cx="549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17" name="Rovnice" r:id="rId10" imgW="203040" imgH="253800" progId="Equation.3">
                  <p:embed/>
                </p:oleObj>
              </mc:Choice>
              <mc:Fallback>
                <p:oleObj name="Rovnice" r:id="rId10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962" y="5365202"/>
                        <a:ext cx="549275" cy="71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64729"/>
              </p:ext>
            </p:extLst>
          </p:nvPr>
        </p:nvGraphicFramePr>
        <p:xfrm>
          <a:off x="3055873" y="3203975"/>
          <a:ext cx="4810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18" name="Rovnice" r:id="rId12" imgW="177480" imgH="241200" progId="Equation.3">
                  <p:embed/>
                </p:oleObj>
              </mc:Choice>
              <mc:Fallback>
                <p:oleObj name="Rovnice" r:id="rId12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873" y="3203975"/>
                        <a:ext cx="481012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43025"/>
              </p:ext>
            </p:extLst>
          </p:nvPr>
        </p:nvGraphicFramePr>
        <p:xfrm>
          <a:off x="1466655" y="3023955"/>
          <a:ext cx="4460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19" name="Rovnice" r:id="rId14" imgW="164880" imgH="241200" progId="Equation.3">
                  <p:embed/>
                </p:oleObj>
              </mc:Choice>
              <mc:Fallback>
                <p:oleObj name="Rovnice" r:id="rId14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655" y="3023955"/>
                        <a:ext cx="446087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Přímá spojnice se šipkou 34"/>
          <p:cNvCxnSpPr/>
          <p:nvPr/>
        </p:nvCxnSpPr>
        <p:spPr>
          <a:xfrm>
            <a:off x="2456262" y="3382041"/>
            <a:ext cx="900603" cy="10820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2475462" y="3429000"/>
            <a:ext cx="0" cy="17051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43635"/>
              </p:ext>
            </p:extLst>
          </p:nvPr>
        </p:nvGraphicFramePr>
        <p:xfrm>
          <a:off x="2493813" y="3924723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20" name="Rovnice" r:id="rId16" imgW="152280" imgH="139680" progId="Equation.3">
                  <p:embed/>
                </p:oleObj>
              </mc:Choice>
              <mc:Fallback>
                <p:oleObj name="Rovnice" r:id="rId1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813" y="3924723"/>
                        <a:ext cx="412750" cy="395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52095"/>
              </p:ext>
            </p:extLst>
          </p:nvPr>
        </p:nvGraphicFramePr>
        <p:xfrm>
          <a:off x="3101747" y="668052"/>
          <a:ext cx="1343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21" name="Rovnice" r:id="rId17" imgW="698400" imgH="431640" progId="Equation.3">
                  <p:embed/>
                </p:oleObj>
              </mc:Choice>
              <mc:Fallback>
                <p:oleObj name="Rovnice" r:id="rId17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47" y="668052"/>
                        <a:ext cx="134302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922932"/>
              </p:ext>
            </p:extLst>
          </p:nvPr>
        </p:nvGraphicFramePr>
        <p:xfrm>
          <a:off x="3076347" y="1666492"/>
          <a:ext cx="1393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22" name="Rovnice" r:id="rId19" imgW="723600" imgH="431640" progId="Equation.3">
                  <p:embed/>
                </p:oleObj>
              </mc:Choice>
              <mc:Fallback>
                <p:oleObj name="Rovnice" r:id="rId19" imgW="723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47" y="1666492"/>
                        <a:ext cx="139382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69932"/>
              </p:ext>
            </p:extLst>
          </p:nvPr>
        </p:nvGraphicFramePr>
        <p:xfrm>
          <a:off x="4577202" y="638690"/>
          <a:ext cx="2520000" cy="61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23" name="Rovnice" r:id="rId21" imgW="901440" imgH="215640" progId="Equation.3">
                  <p:embed/>
                </p:oleObj>
              </mc:Choice>
              <mc:Fallback>
                <p:oleObj name="Rovnice" r:id="rId21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202" y="638690"/>
                        <a:ext cx="2520000" cy="6111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15257"/>
              </p:ext>
            </p:extLst>
          </p:nvPr>
        </p:nvGraphicFramePr>
        <p:xfrm>
          <a:off x="4572000" y="1898554"/>
          <a:ext cx="2520000" cy="58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24" name="Rovnice" r:id="rId23" imgW="939600" imgH="215640" progId="Equation.3">
                  <p:embed/>
                </p:oleObj>
              </mc:Choice>
              <mc:Fallback>
                <p:oleObj name="Rovnice" r:id="rId23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98554"/>
                        <a:ext cx="2520000" cy="5853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7317305" y="568448"/>
            <a:ext cx="19802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síla působící na trám</a:t>
            </a:r>
            <a:endParaRPr lang="cs-CZ" sz="2600" dirty="0"/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7253790" y="1772405"/>
            <a:ext cx="189021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síla působící na lano</a:t>
            </a:r>
            <a:r>
              <a:rPr lang="cs-CZ" sz="2600" dirty="0"/>
              <a:t> </a:t>
            </a:r>
          </a:p>
          <a:p>
            <a:r>
              <a:rPr lang="cs-CZ" sz="2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057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ýseč 23"/>
          <p:cNvSpPr/>
          <p:nvPr/>
        </p:nvSpPr>
        <p:spPr>
          <a:xfrm rot="9057326">
            <a:off x="-610738" y="205148"/>
            <a:ext cx="1961885" cy="1961885"/>
          </a:xfrm>
          <a:prstGeom prst="pie">
            <a:avLst>
              <a:gd name="adj1" fmla="val 12412376"/>
              <a:gd name="adj2" fmla="val 147095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6.5.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ROZKL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SIL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			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	příklad 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922150" y="1665519"/>
            <a:ext cx="310534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Jakou silou působí zavěšená lampa </a:t>
            </a:r>
            <a:br>
              <a:rPr lang="cs-CZ" sz="2600" dirty="0" smtClean="0"/>
            </a:br>
            <a:r>
              <a:rPr lang="cs-CZ" sz="2600" dirty="0" smtClean="0"/>
              <a:t>o hmotnosti m </a:t>
            </a:r>
            <a:br>
              <a:rPr lang="cs-CZ" sz="2600" dirty="0" smtClean="0"/>
            </a:br>
            <a:r>
              <a:rPr lang="cs-CZ" sz="2600" dirty="0" smtClean="0"/>
              <a:t>na lana?</a:t>
            </a:r>
          </a:p>
          <a:p>
            <a:r>
              <a:rPr lang="cs-CZ" sz="2600" dirty="0" smtClean="0"/>
              <a:t>Úhly jsou vyznačeny.</a:t>
            </a:r>
            <a:r>
              <a:rPr lang="cs-CZ" sz="2600" dirty="0"/>
              <a:t> </a:t>
            </a:r>
          </a:p>
          <a:p>
            <a:r>
              <a:rPr lang="cs-CZ" sz="2600" dirty="0"/>
              <a:t> </a:t>
            </a:r>
          </a:p>
        </p:txBody>
      </p:sp>
      <p:sp>
        <p:nvSpPr>
          <p:cNvPr id="17" name="Obdélník 16"/>
          <p:cNvSpPr/>
          <p:nvPr/>
        </p:nvSpPr>
        <p:spPr>
          <a:xfrm rot="5400000">
            <a:off x="3331811" y="-2214340"/>
            <a:ext cx="360040" cy="644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>
            <a:off x="291422" y="1138645"/>
            <a:ext cx="3065443" cy="22408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18997" y="1782436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lano</a:t>
            </a:r>
            <a:endParaRPr lang="cs-CZ" sz="2800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3351762" y="3379537"/>
            <a:ext cx="0" cy="1409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2816464" y="4788603"/>
            <a:ext cx="1070595" cy="107059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36618"/>
              </p:ext>
            </p:extLst>
          </p:nvPr>
        </p:nvGraphicFramePr>
        <p:xfrm>
          <a:off x="863136" y="1186090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38" name="Rovnice" r:id="rId4" imgW="152280" imgH="139680" progId="Equation.3">
                  <p:embed/>
                </p:oleObj>
              </mc:Choice>
              <mc:Fallback>
                <p:oleObj name="Rovnice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36" y="1186090"/>
                        <a:ext cx="412750" cy="395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Přímá spojnice 25"/>
          <p:cNvCxnSpPr/>
          <p:nvPr/>
        </p:nvCxnSpPr>
        <p:spPr>
          <a:xfrm flipV="1">
            <a:off x="3351762" y="1176345"/>
            <a:ext cx="3065443" cy="22408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ýseč 27"/>
          <p:cNvSpPr/>
          <p:nvPr/>
        </p:nvSpPr>
        <p:spPr>
          <a:xfrm rot="17852454">
            <a:off x="5330639" y="215615"/>
            <a:ext cx="1961885" cy="1961885"/>
          </a:xfrm>
          <a:prstGeom prst="pie">
            <a:avLst>
              <a:gd name="adj1" fmla="val 12255278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42275"/>
              </p:ext>
            </p:extLst>
          </p:nvPr>
        </p:nvGraphicFramePr>
        <p:xfrm>
          <a:off x="5492566" y="1207068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39" name="Rovnice" r:id="rId6" imgW="152280" imgH="139680" progId="Equation.3">
                  <p:embed/>
                </p:oleObj>
              </mc:Choice>
              <mc:Fallback>
                <p:oleObj name="Rovnice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66" y="1207068"/>
                        <a:ext cx="412750" cy="395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056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/>
      <p:bldP spid="22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Výseč 39"/>
          <p:cNvSpPr/>
          <p:nvPr/>
        </p:nvSpPr>
        <p:spPr>
          <a:xfrm rot="6975925">
            <a:off x="1310340" y="3213143"/>
            <a:ext cx="1961885" cy="1961885"/>
          </a:xfrm>
          <a:prstGeom prst="pie">
            <a:avLst>
              <a:gd name="adj1" fmla="val 12412376"/>
              <a:gd name="adj2" fmla="val 147095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Výseč 23"/>
          <p:cNvSpPr/>
          <p:nvPr/>
        </p:nvSpPr>
        <p:spPr>
          <a:xfrm rot="9057326">
            <a:off x="-610738" y="205148"/>
            <a:ext cx="1961885" cy="1961885"/>
          </a:xfrm>
          <a:prstGeom prst="pie">
            <a:avLst>
              <a:gd name="adj1" fmla="val 12412376"/>
              <a:gd name="adj2" fmla="val 147095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6.5.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ROZKL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SIL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			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	příklad 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 rot="5400000">
            <a:off x="3331811" y="-2214340"/>
            <a:ext cx="360040" cy="644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>
            <a:off x="291422" y="1138645"/>
            <a:ext cx="3065443" cy="22408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18997" y="1782436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lano</a:t>
            </a:r>
            <a:endParaRPr lang="cs-CZ" sz="2800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3351762" y="3379537"/>
            <a:ext cx="0" cy="1409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91661"/>
              </p:ext>
            </p:extLst>
          </p:nvPr>
        </p:nvGraphicFramePr>
        <p:xfrm>
          <a:off x="863136" y="1186090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62" name="Rovnice" r:id="rId4" imgW="152280" imgH="139680" progId="Equation.3">
                  <p:embed/>
                </p:oleObj>
              </mc:Choice>
              <mc:Fallback>
                <p:oleObj name="Rovnice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36" y="1186090"/>
                        <a:ext cx="412750" cy="395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Přímá spojnice 25"/>
          <p:cNvCxnSpPr/>
          <p:nvPr/>
        </p:nvCxnSpPr>
        <p:spPr>
          <a:xfrm flipV="1">
            <a:off x="3351762" y="1176345"/>
            <a:ext cx="3065443" cy="22408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ýseč 27"/>
          <p:cNvSpPr/>
          <p:nvPr/>
        </p:nvSpPr>
        <p:spPr>
          <a:xfrm rot="17852454">
            <a:off x="5330639" y="215615"/>
            <a:ext cx="1961885" cy="1961885"/>
          </a:xfrm>
          <a:prstGeom prst="pie">
            <a:avLst>
              <a:gd name="adj1" fmla="val 12255278"/>
              <a:gd name="adj2" fmla="val 14546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825039"/>
              </p:ext>
            </p:extLst>
          </p:nvPr>
        </p:nvGraphicFramePr>
        <p:xfrm>
          <a:off x="5492566" y="1207068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63" name="Rovnice" r:id="rId6" imgW="152280" imgH="139680" progId="Equation.3">
                  <p:embed/>
                </p:oleObj>
              </mc:Choice>
              <mc:Fallback>
                <p:oleObj name="Rovnice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66" y="1207068"/>
                        <a:ext cx="412750" cy="395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Přímá spojnice 14"/>
          <p:cNvCxnSpPr/>
          <p:nvPr/>
        </p:nvCxnSpPr>
        <p:spPr>
          <a:xfrm>
            <a:off x="1556665" y="2044046"/>
            <a:ext cx="3735415" cy="274455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1556665" y="2258870"/>
            <a:ext cx="3327818" cy="243027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067406" y="4064397"/>
            <a:ext cx="2189559" cy="161485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2501770" y="3916841"/>
            <a:ext cx="2348998" cy="17624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2276746" y="3379537"/>
            <a:ext cx="1116000" cy="81203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68701"/>
              </p:ext>
            </p:extLst>
          </p:nvPr>
        </p:nvGraphicFramePr>
        <p:xfrm>
          <a:off x="3100924" y="5546765"/>
          <a:ext cx="549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64" name="Rovnice" r:id="rId7" imgW="203040" imgH="253800" progId="Equation.3">
                  <p:embed/>
                </p:oleObj>
              </mc:Choice>
              <mc:Fallback>
                <p:oleObj name="Rovnice" r:id="rId7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924" y="5546765"/>
                        <a:ext cx="549275" cy="71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93851"/>
              </p:ext>
            </p:extLst>
          </p:nvPr>
        </p:nvGraphicFramePr>
        <p:xfrm>
          <a:off x="4072418" y="3075805"/>
          <a:ext cx="4810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65" name="Rovnice" r:id="rId9" imgW="177480" imgH="241200" progId="Equation.3">
                  <p:embed/>
                </p:oleObj>
              </mc:Choice>
              <mc:Fallback>
                <p:oleObj name="Rovnice" r:id="rId9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2418" y="3075805"/>
                        <a:ext cx="481012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428573"/>
              </p:ext>
            </p:extLst>
          </p:nvPr>
        </p:nvGraphicFramePr>
        <p:xfrm>
          <a:off x="2237012" y="3108002"/>
          <a:ext cx="4460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66" name="Rovnice" r:id="rId11" imgW="164880" imgH="241200" progId="Equation.3">
                  <p:embed/>
                </p:oleObj>
              </mc:Choice>
              <mc:Fallback>
                <p:oleObj name="Rovnice" r:id="rId11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012" y="3108002"/>
                        <a:ext cx="446087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Přímá spojnice se šipkou 32"/>
          <p:cNvCxnSpPr/>
          <p:nvPr/>
        </p:nvCxnSpPr>
        <p:spPr>
          <a:xfrm>
            <a:off x="3375562" y="3386508"/>
            <a:ext cx="1116000" cy="805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3375562" y="3338990"/>
            <a:ext cx="0" cy="17051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V="1">
            <a:off x="1556665" y="4194085"/>
            <a:ext cx="400544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33761"/>
              </p:ext>
            </p:extLst>
          </p:nvPr>
        </p:nvGraphicFramePr>
        <p:xfrm>
          <a:off x="2777231" y="3772912"/>
          <a:ext cx="412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67" name="Rovnice" r:id="rId13" imgW="152280" imgH="139680" progId="Equation.3">
                  <p:embed/>
                </p:oleObj>
              </mc:Choice>
              <mc:Fallback>
                <p:oleObj name="Rovnice" r:id="rId1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231" y="3772912"/>
                        <a:ext cx="412750" cy="395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863294"/>
              </p:ext>
            </p:extLst>
          </p:nvPr>
        </p:nvGraphicFramePr>
        <p:xfrm>
          <a:off x="6759028" y="2632295"/>
          <a:ext cx="139223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68" name="Rovnice" r:id="rId14" imgW="723600" imgH="571320" progId="Equation.3">
                  <p:embed/>
                </p:oleObj>
              </mc:Choice>
              <mc:Fallback>
                <p:oleObj name="Rovnice" r:id="rId14" imgW="7236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028" y="2632295"/>
                        <a:ext cx="1392238" cy="1112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564108"/>
              </p:ext>
            </p:extLst>
          </p:nvPr>
        </p:nvGraphicFramePr>
        <p:xfrm>
          <a:off x="6425654" y="4027786"/>
          <a:ext cx="205898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69" name="Rovnice" r:id="rId16" imgW="736560" imgH="393480" progId="Equation.3">
                  <p:embed/>
                </p:oleObj>
              </mc:Choice>
              <mc:Fallback>
                <p:oleObj name="Rovnice" r:id="rId16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654" y="4027786"/>
                        <a:ext cx="2058987" cy="1114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417205" y="5412716"/>
            <a:ext cx="19802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600" dirty="0" smtClean="0"/>
              <a:t>síly působící na lana</a:t>
            </a:r>
            <a:endParaRPr lang="cs-CZ" sz="2600" dirty="0"/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064329"/>
              </p:ext>
            </p:extLst>
          </p:nvPr>
        </p:nvGraphicFramePr>
        <p:xfrm>
          <a:off x="6408191" y="1738452"/>
          <a:ext cx="209391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70" name="Rovnice" r:id="rId18" imgW="749160" imgH="215640" progId="Equation.3">
                  <p:embed/>
                </p:oleObj>
              </mc:Choice>
              <mc:Fallback>
                <p:oleObj name="Rovnice" r:id="rId18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191" y="1738452"/>
                        <a:ext cx="2093913" cy="611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793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0350" y="368660"/>
            <a:ext cx="86058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6.1.	pohyby TT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6.2.	moment síly vzhledem k ose otáčení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6.3.	skládání sil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6.4.	dvojice sil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6.5.	</a:t>
            </a:r>
            <a:r>
              <a:rPr lang="cs-CZ" sz="3000" dirty="0" smtClean="0">
                <a:latin typeface="+mj-lt"/>
              </a:rPr>
              <a:t>rozklad </a:t>
            </a:r>
            <a:r>
              <a:rPr lang="cs-CZ" sz="3000" dirty="0">
                <a:latin typeface="+mj-lt"/>
              </a:rPr>
              <a:t>sil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6.6.	těžiště TT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6.7.	rovnovážná poloha TT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6.8.	kinetická energie </a:t>
            </a:r>
            <a:r>
              <a:rPr lang="cs-CZ" sz="3000" dirty="0" smtClean="0">
                <a:latin typeface="+mj-lt"/>
              </a:rPr>
              <a:t>TT</a:t>
            </a:r>
            <a:endParaRPr lang="cs-CZ" sz="3000" dirty="0">
              <a:latin typeface="+mj-lt"/>
            </a:endParaRPr>
          </a:p>
        </p:txBody>
      </p:sp>
      <p:sp>
        <p:nvSpPr>
          <p:cNvPr id="20483" name="Text Box 2058"/>
          <p:cNvSpPr txBox="1">
            <a:spLocks noChangeArrowheads="1"/>
          </p:cNvSpPr>
          <p:nvPr/>
        </p:nvSpPr>
        <p:spPr bwMode="auto">
          <a:xfrm>
            <a:off x="6640513" y="41687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6.5.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	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ROZKL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SIL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929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31" y="4569175"/>
            <a:ext cx="2435459" cy="1869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9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3" y="1890116"/>
            <a:ext cx="3240360" cy="2676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9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06" y="1890116"/>
            <a:ext cx="2167613" cy="3690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9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5" y="1890116"/>
            <a:ext cx="3033352" cy="2505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1987665" y="3228588"/>
            <a:ext cx="0" cy="7947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273030" y="2774269"/>
            <a:ext cx="0" cy="7947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8089295" y="3865139"/>
            <a:ext cx="0" cy="13285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5053560" y="5274205"/>
            <a:ext cx="1" cy="9901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4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500" y="548680"/>
            <a:ext cx="89296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je působiště tíhové síly působící na těleso v homogenním tíhovém poli.</a:t>
            </a:r>
          </a:p>
          <a:p>
            <a:r>
              <a:rPr lang="cs-CZ" sz="2400" b="1" dirty="0" smtClean="0"/>
              <a:t>těžnice</a:t>
            </a:r>
            <a:r>
              <a:rPr lang="cs-CZ" sz="2400" dirty="0" smtClean="0"/>
              <a:t> </a:t>
            </a:r>
            <a:r>
              <a:rPr lang="cs-CZ" sz="2400" dirty="0"/>
              <a:t>– přímka spojující bod závěsu a těžiště</a:t>
            </a: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  </a:t>
            </a:r>
          </a:p>
          <a:p>
            <a:pPr lvl="0"/>
            <a:r>
              <a:rPr lang="cs-CZ" sz="2400" dirty="0"/>
              <a:t>poloha těžiště závisí na rozložení látky v tělese </a:t>
            </a:r>
            <a:br>
              <a:rPr lang="cs-CZ" sz="2400" dirty="0"/>
            </a:br>
            <a:endParaRPr lang="cs-CZ" sz="2400" dirty="0"/>
          </a:p>
          <a:p>
            <a:pPr lvl="0"/>
            <a:r>
              <a:rPr lang="cs-CZ" sz="2400" dirty="0"/>
              <a:t>těžiště stejnorodých těles, která mají</a:t>
            </a:r>
          </a:p>
          <a:p>
            <a:pPr marL="536575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střed souměrnosti je na středu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koule, krychle,…)</a:t>
            </a:r>
          </a:p>
          <a:p>
            <a:pPr marL="536575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osu souměrnosti na ose (rotační kužel)</a:t>
            </a:r>
          </a:p>
          <a:p>
            <a:pPr marL="536575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rovinou souměrnosti v rovině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dutá tělesa mají těžiště mimo látku tělesa  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6.6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TĚŽIŠTĚ TT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6" name="obrázek 263" descr="http://fyzika.jreichl.com/data/M_tuheteleso_soubory/image086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24" y="1308065"/>
            <a:ext cx="1543610" cy="1755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Zástupný symbol pro obsah 3" descr="teziste tuh telesa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4368" y="1145194"/>
            <a:ext cx="1724376" cy="2115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286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5182" r="3667" b="1954"/>
          <a:stretch/>
        </p:blipFill>
        <p:spPr bwMode="auto">
          <a:xfrm rot="-60000">
            <a:off x="5542405" y="3729827"/>
            <a:ext cx="3544428" cy="1716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328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8" y="1322361"/>
            <a:ext cx="4226160" cy="176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b="10831"/>
          <a:stretch/>
        </p:blipFill>
        <p:spPr bwMode="auto">
          <a:xfrm>
            <a:off x="5982729" y="5634245"/>
            <a:ext cx="1387651" cy="1103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3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13" y="1209231"/>
            <a:ext cx="89296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Těleso je v RP, jestliže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svislá </a:t>
            </a:r>
            <a:r>
              <a:rPr lang="cs-CZ" sz="2400" dirty="0"/>
              <a:t>těžnice prochází bodem závěsu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nebo </a:t>
            </a:r>
            <a:r>
              <a:rPr lang="cs-CZ" sz="2400" dirty="0"/>
              <a:t>podpěrným bodem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 </a:t>
            </a:r>
            <a:r>
              <a:rPr lang="cs-CZ" sz="2400" dirty="0"/>
              <a:t>těleso je v klidu.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b="1" dirty="0"/>
              <a:t>podmínky rovnováhy </a:t>
            </a:r>
            <a:r>
              <a:rPr lang="cs-CZ" sz="2400" b="1" dirty="0" smtClean="0"/>
              <a:t>:</a:t>
            </a:r>
          </a:p>
          <a:p>
            <a:pPr lvl="0"/>
            <a:r>
              <a:rPr lang="cs-CZ" sz="2400" dirty="0" smtClean="0"/>
              <a:t>silová rovnováha 		</a:t>
            </a:r>
            <a:r>
              <a:rPr lang="cs-CZ" sz="2400" b="1" dirty="0"/>
              <a:t>F </a:t>
            </a:r>
            <a:r>
              <a:rPr lang="cs-CZ" sz="2400" dirty="0"/>
              <a:t>= 0 </a:t>
            </a:r>
            <a:r>
              <a:rPr lang="cs-CZ" sz="2400" dirty="0" smtClean="0"/>
              <a:t>		těleso </a:t>
            </a:r>
            <a:r>
              <a:rPr lang="cs-CZ" sz="2400" dirty="0"/>
              <a:t>se nepohybuje </a:t>
            </a:r>
            <a:r>
              <a:rPr lang="cs-CZ" sz="2400" dirty="0" smtClean="0"/>
              <a:t>	</a:t>
            </a:r>
            <a:endParaRPr lang="cs-CZ" sz="2400" dirty="0"/>
          </a:p>
          <a:p>
            <a:pPr marL="0" lvl="1"/>
            <a:r>
              <a:rPr lang="cs-CZ" sz="2400" dirty="0" smtClean="0"/>
              <a:t>momentová rovnováha 	</a:t>
            </a:r>
            <a:r>
              <a:rPr lang="cs-CZ" sz="2400" b="1" dirty="0"/>
              <a:t>M </a:t>
            </a:r>
            <a:r>
              <a:rPr lang="cs-CZ" sz="2400" dirty="0"/>
              <a:t>= 0 </a:t>
            </a:r>
            <a:r>
              <a:rPr lang="cs-CZ" sz="2400" dirty="0" smtClean="0"/>
              <a:t>		těleso </a:t>
            </a:r>
            <a:r>
              <a:rPr lang="cs-CZ" sz="2400" dirty="0"/>
              <a:t>se neotáčí </a:t>
            </a:r>
            <a:r>
              <a:rPr lang="cs-CZ" sz="2400" dirty="0" smtClean="0"/>
              <a:t>	</a:t>
            </a:r>
          </a:p>
          <a:p>
            <a:pPr marL="0" lvl="1"/>
            <a:endParaRPr lang="cs-CZ" sz="2400" dirty="0"/>
          </a:p>
          <a:p>
            <a:pPr marL="0" lvl="1"/>
            <a:r>
              <a:rPr lang="cs-CZ" sz="2400" b="1" dirty="0" smtClean="0"/>
              <a:t>Jestliže </a:t>
            </a:r>
            <a:r>
              <a:rPr lang="cs-CZ" sz="2400" b="1" dirty="0"/>
              <a:t>je vektorový součet sil a momentů sil nulový, pak je TT v </a:t>
            </a:r>
            <a:r>
              <a:rPr lang="cs-CZ" sz="2400" b="1" dirty="0" smtClean="0"/>
              <a:t>RP</a:t>
            </a:r>
            <a:r>
              <a:rPr lang="cs-CZ" sz="2400" dirty="0" smtClean="0"/>
              <a:t>.</a:t>
            </a:r>
            <a:endParaRPr lang="cs-CZ" sz="2400" dirty="0"/>
          </a:p>
          <a:p>
            <a:r>
              <a:rPr lang="cs-CZ" sz="2400" dirty="0"/>
              <a:t> 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6.7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ROVNOVÁŽNÁ POLOHA TT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" name="obrázek 267" descr="http://fyzika.jreichl.com/data/M_tuheteleso_soubory/image098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10" y="7994810"/>
            <a:ext cx="1812925" cy="105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65600"/>
          <a:stretch/>
        </p:blipFill>
        <p:spPr bwMode="auto">
          <a:xfrm>
            <a:off x="5652120" y="1389251"/>
            <a:ext cx="1022390" cy="1623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8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52" y="5219266"/>
            <a:ext cx="2954905" cy="121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4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52" y="3214840"/>
            <a:ext cx="2954905" cy="14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4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52" y="1230811"/>
            <a:ext cx="2954905" cy="14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495" y="593685"/>
            <a:ext cx="89296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smtClean="0"/>
              <a:t>Jestliže </a:t>
            </a:r>
            <a:r>
              <a:rPr lang="cs-CZ" sz="2400" dirty="0"/>
              <a:t>těleso vychýlíme z RP, změní se rozložení sil a mohou nastat tři případy:</a:t>
            </a:r>
          </a:p>
          <a:p>
            <a:r>
              <a:rPr lang="cs-CZ" sz="2400" dirty="0"/>
              <a:t> </a:t>
            </a:r>
            <a:r>
              <a:rPr lang="cs-CZ" sz="2400" b="1" dirty="0" smtClean="0"/>
              <a:t>stálá </a:t>
            </a:r>
            <a:r>
              <a:rPr lang="cs-CZ" sz="2400" b="1" dirty="0"/>
              <a:t>(stabilní)</a:t>
            </a:r>
            <a:r>
              <a:rPr lang="cs-CZ" sz="2400" dirty="0"/>
              <a:t> RP          </a:t>
            </a:r>
          </a:p>
          <a:p>
            <a:pPr marL="263525" lvl="1" indent="-160338">
              <a:buFont typeface="Arial" panose="020B0604020202020204" pitchFamily="34" charset="0"/>
              <a:buChar char="•"/>
            </a:pPr>
            <a:r>
              <a:rPr lang="cs-CZ" sz="2400" dirty="0"/>
              <a:t>po vychýlení se vrací zpět do RP </a:t>
            </a:r>
          </a:p>
          <a:p>
            <a:pPr marL="263525" lvl="1" indent="-160338">
              <a:buFont typeface="Arial" panose="020B0604020202020204" pitchFamily="34" charset="0"/>
              <a:buChar char="•"/>
            </a:pPr>
            <a:r>
              <a:rPr lang="cs-CZ" sz="2400" dirty="0"/>
              <a:t>v RP je </a:t>
            </a:r>
            <a:r>
              <a:rPr lang="cs-CZ" sz="2400" dirty="0" err="1"/>
              <a:t>Ep</a:t>
            </a:r>
            <a:r>
              <a:rPr lang="cs-CZ" sz="2400" dirty="0"/>
              <a:t> nejmenší</a:t>
            </a:r>
          </a:p>
          <a:p>
            <a:pPr marL="263525" lvl="1" indent="-160338">
              <a:buFont typeface="Arial" panose="020B0604020202020204" pitchFamily="34" charset="0"/>
              <a:buChar char="•"/>
            </a:pPr>
            <a:r>
              <a:rPr lang="cs-CZ" sz="2400" dirty="0"/>
              <a:t>vychýlením se </a:t>
            </a:r>
            <a:r>
              <a:rPr lang="cs-CZ" sz="2400" dirty="0" err="1"/>
              <a:t>Ep</a:t>
            </a:r>
            <a:r>
              <a:rPr lang="cs-CZ" sz="2400" dirty="0"/>
              <a:t> zvětšuje (těžiště je výše)</a:t>
            </a:r>
          </a:p>
          <a:p>
            <a:pPr marL="263525" lvl="1" indent="-160338">
              <a:buFont typeface="Arial" panose="020B0604020202020204" pitchFamily="34" charset="0"/>
              <a:buChar char="•"/>
            </a:pPr>
            <a:r>
              <a:rPr lang="cs-CZ" sz="2400" dirty="0"/>
              <a:t>kulička v misce, těleso zavěšené nad těžištěm</a:t>
            </a:r>
          </a:p>
          <a:p>
            <a:r>
              <a:rPr lang="cs-CZ" sz="2400" dirty="0"/>
              <a:t> </a:t>
            </a:r>
            <a:r>
              <a:rPr lang="cs-CZ" sz="2400" b="1" dirty="0" smtClean="0"/>
              <a:t>vratká </a:t>
            </a:r>
            <a:r>
              <a:rPr lang="cs-CZ" sz="2400" b="1" dirty="0"/>
              <a:t>(labilní) RP</a:t>
            </a:r>
            <a:endParaRPr lang="cs-CZ" sz="2400" dirty="0"/>
          </a:p>
          <a:p>
            <a:pPr marL="263525" lvl="1" indent="-160338">
              <a:buFont typeface="Arial" panose="020B0604020202020204" pitchFamily="34" charset="0"/>
              <a:buChar char="•"/>
            </a:pPr>
            <a:r>
              <a:rPr lang="cs-CZ" sz="2400" dirty="0"/>
              <a:t>těleso se dostává do nové RP </a:t>
            </a:r>
            <a:r>
              <a:rPr lang="cs-CZ" sz="2400" dirty="0" smtClean="0"/>
              <a:t>stálé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(samo se do původní RP nevrátí) </a:t>
            </a:r>
          </a:p>
          <a:p>
            <a:pPr marL="263525" lvl="1" indent="-160338">
              <a:buFont typeface="Arial" panose="020B0604020202020204" pitchFamily="34" charset="0"/>
              <a:buChar char="•"/>
            </a:pPr>
            <a:r>
              <a:rPr lang="cs-CZ" sz="2400" dirty="0" err="1"/>
              <a:t>Ep</a:t>
            </a:r>
            <a:r>
              <a:rPr lang="cs-CZ" sz="2400" dirty="0"/>
              <a:t> se zmenšuje (těžiště je níž)</a:t>
            </a:r>
          </a:p>
          <a:p>
            <a:pPr marL="263525" lvl="1" indent="-160338">
              <a:buFont typeface="Arial" panose="020B0604020202020204" pitchFamily="34" charset="0"/>
              <a:buChar char="•"/>
            </a:pPr>
            <a:r>
              <a:rPr lang="cs-CZ" sz="2400" dirty="0"/>
              <a:t>tužka na hrotě, těleso zavěšeno pod těžištěm</a:t>
            </a:r>
          </a:p>
          <a:p>
            <a:pPr lvl="0"/>
            <a:r>
              <a:rPr lang="cs-CZ" sz="2400" b="1" dirty="0"/>
              <a:t>volná (indiferentní)</a:t>
            </a:r>
            <a:r>
              <a:rPr lang="cs-CZ" sz="2400" dirty="0"/>
              <a:t> RP </a:t>
            </a:r>
          </a:p>
          <a:p>
            <a:pPr marL="263525" lvl="1" indent="-160338">
              <a:buFont typeface="Arial" panose="020B0604020202020204" pitchFamily="34" charset="0"/>
              <a:buChar char="•"/>
            </a:pPr>
            <a:r>
              <a:rPr lang="cs-CZ" sz="2400" dirty="0"/>
              <a:t>zůstane v nové RP volné </a:t>
            </a:r>
          </a:p>
          <a:p>
            <a:pPr marL="263525" lvl="1" indent="-160338">
              <a:buFont typeface="Arial" panose="020B0604020202020204" pitchFamily="34" charset="0"/>
              <a:buChar char="•"/>
            </a:pPr>
            <a:r>
              <a:rPr lang="cs-CZ" sz="2400" dirty="0" err="1"/>
              <a:t>E</a:t>
            </a:r>
            <a:r>
              <a:rPr lang="cs-CZ" sz="2400" baseline="-25000" dirty="0" err="1"/>
              <a:t>p</a:t>
            </a:r>
            <a:r>
              <a:rPr lang="cs-CZ" sz="2400" dirty="0"/>
              <a:t> se nemění (těžiště je ve stejné výšce</a:t>
            </a:r>
            <a:r>
              <a:rPr lang="cs-CZ" sz="2400" dirty="0" smtClean="0"/>
              <a:t>)</a:t>
            </a:r>
            <a:r>
              <a:rPr lang="cs-CZ" sz="2400" dirty="0"/>
              <a:t> </a:t>
            </a:r>
          </a:p>
          <a:p>
            <a:r>
              <a:rPr lang="cs-CZ" sz="2400" dirty="0"/>
              <a:t> 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6.7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ROVNOVÁŽNÁ POLOHA TT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6" name="obrázek 264" descr="http://fyzika.jreichl.com/data/M_tuheteleso_soubory/image093.png"/>
          <p:cNvPicPr/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1"/>
          <a:stretch/>
        </p:blipFill>
        <p:spPr bwMode="auto">
          <a:xfrm>
            <a:off x="7272301" y="1230812"/>
            <a:ext cx="495054" cy="142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265" descr="http://fyzika.jreichl.com/data/M_tuheteleso_soubory/image094.png"/>
          <p:cNvPicPr/>
          <p:nvPr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68"/>
          <a:stretch/>
        </p:blipFill>
        <p:spPr bwMode="auto">
          <a:xfrm>
            <a:off x="7272300" y="3214840"/>
            <a:ext cx="405045" cy="146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266" descr="http://fyzika.jreichl.com/data/M_tuheteleso_soubory/image095.png"/>
          <p:cNvPicPr/>
          <p:nvPr/>
        </p:nvPicPr>
        <p:blipFill rotWithShape="1">
          <a:blip r:embed="rId10" r:link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81"/>
          <a:stretch/>
        </p:blipFill>
        <p:spPr bwMode="auto">
          <a:xfrm>
            <a:off x="6906233" y="5197025"/>
            <a:ext cx="600460" cy="129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6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13" y="666263"/>
            <a:ext cx="892968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STABILITA </a:t>
            </a:r>
            <a:r>
              <a:rPr lang="cs-CZ" sz="2400" b="1" dirty="0"/>
              <a:t>TĚLESA</a:t>
            </a:r>
            <a:endParaRPr lang="cs-CZ" sz="2400" dirty="0"/>
          </a:p>
          <a:p>
            <a:pPr marL="92075" lvl="1"/>
            <a:r>
              <a:rPr lang="cs-CZ" sz="2400" dirty="0"/>
              <a:t>stabilitu určujeme prací, kterou musíme vykonat, abychom převedli těleso ze stálé RP do vratké RP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marL="92075" lvl="1"/>
            <a:r>
              <a:rPr lang="cs-CZ" sz="2400" dirty="0"/>
              <a:t>S</a:t>
            </a:r>
            <a:r>
              <a:rPr lang="cs-CZ" sz="2400" dirty="0" smtClean="0"/>
              <a:t>tabilita </a:t>
            </a:r>
            <a:r>
              <a:rPr lang="cs-CZ" sz="2400" dirty="0"/>
              <a:t>je tím </a:t>
            </a:r>
            <a:r>
              <a:rPr lang="cs-CZ" sz="2400" dirty="0" smtClean="0"/>
              <a:t>větší, </a:t>
            </a:r>
            <a:r>
              <a:rPr lang="cs-CZ" sz="2400" dirty="0"/>
              <a:t>čím je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těleso těžší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těžiště níž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větší vzdálenost svislé těžnice od překlápěcí hrany</a:t>
            </a:r>
          </a:p>
          <a:p>
            <a:r>
              <a:rPr lang="cs-CZ" sz="2400" dirty="0"/>
              <a:t> 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6.7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ROVNOVÁŽNÁ POLOHA TT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" name="obrázek 267" descr="http://fyzika.jreichl.com/data/M_tuheteleso_soubory/image098.pn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10" y="7994810"/>
            <a:ext cx="1812925" cy="10598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382724"/>
              </p:ext>
            </p:extLst>
          </p:nvPr>
        </p:nvGraphicFramePr>
        <p:xfrm>
          <a:off x="4943778" y="1583795"/>
          <a:ext cx="12366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16" name="Rovnice" r:id="rId6" imgW="545760" imgH="177480" progId="Equation.3">
                  <p:embed/>
                </p:oleObj>
              </mc:Choice>
              <mc:Fallback>
                <p:oleObj name="Rovnice" r:id="rId6" imgW="545760" imgH="177480" progId="Equation.3">
                  <p:embed/>
                  <p:pic>
                    <p:nvPicPr>
                      <p:cNvPr id="0" name="Objek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778" y="1583795"/>
                        <a:ext cx="1236663" cy="385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219266"/>
              </p:ext>
            </p:extLst>
          </p:nvPr>
        </p:nvGraphicFramePr>
        <p:xfrm>
          <a:off x="4932040" y="2090776"/>
          <a:ext cx="20986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17" name="Rovnice" r:id="rId8" imgW="927000" imgH="215640" progId="Equation.3">
                  <p:embed/>
                </p:oleObj>
              </mc:Choice>
              <mc:Fallback>
                <p:oleObj name="Rovnice" r:id="rId8" imgW="927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090776"/>
                        <a:ext cx="2098675" cy="468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5247075" y="3158970"/>
            <a:ext cx="1247415" cy="166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 rot="2311625">
            <a:off x="5870036" y="2942400"/>
            <a:ext cx="1247415" cy="1665185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5157065" y="3991562"/>
            <a:ext cx="0" cy="83259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247075" y="3158970"/>
            <a:ext cx="1246668" cy="1665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5247075" y="3158970"/>
            <a:ext cx="1247415" cy="16558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4842030" y="3991562"/>
            <a:ext cx="1028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67008"/>
              </p:ext>
            </p:extLst>
          </p:nvPr>
        </p:nvGraphicFramePr>
        <p:xfrm>
          <a:off x="4845615" y="4252283"/>
          <a:ext cx="2127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18" name="Rovnice" r:id="rId10" imgW="126720" imgH="177480" progId="Equation.3">
                  <p:embed/>
                </p:oleObj>
              </mc:Choice>
              <mc:Fallback>
                <p:oleObj name="Rovnice" r:id="rId10" imgW="126720" imgH="177480" progId="Equation.3">
                  <p:embed/>
                  <p:pic>
                    <p:nvPicPr>
                      <p:cNvPr id="0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615" y="4252283"/>
                        <a:ext cx="212725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Přímá spojnice 21"/>
          <p:cNvCxnSpPr/>
          <p:nvPr/>
        </p:nvCxnSpPr>
        <p:spPr>
          <a:xfrm flipH="1">
            <a:off x="5471160" y="3497580"/>
            <a:ext cx="2042160" cy="533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6492240" y="2735146"/>
            <a:ext cx="2250" cy="207969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4256965" y="3764280"/>
            <a:ext cx="22352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4436985" y="3754964"/>
            <a:ext cx="0" cy="10598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4201950" y="4830079"/>
            <a:ext cx="22352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574336"/>
              </p:ext>
            </p:extLst>
          </p:nvPr>
        </p:nvGraphicFramePr>
        <p:xfrm>
          <a:off x="4105275" y="4238625"/>
          <a:ext cx="19208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19" name="Rovnice" r:id="rId12" imgW="114120" imgH="126720" progId="Equation.3">
                  <p:embed/>
                </p:oleObj>
              </mc:Choice>
              <mc:Fallback>
                <p:oleObj name="Rovnice" r:id="rId12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4238625"/>
                        <a:ext cx="192088" cy="222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16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500" y="615586"/>
            <a:ext cx="89296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se rovná součtu kinetické energie jednotlivých hmotných bodů.</a:t>
            </a:r>
          </a:p>
          <a:p>
            <a:pPr lvl="0"/>
            <a:r>
              <a:rPr lang="cs-CZ" sz="2400" b="1" dirty="0" smtClean="0"/>
              <a:t>A) posuvný </a:t>
            </a:r>
            <a:r>
              <a:rPr lang="cs-CZ" sz="2400" b="1" dirty="0"/>
              <a:t>pohyb </a:t>
            </a:r>
            <a:endParaRPr lang="cs-CZ" sz="2400" dirty="0"/>
          </a:p>
          <a:p>
            <a:pPr lvl="1"/>
            <a:r>
              <a:rPr lang="cs-CZ" sz="2400" dirty="0"/>
              <a:t>těleso se pohybuje rychlostí v</a:t>
            </a:r>
          </a:p>
          <a:p>
            <a:pPr lvl="1"/>
            <a:r>
              <a:rPr lang="cs-CZ" sz="2400" dirty="0"/>
              <a:t>m – celková hmotnost tělesa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b="1" dirty="0" smtClean="0"/>
              <a:t>B) otáčivý </a:t>
            </a:r>
            <a:r>
              <a:rPr lang="cs-CZ" sz="2400" b="1" dirty="0"/>
              <a:t>pohyb</a:t>
            </a:r>
            <a:endParaRPr lang="cs-CZ" sz="2400" dirty="0"/>
          </a:p>
          <a:p>
            <a:pPr lvl="1"/>
            <a:r>
              <a:rPr lang="cs-CZ" sz="2400" dirty="0"/>
              <a:t>s úhlovou rychlostí ω </a:t>
            </a:r>
          </a:p>
          <a:p>
            <a:pPr lvl="1"/>
            <a:r>
              <a:rPr lang="cs-CZ" sz="2400" dirty="0"/>
              <a:t>v = r. ω</a:t>
            </a:r>
          </a:p>
          <a:p>
            <a:pPr marL="0" lvl="1"/>
            <a:r>
              <a:rPr lang="cs-CZ" sz="2400" dirty="0"/>
              <a:t>J – </a:t>
            </a:r>
            <a:r>
              <a:rPr lang="cs-CZ" sz="2400" b="1" dirty="0"/>
              <a:t>moment setrvačnosti tělesa</a:t>
            </a:r>
            <a:r>
              <a:rPr lang="cs-CZ" sz="2400" dirty="0"/>
              <a:t> vzhledem k ose otáčení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[J] = kg.m</a:t>
            </a:r>
            <a:r>
              <a:rPr lang="cs-CZ" sz="2400" baseline="30000" dirty="0"/>
              <a:t>2</a:t>
            </a:r>
            <a:r>
              <a:rPr lang="cs-CZ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závisí na rozměrech a tvaru tělesa a poloze osy </a:t>
            </a:r>
            <a:r>
              <a:rPr lang="cs-CZ" sz="2400" dirty="0" smtClean="0"/>
              <a:t>otáčení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vyjadřuje </a:t>
            </a:r>
            <a:r>
              <a:rPr lang="cs-CZ" sz="2400" dirty="0"/>
              <a:t>rozložení látky k ose </a:t>
            </a:r>
            <a:r>
              <a:rPr lang="cs-CZ" sz="2400" dirty="0" smtClean="0"/>
              <a:t>rotace</a:t>
            </a:r>
          </a:p>
          <a:p>
            <a:endParaRPr lang="cs-CZ" sz="2400" dirty="0" smtClean="0"/>
          </a:p>
          <a:p>
            <a:r>
              <a:rPr lang="cs-CZ" sz="2400" dirty="0"/>
              <a:t>Koná-li těleso současně posuvný </a:t>
            </a:r>
            <a:r>
              <a:rPr lang="cs-CZ" sz="2400" dirty="0" smtClean="0"/>
              <a:t>a </a:t>
            </a:r>
            <a:r>
              <a:rPr lang="cs-CZ" sz="2400" dirty="0"/>
              <a:t>otáčivý pohyb kolem osy procházející </a:t>
            </a:r>
            <a:r>
              <a:rPr lang="cs-CZ" sz="2400" dirty="0" smtClean="0"/>
              <a:t> těžištěm </a:t>
            </a:r>
            <a:r>
              <a:rPr lang="cs-CZ" sz="2400" dirty="0"/>
              <a:t>tělesa, je jeho </a:t>
            </a:r>
            <a:r>
              <a:rPr lang="cs-CZ" sz="2400" dirty="0" err="1"/>
              <a:t>E</a:t>
            </a:r>
            <a:r>
              <a:rPr lang="cs-CZ" sz="2400" baseline="-25000" dirty="0" err="1"/>
              <a:t>k</a:t>
            </a:r>
            <a:r>
              <a:rPr lang="cs-CZ" sz="2400" dirty="0"/>
              <a:t> určena </a:t>
            </a:r>
            <a:r>
              <a:rPr lang="cs-CZ" sz="2400" dirty="0" smtClean="0"/>
              <a:t> součtem.</a:t>
            </a:r>
          </a:p>
          <a:p>
            <a:endParaRPr lang="cs-CZ" sz="2400" dirty="0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6.8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KINETICKÁ ENERGIE TT</a:t>
            </a:r>
            <a:endParaRPr lang="cs-CZ" sz="2800" dirty="0">
              <a:solidFill>
                <a:schemeClr val="bg1"/>
              </a:solidFill>
            </a:endParaRPr>
          </a:p>
        </p:txBody>
      </p:sp>
      <p:graphicFrame>
        <p:nvGraphicFramePr>
          <p:cNvPr id="21510" name="Objekt 215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222451"/>
              </p:ext>
            </p:extLst>
          </p:nvPr>
        </p:nvGraphicFramePr>
        <p:xfrm>
          <a:off x="7293037" y="5814265"/>
          <a:ext cx="17081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717" name="Rovnice" r:id="rId4" imgW="1218671" imgH="393529" progId="Equation.3">
                  <p:embed/>
                </p:oleObj>
              </mc:Choice>
              <mc:Fallback>
                <p:oleObj name="Rovnice" r:id="rId4" imgW="1218671" imgH="393529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3037" y="5814265"/>
                        <a:ext cx="1708150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56"/>
          <p:cNvSpPr>
            <a:spLocks noChangeArrowheads="1"/>
          </p:cNvSpPr>
          <p:nvPr/>
        </p:nvSpPr>
        <p:spPr bwMode="auto">
          <a:xfrm>
            <a:off x="3490913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1514" name="Objekt 215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161712"/>
              </p:ext>
            </p:extLst>
          </p:nvPr>
        </p:nvGraphicFramePr>
        <p:xfrm>
          <a:off x="5667995" y="1745772"/>
          <a:ext cx="9969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718" name="Rovnice" r:id="rId6" imgW="736560" imgH="393480" progId="Equation.3">
                  <p:embed/>
                </p:oleObj>
              </mc:Choice>
              <mc:Fallback>
                <p:oleObj name="Rovnice" r:id="rId6" imgW="736560" imgH="3934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995" y="1745772"/>
                        <a:ext cx="996950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kt 215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95420"/>
              </p:ext>
            </p:extLst>
          </p:nvPr>
        </p:nvGraphicFramePr>
        <p:xfrm>
          <a:off x="5652120" y="1136172"/>
          <a:ext cx="2971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719" name="Rovnice" r:id="rId8" imgW="2197080" imgH="393480" progId="Equation.3">
                  <p:embed/>
                </p:oleObj>
              </mc:Choice>
              <mc:Fallback>
                <p:oleObj name="Rovnice" r:id="rId8" imgW="2197080" imgH="3934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136172"/>
                        <a:ext cx="297180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kt 215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29936"/>
              </p:ext>
            </p:extLst>
          </p:nvPr>
        </p:nvGraphicFramePr>
        <p:xfrm>
          <a:off x="7684120" y="3415022"/>
          <a:ext cx="10318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720" name="Rovnice" r:id="rId10" imgW="749160" imgH="393480" progId="Equation.3">
                  <p:embed/>
                </p:oleObj>
              </mc:Choice>
              <mc:Fallback>
                <p:oleObj name="Rovnice" r:id="rId10" imgW="749160" imgH="39348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4120" y="3415022"/>
                        <a:ext cx="1031875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kt 215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12722"/>
              </p:ext>
            </p:extLst>
          </p:nvPr>
        </p:nvGraphicFramePr>
        <p:xfrm>
          <a:off x="5680695" y="2803835"/>
          <a:ext cx="302418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721" name="Rovnice" r:id="rId12" imgW="2234880" imgH="393480" progId="Equation.3">
                  <p:embed/>
                </p:oleObj>
              </mc:Choice>
              <mc:Fallback>
                <p:oleObj name="Rovnice" r:id="rId12" imgW="2234880" imgH="3934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695" y="2803835"/>
                        <a:ext cx="3024187" cy="554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345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728914" y="683696"/>
            <a:ext cx="3298582" cy="4485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12" y="615586"/>
            <a:ext cx="892968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sz="2000" dirty="0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6.8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KINETICKÁ ENERGIE TT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21511" name="Rectangle 56"/>
          <p:cNvSpPr>
            <a:spLocks noChangeArrowheads="1"/>
          </p:cNvSpPr>
          <p:nvPr/>
        </p:nvSpPr>
        <p:spPr bwMode="auto">
          <a:xfrm>
            <a:off x="3490913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19561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2" t="39062"/>
          <a:stretch/>
        </p:blipFill>
        <p:spPr bwMode="auto">
          <a:xfrm>
            <a:off x="5727715" y="615586"/>
            <a:ext cx="3479800" cy="455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1092851"/>
            <a:ext cx="4159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Momenty setrvačnosti</a:t>
            </a:r>
            <a:r>
              <a:rPr lang="cs-CZ" sz="2400" dirty="0"/>
              <a:t>. </a:t>
            </a:r>
          </a:p>
          <a:p>
            <a:r>
              <a:rPr lang="cs-CZ" sz="2400" i="1" dirty="0"/>
              <a:t>R</a:t>
            </a:r>
            <a:r>
              <a:rPr lang="cs-CZ" sz="2400" dirty="0"/>
              <a:t> – poloměr těles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resp. jejich podstav)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 </a:t>
            </a:r>
            <a:r>
              <a:rPr lang="cs-CZ" sz="2400" dirty="0"/>
              <a:t>výjimkou tyče, kde </a:t>
            </a:r>
            <a:r>
              <a:rPr lang="cs-CZ" sz="2400" i="1" dirty="0"/>
              <a:t>R</a:t>
            </a:r>
            <a:r>
              <a:rPr lang="cs-CZ" sz="2400" dirty="0"/>
              <a:t> představuje její délku →</a:t>
            </a:r>
          </a:p>
        </p:txBody>
      </p:sp>
      <p:pic>
        <p:nvPicPr>
          <p:cNvPr id="933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" y="3969059"/>
            <a:ext cx="5627279" cy="2658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2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12" y="615586"/>
            <a:ext cx="89296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Steinerova </a:t>
            </a:r>
            <a:r>
              <a:rPr lang="cs-CZ" sz="2400" b="1" dirty="0"/>
              <a:t>věta</a:t>
            </a:r>
            <a:r>
              <a:rPr lang="cs-CZ" sz="2400" dirty="0"/>
              <a:t> – pokud osa neprochází těžištěm </a:t>
            </a:r>
            <a:endParaRPr lang="cs-CZ" sz="2400" dirty="0" smtClean="0"/>
          </a:p>
          <a:p>
            <a:r>
              <a:rPr lang="cs-CZ" sz="2400" dirty="0" smtClean="0"/>
              <a:t>d </a:t>
            </a:r>
            <a:r>
              <a:rPr lang="cs-CZ" sz="2400" dirty="0"/>
              <a:t>– vzdálenost od </a:t>
            </a:r>
            <a:r>
              <a:rPr lang="cs-CZ" sz="2400" dirty="0" smtClean="0"/>
              <a:t>osy</a:t>
            </a:r>
          </a:p>
          <a:p>
            <a:endParaRPr lang="cs-CZ" sz="2400" dirty="0"/>
          </a:p>
          <a:p>
            <a:r>
              <a:rPr lang="cs-CZ" sz="2400" dirty="0" smtClean="0"/>
              <a:t>Při </a:t>
            </a:r>
            <a:r>
              <a:rPr lang="cs-CZ" sz="2400" dirty="0"/>
              <a:t>otáčení TT kolem pevné osy působí na všechny části tělesa setrvačné odstředivé síly směřující od osy otáčení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způsobují zvýšené namáhání osy.</a:t>
            </a:r>
          </a:p>
          <a:p>
            <a:r>
              <a:rPr lang="cs-CZ" sz="2400" dirty="0"/>
              <a:t>Vhodným umístěním osy se setrvačné odstředivé síly ruší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endParaRPr lang="cs-CZ" sz="2400" dirty="0"/>
          </a:p>
          <a:p>
            <a:pPr lvl="0"/>
            <a:r>
              <a:rPr lang="cs-CZ" sz="2400" b="1" dirty="0"/>
              <a:t>volná osa</a:t>
            </a:r>
            <a:r>
              <a:rPr lang="cs-CZ" sz="2400" dirty="0"/>
              <a:t> </a:t>
            </a:r>
            <a:r>
              <a:rPr lang="cs-CZ" sz="2400" dirty="0" smtClean="0"/>
              <a:t>- prochází </a:t>
            </a:r>
            <a:r>
              <a:rPr lang="cs-CZ" sz="2400" dirty="0"/>
              <a:t>těžištěm tělesa, není namáhána silami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gyroskop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6.8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KINETICKÁ ENERGIE TT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21511" name="Rectangle 56"/>
          <p:cNvSpPr>
            <a:spLocks noChangeArrowheads="1"/>
          </p:cNvSpPr>
          <p:nvPr/>
        </p:nvSpPr>
        <p:spPr bwMode="auto">
          <a:xfrm>
            <a:off x="3490913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26844"/>
              </p:ext>
            </p:extLst>
          </p:nvPr>
        </p:nvGraphicFramePr>
        <p:xfrm>
          <a:off x="6642230" y="634550"/>
          <a:ext cx="1849435" cy="478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92" name="Rovnice" r:id="rId4" imgW="952200" imgH="241200" progId="Equation.3">
                  <p:embed/>
                </p:oleObj>
              </mc:Choice>
              <mc:Fallback>
                <p:oleObj name="Rovnice" r:id="rId4" imgW="952200" imgH="2412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230" y="634550"/>
                        <a:ext cx="1849435" cy="4785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87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8" y="4951128"/>
            <a:ext cx="3870430" cy="1441735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8786" name="Picture 18" descr="http://experimentis-shop.de/uploads/ME01990-Gyroskop-Grafik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63" y="4380570"/>
            <a:ext cx="4590510" cy="2295256"/>
          </a:xfrm>
          <a:prstGeom prst="rect">
            <a:avLst/>
          </a:prstGeom>
          <a:noFill/>
          <a:ln w="19050">
            <a:solidFill>
              <a:srgbClr val="00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94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500" y="586999"/>
            <a:ext cx="89296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400" b="1" dirty="0" smtClean="0"/>
              <a:t>setrvačník</a:t>
            </a:r>
            <a:r>
              <a:rPr lang="cs-CZ" sz="2400" dirty="0" smtClean="0"/>
              <a:t> - gyroskop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je </a:t>
            </a:r>
            <a:r>
              <a:rPr lang="cs-CZ" sz="2400" dirty="0"/>
              <a:t>zařízení o velké </a:t>
            </a:r>
            <a:r>
              <a:rPr lang="cs-CZ" sz="2400" dirty="0" smtClean="0"/>
              <a:t>hmotnosti otáčející </a:t>
            </a:r>
            <a:r>
              <a:rPr lang="cs-CZ" sz="2400" dirty="0"/>
              <a:t>se kolem volné osy s velkým momentem </a:t>
            </a:r>
            <a:r>
              <a:rPr lang="cs-CZ" sz="2400" dirty="0" smtClean="0"/>
              <a:t>setrvačnosti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má </a:t>
            </a:r>
            <a:r>
              <a:rPr lang="cs-CZ" sz="2400" dirty="0"/>
              <a:t>velkou </a:t>
            </a:r>
            <a:r>
              <a:rPr lang="cs-CZ" sz="2400" dirty="0" err="1"/>
              <a:t>E</a:t>
            </a:r>
            <a:r>
              <a:rPr lang="cs-CZ" sz="2400" baseline="-25000" dirty="0" err="1"/>
              <a:t>k</a:t>
            </a:r>
            <a:r>
              <a:rPr lang="cs-CZ" sz="2400" dirty="0"/>
              <a:t>, kterou lze využít v okamžicích, </a:t>
            </a:r>
            <a:r>
              <a:rPr lang="cs-CZ" sz="2400" dirty="0" smtClean="0"/>
              <a:t>kdy </a:t>
            </a:r>
            <a:r>
              <a:rPr lang="cs-CZ" sz="2400" dirty="0"/>
              <a:t>se nekoná </a:t>
            </a:r>
            <a:r>
              <a:rPr lang="cs-CZ" sz="2400" dirty="0" smtClean="0"/>
              <a:t>práce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sa </a:t>
            </a:r>
            <a:r>
              <a:rPr lang="cs-CZ" sz="2400" dirty="0"/>
              <a:t>roztočeného setrvačníku zachovává svůj směr v prostoru, nepůsobí–</a:t>
            </a:r>
            <a:r>
              <a:rPr lang="cs-CZ" sz="2400" dirty="0" err="1"/>
              <a:t>li</a:t>
            </a:r>
            <a:r>
              <a:rPr lang="cs-CZ" sz="2400" dirty="0"/>
              <a:t> na setrvačník vnější </a:t>
            </a:r>
            <a:r>
              <a:rPr lang="cs-CZ" sz="2400" dirty="0" smtClean="0"/>
              <a:t>síly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k</a:t>
            </a:r>
            <a:r>
              <a:rPr lang="cs-CZ" sz="2400" dirty="0" smtClean="0"/>
              <a:t>e </a:t>
            </a:r>
            <a:r>
              <a:rPr lang="cs-CZ" sz="2400" dirty="0"/>
              <a:t>změně směru rotační osy je třeba </a:t>
            </a:r>
            <a:r>
              <a:rPr lang="cs-CZ" sz="2400" dirty="0" smtClean="0"/>
              <a:t>velkého </a:t>
            </a:r>
            <a:r>
              <a:rPr lang="cs-CZ" sz="2400" dirty="0"/>
              <a:t>momentu </a:t>
            </a:r>
            <a:r>
              <a:rPr lang="cs-CZ" sz="2400" dirty="0" smtClean="0"/>
              <a:t>síly</a:t>
            </a:r>
            <a:br>
              <a:rPr lang="cs-CZ" sz="2400" dirty="0" smtClean="0"/>
            </a:br>
            <a:r>
              <a:rPr lang="cs-CZ" sz="2400" dirty="0" smtClean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Př.: </a:t>
            </a:r>
            <a:endParaRPr lang="cs-CZ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 pohánění </a:t>
            </a:r>
            <a:r>
              <a:rPr lang="cs-CZ" sz="2400" dirty="0" smtClean="0"/>
              <a:t>mechanických hraček, autíčka,…,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ke zvýšení rovnoměrnosti chodu strojů,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ke konstrukci palubních leteckých přístrojů (např. tzv. umělého horizontu nebo zatáčkoměru),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Hubbleův</a:t>
            </a:r>
            <a:r>
              <a:rPr lang="cs-CZ" sz="2400" dirty="0" smtClean="0"/>
              <a:t> teleskop je vybaven velkými setrvačníky, které umožňují definovat jeho orientaci v kosmickém prostoru</a:t>
            </a:r>
            <a:endParaRPr lang="cs-CZ" sz="2400" dirty="0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6.8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KINETICKÁ ENERGIE TT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21511" name="Rectangle 56"/>
          <p:cNvSpPr>
            <a:spLocks noChangeArrowheads="1"/>
          </p:cNvSpPr>
          <p:nvPr/>
        </p:nvSpPr>
        <p:spPr bwMode="auto">
          <a:xfrm>
            <a:off x="3490913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174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156" y="586978"/>
            <a:ext cx="89296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TUHÉ TĚLESO - TT </a:t>
            </a:r>
          </a:p>
          <a:p>
            <a:r>
              <a:rPr lang="cs-CZ" sz="2400" dirty="0" smtClean="0"/>
              <a:t>je </a:t>
            </a:r>
            <a:r>
              <a:rPr lang="cs-CZ" sz="2400" dirty="0"/>
              <a:t>ideální těleso, jehož tvar ani objem se účinkem sil nemění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pPr lvl="0"/>
            <a:r>
              <a:rPr lang="cs-CZ" sz="2400" dirty="0"/>
              <a:t>S</a:t>
            </a:r>
            <a:r>
              <a:rPr lang="cs-CZ" sz="2400" dirty="0" smtClean="0"/>
              <a:t>íly působící na TT mají </a:t>
            </a:r>
            <a:r>
              <a:rPr lang="cs-CZ" sz="2400" dirty="0"/>
              <a:t>pohybové účinky, ne </a:t>
            </a:r>
            <a:r>
              <a:rPr lang="cs-CZ" sz="2400" dirty="0" smtClean="0"/>
              <a:t>deformační.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b="1" dirty="0"/>
              <a:t>posuvný pohyb – translace</a:t>
            </a:r>
            <a:r>
              <a:rPr lang="cs-CZ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všechny body tělesa opisují stejné trajektorie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 daném okamžiku mají stejnou rychlost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přímočarý / křivočarý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rovnoměrný / nerovnoměrný</a:t>
            </a:r>
          </a:p>
          <a:p>
            <a:r>
              <a:rPr lang="cs-CZ" sz="2400" dirty="0"/>
              <a:t> 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6.1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</a:t>
            </a:r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POHYB TUHÉHO TĚLESA (TT)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9195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15" y="3654025"/>
            <a:ext cx="3529586" cy="23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9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4480735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955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57078" b="13113"/>
          <a:stretch/>
        </p:blipFill>
        <p:spPr bwMode="auto">
          <a:xfrm>
            <a:off x="2591780" y="4480735"/>
            <a:ext cx="1637727" cy="217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955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9"/>
          <a:stretch/>
        </p:blipFill>
        <p:spPr bwMode="auto">
          <a:xfrm>
            <a:off x="6705616" y="2123855"/>
            <a:ext cx="2169585" cy="14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956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4"/>
          <a:stretch/>
        </p:blipFill>
        <p:spPr bwMode="auto">
          <a:xfrm>
            <a:off x="4391980" y="5084085"/>
            <a:ext cx="1961121" cy="153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13" y="666263"/>
            <a:ext cx="892968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400" b="1" dirty="0" smtClean="0"/>
              <a:t>otáčivý </a:t>
            </a:r>
            <a:r>
              <a:rPr lang="cs-CZ" sz="2400" b="1" dirty="0"/>
              <a:t>pohyb – rotace</a:t>
            </a:r>
            <a:r>
              <a:rPr lang="cs-CZ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trajektorií je kružnice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 daném okamžiku mají všechny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body </a:t>
            </a:r>
            <a:r>
              <a:rPr lang="cs-CZ" sz="2400" dirty="0"/>
              <a:t>tělesa stejnou úhlovou rychlost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osa otáčení nemění polohu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(bruska, ventilátor, dveře)</a:t>
            </a:r>
          </a:p>
          <a:p>
            <a:r>
              <a:rPr lang="cs-CZ" sz="2400" dirty="0"/>
              <a:t> 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0"/>
            <a:r>
              <a:rPr lang="cs-CZ" sz="2400" b="1" dirty="0"/>
              <a:t>složený pohyb</a:t>
            </a:r>
            <a:r>
              <a:rPr lang="cs-CZ" sz="2400" dirty="0"/>
              <a:t> </a:t>
            </a:r>
          </a:p>
          <a:p>
            <a:pPr lvl="1"/>
            <a:r>
              <a:rPr lang="cs-CZ" sz="2400" dirty="0"/>
              <a:t>(valící se kolo, hozený disk, planety,…)</a:t>
            </a:r>
          </a:p>
          <a:p>
            <a:endParaRPr lang="cs-CZ" sz="2400" dirty="0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6.1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POHYB   TT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3" t="3604" b="11603"/>
          <a:stretch/>
        </p:blipFill>
        <p:spPr bwMode="auto">
          <a:xfrm>
            <a:off x="6057165" y="3383995"/>
            <a:ext cx="2501350" cy="309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0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15" y="2933945"/>
            <a:ext cx="2403445" cy="28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0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4" y="2933945"/>
            <a:ext cx="2347434" cy="274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0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85" y="666263"/>
            <a:ext cx="2464168" cy="235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13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316" y="666263"/>
            <a:ext cx="89296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400" dirty="0"/>
              <a:t>vyjadřuje otáčivý účinek síly  </a:t>
            </a:r>
          </a:p>
          <a:p>
            <a:pPr lvl="0"/>
            <a:r>
              <a:rPr lang="cs-CZ" sz="2400" dirty="0"/>
              <a:t>závisí na</a:t>
            </a:r>
          </a:p>
          <a:p>
            <a:pPr marL="5334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velikosti síly</a:t>
            </a:r>
          </a:p>
          <a:p>
            <a:pPr marL="5334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jejím směru</a:t>
            </a:r>
          </a:p>
          <a:p>
            <a:pPr marL="5334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poloze působiště</a:t>
            </a:r>
          </a:p>
          <a:p>
            <a:r>
              <a:rPr lang="cs-CZ" sz="2400" dirty="0"/>
              <a:t> 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dirty="0"/>
              <a:t>d – </a:t>
            </a:r>
            <a:r>
              <a:rPr lang="cs-CZ" sz="2400" b="1" dirty="0"/>
              <a:t>rameno síly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(kolmá </a:t>
            </a:r>
            <a:r>
              <a:rPr lang="cs-CZ" sz="2400" dirty="0"/>
              <a:t>vzdálenost vektorové přímky od osy </a:t>
            </a:r>
            <a:r>
              <a:rPr lang="cs-CZ" sz="2400" dirty="0" smtClean="0"/>
              <a:t>otáčení)</a:t>
            </a:r>
          </a:p>
          <a:p>
            <a:endParaRPr lang="cs-CZ" sz="2400" dirty="0"/>
          </a:p>
          <a:p>
            <a:pPr lvl="0"/>
            <a:r>
              <a:rPr lang="cs-CZ" sz="2400" b="1" dirty="0"/>
              <a:t>směr</a:t>
            </a:r>
            <a:r>
              <a:rPr lang="cs-CZ" sz="2400" dirty="0"/>
              <a:t> – </a:t>
            </a:r>
            <a:r>
              <a:rPr lang="cs-CZ" sz="2400" b="1" dirty="0"/>
              <a:t>pravidlo pravé ruky</a:t>
            </a:r>
            <a:r>
              <a:rPr lang="cs-CZ" sz="2400" dirty="0"/>
              <a:t> </a:t>
            </a:r>
            <a:endParaRPr lang="cs-CZ" sz="2400" dirty="0" smtClean="0"/>
          </a:p>
          <a:p>
            <a:pPr lvl="0"/>
            <a:r>
              <a:rPr lang="cs-CZ" sz="2400" dirty="0" smtClean="0"/>
              <a:t>prsty </a:t>
            </a:r>
            <a:r>
              <a:rPr lang="cs-CZ" sz="2400" dirty="0"/>
              <a:t>pravé ruky ukazují směr otáčení,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vztyčený </a:t>
            </a:r>
            <a:r>
              <a:rPr lang="cs-CZ" sz="2400" dirty="0"/>
              <a:t>palec ukazuje směr momentu </a:t>
            </a:r>
            <a:r>
              <a:rPr lang="cs-CZ" sz="2400" dirty="0" smtClean="0"/>
              <a:t>síly</a:t>
            </a:r>
            <a:endParaRPr lang="cs-CZ" sz="2400" dirty="0"/>
          </a:p>
          <a:p>
            <a:pPr lvl="0"/>
            <a:r>
              <a:rPr lang="cs-CZ" sz="2400" dirty="0" smtClean="0"/>
              <a:t>( </a:t>
            </a:r>
            <a:r>
              <a:rPr lang="cs-CZ" sz="2400" dirty="0"/>
              <a:t>M ┴ F ┴ d 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29" name="Ovál 28"/>
          <p:cNvSpPr/>
          <p:nvPr/>
        </p:nvSpPr>
        <p:spPr>
          <a:xfrm>
            <a:off x="4273380" y="1159604"/>
            <a:ext cx="1338247" cy="1338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4902333" y="1832256"/>
            <a:ext cx="80338" cy="80338"/>
            <a:chOff x="3669776" y="2889754"/>
            <a:chExt cx="80338" cy="80338"/>
          </a:xfrm>
        </p:grpSpPr>
        <p:cxnSp>
          <p:nvCxnSpPr>
            <p:cNvPr id="28" name="Přímá spojnice 27"/>
            <p:cNvCxnSpPr/>
            <p:nvPr/>
          </p:nvCxnSpPr>
          <p:spPr>
            <a:xfrm>
              <a:off x="3709945" y="2889754"/>
              <a:ext cx="0" cy="803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rot="16200000">
              <a:off x="3709945" y="2889754"/>
              <a:ext cx="0" cy="803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6.2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MOMENT SÍLY VZHLEDEM K OSE OTÁČENÍ </a:t>
            </a:r>
            <a:endParaRPr lang="cs-CZ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544844"/>
              </p:ext>
            </p:extLst>
          </p:nvPr>
        </p:nvGraphicFramePr>
        <p:xfrm>
          <a:off x="2321750" y="1178607"/>
          <a:ext cx="1352251" cy="80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50" name="Rovnice" r:id="rId4" imgW="698400" imgH="431640" progId="Equation.3">
                  <p:embed/>
                </p:oleObj>
              </mc:Choice>
              <mc:Fallback>
                <p:oleObj name="Rovnice" r:id="rId4" imgW="6984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750" y="1178607"/>
                        <a:ext cx="1352251" cy="8024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932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36" y="4571673"/>
            <a:ext cx="2283015" cy="2007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Vývojový diagram: paměť s přímým přístupem 2"/>
          <p:cNvSpPr/>
          <p:nvPr/>
        </p:nvSpPr>
        <p:spPr>
          <a:xfrm rot="16200000">
            <a:off x="7407315" y="1039096"/>
            <a:ext cx="765085" cy="2205245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7789858" y="2524261"/>
            <a:ext cx="1" cy="546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902370" y="662323"/>
            <a:ext cx="585065" cy="37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osa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 flipH="1">
            <a:off x="7122249" y="1852613"/>
            <a:ext cx="6901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801108" y="773705"/>
            <a:ext cx="1" cy="1092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384812" y="1770788"/>
            <a:ext cx="585065" cy="37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433138" y="1124468"/>
            <a:ext cx="124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vektorová přímka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5640217" y="1358770"/>
            <a:ext cx="2037128" cy="176543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417205" y="1982425"/>
            <a:ext cx="529327" cy="4754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 flipV="1">
            <a:off x="7801108" y="1038225"/>
            <a:ext cx="0" cy="81967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7801108" y="1261643"/>
            <a:ext cx="585065" cy="37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92D050"/>
                </a:solidFill>
              </a:rPr>
              <a:t>M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799747" y="2055068"/>
            <a:ext cx="585065" cy="37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F</a:t>
            </a:r>
            <a:endParaRPr lang="cs-CZ" b="1" dirty="0">
              <a:solidFill>
                <a:srgbClr val="FFFF00"/>
              </a:solidFill>
            </a:endParaRPr>
          </a:p>
        </p:txBody>
      </p:sp>
      <p:cxnSp>
        <p:nvCxnSpPr>
          <p:cNvPr id="40" name="Přímá spojnice 39"/>
          <p:cNvCxnSpPr/>
          <p:nvPr/>
        </p:nvCxnSpPr>
        <p:spPr>
          <a:xfrm flipH="1">
            <a:off x="4572003" y="1866618"/>
            <a:ext cx="3705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Ovál 21508"/>
          <p:cNvSpPr/>
          <p:nvPr/>
        </p:nvSpPr>
        <p:spPr>
          <a:xfrm>
            <a:off x="4857724" y="1787647"/>
            <a:ext cx="169557" cy="169557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10" name="Ovál 21509"/>
          <p:cNvSpPr/>
          <p:nvPr/>
        </p:nvSpPr>
        <p:spPr>
          <a:xfrm>
            <a:off x="4916736" y="1846659"/>
            <a:ext cx="51532" cy="515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5" name="Přímá spojnice 44"/>
          <p:cNvCxnSpPr>
            <a:stCxn id="5" idx="0"/>
          </p:cNvCxnSpPr>
          <p:nvPr/>
        </p:nvCxnSpPr>
        <p:spPr>
          <a:xfrm>
            <a:off x="4556160" y="666263"/>
            <a:ext cx="15843" cy="28161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4572000" y="2402393"/>
            <a:ext cx="1" cy="8465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4526995" y="1525997"/>
            <a:ext cx="585065" cy="37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007031" y="1687759"/>
            <a:ext cx="84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92D050"/>
                </a:solidFill>
              </a:rPr>
              <a:t>O≡M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234462" y="2529002"/>
            <a:ext cx="585065" cy="37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F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07031" y="1673805"/>
            <a:ext cx="84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92D050"/>
                </a:solidFill>
              </a:rPr>
              <a:t>O</a:t>
            </a:r>
            <a:endParaRPr lang="cs-CZ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66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0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0" grpId="0"/>
      <p:bldP spid="31" grpId="0"/>
      <p:bldP spid="36" grpId="0"/>
      <p:bldP spid="37" grpId="0"/>
      <p:bldP spid="21509" grpId="0" animBg="1"/>
      <p:bldP spid="21510" grpId="0" animBg="1"/>
      <p:bldP spid="47" grpId="0"/>
      <p:bldP spid="48" grpId="0"/>
      <p:bldP spid="4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13" y="666263"/>
            <a:ext cx="89296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400" dirty="0" smtClean="0"/>
              <a:t>působí-li </a:t>
            </a:r>
            <a:r>
              <a:rPr lang="cs-CZ" sz="2400" dirty="0"/>
              <a:t>na otáčející se těleso více sil – je výsledný moment sil dán vektorovým součtem momentů jednotlivých sil</a:t>
            </a:r>
            <a:br>
              <a:rPr lang="cs-CZ" sz="2400" dirty="0"/>
            </a:br>
            <a:r>
              <a:rPr lang="cs-CZ" sz="2400" dirty="0"/>
              <a:t>M</a:t>
            </a:r>
            <a:r>
              <a:rPr lang="cs-CZ" sz="2400" baseline="-25000" dirty="0"/>
              <a:t>1,2,…,n</a:t>
            </a:r>
            <a:r>
              <a:rPr lang="cs-CZ" sz="2400" dirty="0"/>
              <a:t> leží v ose otáčení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lvl="0"/>
            <a:r>
              <a:rPr lang="cs-CZ" sz="2400" b="1" dirty="0" err="1" smtClean="0"/>
              <a:t>Př</a:t>
            </a:r>
            <a:r>
              <a:rPr lang="cs-CZ" sz="2400" b="1" dirty="0" smtClean="0"/>
              <a:t>:</a:t>
            </a:r>
          </a:p>
          <a:p>
            <a:pPr lvl="0"/>
            <a:r>
              <a:rPr lang="cs-CZ" sz="2400" dirty="0" smtClean="0"/>
              <a:t>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=</a:t>
            </a:r>
            <a:r>
              <a:rPr lang="cs-CZ" sz="2400" dirty="0"/>
              <a:t> </a:t>
            </a:r>
            <a:r>
              <a:rPr lang="cs-CZ" sz="2400" dirty="0" smtClean="0"/>
              <a:t>F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d</a:t>
            </a:r>
            <a:r>
              <a:rPr lang="cs-CZ" sz="2400" baseline="-25000" dirty="0" smtClean="0"/>
              <a:t>1</a:t>
            </a:r>
          </a:p>
          <a:p>
            <a:pPr lvl="0">
              <a:lnSpc>
                <a:spcPct val="200000"/>
              </a:lnSpc>
            </a:pPr>
            <a:r>
              <a:rPr lang="cs-CZ" sz="2400" dirty="0" smtClean="0"/>
              <a:t>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= F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d</a:t>
            </a:r>
            <a:r>
              <a:rPr lang="cs-CZ" sz="2400" baseline="-25000" dirty="0" smtClean="0"/>
              <a:t>2</a:t>
            </a:r>
            <a:endParaRPr lang="cs-CZ" sz="2400" baseline="-25000" dirty="0"/>
          </a:p>
          <a:p>
            <a:pPr lvl="0">
              <a:lnSpc>
                <a:spcPct val="200000"/>
              </a:lnSpc>
            </a:pPr>
            <a:r>
              <a:rPr lang="cs-CZ" sz="2400" dirty="0" smtClean="0"/>
              <a:t>M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= F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d</a:t>
            </a:r>
            <a:r>
              <a:rPr lang="cs-CZ" sz="2400" baseline="-25000" dirty="0" smtClean="0"/>
              <a:t>3</a:t>
            </a:r>
            <a:endParaRPr lang="cs-CZ" sz="2400" baseline="-25000" dirty="0"/>
          </a:p>
          <a:p>
            <a:pPr lvl="0"/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0" defTabSz="952500"/>
            <a:r>
              <a:rPr lang="cs-CZ" sz="2400" b="1" dirty="0"/>
              <a:t>momentová věta</a:t>
            </a:r>
            <a:r>
              <a:rPr lang="cs-CZ" sz="2400" dirty="0"/>
              <a:t>  </a:t>
            </a:r>
            <a:r>
              <a:rPr lang="cs-CZ" sz="2400" b="1" dirty="0"/>
              <a:t>M</a:t>
            </a:r>
            <a:r>
              <a:rPr lang="cs-CZ" sz="2400" dirty="0"/>
              <a:t> = 0 </a:t>
            </a:r>
            <a:br>
              <a:rPr lang="cs-CZ" sz="2400" dirty="0"/>
            </a:br>
            <a:r>
              <a:rPr lang="cs-CZ" sz="2400" dirty="0"/>
              <a:t>otáčivé účinky sil, působících na TT otáčivé kolem nehybné osy, se navzájem ruší, je-li vektorový součet momentů všech sil vzhledem k ose otáčení nulový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6.2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MOMENT SÍLY VZHLEDEM K OSE OTÁČENÍ </a:t>
            </a:r>
            <a:endParaRPr lang="cs-CZ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720265"/>
              </p:ext>
            </p:extLst>
          </p:nvPr>
        </p:nvGraphicFramePr>
        <p:xfrm>
          <a:off x="3917347" y="4554125"/>
          <a:ext cx="3780420" cy="65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9" name="Rovnice" r:id="rId4" imgW="1523880" imgH="253800" progId="Equation.3">
                  <p:embed/>
                </p:oleObj>
              </mc:Choice>
              <mc:Fallback>
                <p:oleObj name="Rovnice" r:id="rId4" imgW="1523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347" y="4554125"/>
                        <a:ext cx="3780420" cy="6574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3339442" y="3134906"/>
            <a:ext cx="585065" cy="37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F</a:t>
            </a:r>
            <a:endParaRPr lang="cs-CZ" b="1" dirty="0">
              <a:solidFill>
                <a:srgbClr val="FFFF00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3040822" y="2260800"/>
            <a:ext cx="1338247" cy="1338247"/>
            <a:chOff x="4273380" y="2139479"/>
            <a:chExt cx="1338247" cy="1338247"/>
          </a:xfrm>
        </p:grpSpPr>
        <p:sp>
          <p:nvSpPr>
            <p:cNvPr id="6" name="Ovál 5"/>
            <p:cNvSpPr/>
            <p:nvPr/>
          </p:nvSpPr>
          <p:spPr>
            <a:xfrm>
              <a:off x="4273380" y="2139479"/>
              <a:ext cx="1338247" cy="13382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" name="Přímá spojnice 17"/>
            <p:cNvCxnSpPr/>
            <p:nvPr/>
          </p:nvCxnSpPr>
          <p:spPr>
            <a:xfrm>
              <a:off x="4942503" y="2768433"/>
              <a:ext cx="0" cy="803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16200000">
              <a:off x="4942503" y="2768433"/>
              <a:ext cx="0" cy="803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1881"/>
              </p:ext>
            </p:extLst>
          </p:nvPr>
        </p:nvGraphicFramePr>
        <p:xfrm>
          <a:off x="2979402" y="3575232"/>
          <a:ext cx="276688" cy="4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0" name="Rovnice" r:id="rId6" imgW="164880" imgH="241200" progId="Equation.3">
                  <p:embed/>
                </p:oleObj>
              </mc:Choice>
              <mc:Fallback>
                <p:oleObj name="Rovnice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402" y="3575232"/>
                        <a:ext cx="276688" cy="422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5673"/>
              </p:ext>
            </p:extLst>
          </p:nvPr>
        </p:nvGraphicFramePr>
        <p:xfrm>
          <a:off x="4611938" y="3006325"/>
          <a:ext cx="298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1" name="Rovnice" r:id="rId8" imgW="177480" imgH="253800" progId="Equation.3">
                  <p:embed/>
                </p:oleObj>
              </mc:Choice>
              <mc:Fallback>
                <p:oleObj name="Rovnice" r:id="rId8" imgW="177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938" y="3006325"/>
                        <a:ext cx="298450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15060"/>
              </p:ext>
            </p:extLst>
          </p:nvPr>
        </p:nvGraphicFramePr>
        <p:xfrm>
          <a:off x="4714579" y="2080396"/>
          <a:ext cx="319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2" name="Rovnice" r:id="rId10" imgW="190440" imgH="241200" progId="Equation.3">
                  <p:embed/>
                </p:oleObj>
              </mc:Choice>
              <mc:Fallback>
                <p:oleObj name="Rovnice" r:id="rId10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579" y="2080396"/>
                        <a:ext cx="319088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ál 30"/>
          <p:cNvSpPr/>
          <p:nvPr/>
        </p:nvSpPr>
        <p:spPr>
          <a:xfrm>
            <a:off x="1661083" y="2528900"/>
            <a:ext cx="279702" cy="279702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1661083" y="3246567"/>
            <a:ext cx="279702" cy="279702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582250"/>
              </p:ext>
            </p:extLst>
          </p:nvPr>
        </p:nvGraphicFramePr>
        <p:xfrm>
          <a:off x="1641828" y="3906017"/>
          <a:ext cx="903157" cy="87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3" name="Rovnice" r:id="rId12" imgW="495000" imgH="457200" progId="Equation.3">
                  <p:embed/>
                </p:oleObj>
              </mc:Choice>
              <mc:Fallback>
                <p:oleObj name="Rovnice" r:id="rId12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828" y="3906017"/>
                        <a:ext cx="903157" cy="8711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ál 33"/>
          <p:cNvSpPr/>
          <p:nvPr/>
        </p:nvSpPr>
        <p:spPr>
          <a:xfrm>
            <a:off x="1765971" y="2633788"/>
            <a:ext cx="69926" cy="6992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508" name="Skupina 21507"/>
          <p:cNvGrpSpPr/>
          <p:nvPr/>
        </p:nvGrpSpPr>
        <p:grpSpPr>
          <a:xfrm>
            <a:off x="1702044" y="3287528"/>
            <a:ext cx="212497" cy="197780"/>
            <a:chOff x="1702044" y="3287528"/>
            <a:chExt cx="212497" cy="197780"/>
          </a:xfrm>
        </p:grpSpPr>
        <p:cxnSp>
          <p:nvCxnSpPr>
            <p:cNvPr id="21504" name="Přímá spojnice 21503"/>
            <p:cNvCxnSpPr>
              <a:stCxn id="32" idx="1"/>
              <a:endCxn id="32" idx="5"/>
            </p:cNvCxnSpPr>
            <p:nvPr/>
          </p:nvCxnSpPr>
          <p:spPr>
            <a:xfrm>
              <a:off x="1702044" y="3287528"/>
              <a:ext cx="197780" cy="19778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>
              <a:endCxn id="32" idx="3"/>
            </p:cNvCxnSpPr>
            <p:nvPr/>
          </p:nvCxnSpPr>
          <p:spPr>
            <a:xfrm flipH="1">
              <a:off x="1702044" y="3298286"/>
              <a:ext cx="212497" cy="18702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403956"/>
              </p:ext>
            </p:extLst>
          </p:nvPr>
        </p:nvGraphicFramePr>
        <p:xfrm>
          <a:off x="6192180" y="2774657"/>
          <a:ext cx="22685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4" name="Rovnice" r:id="rId14" imgW="914400" imgH="215640" progId="Equation.3">
                  <p:embed/>
                </p:oleObj>
              </mc:Choice>
              <mc:Fallback>
                <p:oleObj name="Rovnice" r:id="rId14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2774657"/>
                        <a:ext cx="2268537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Přímá spojnice 23"/>
          <p:cNvCxnSpPr/>
          <p:nvPr/>
        </p:nvCxnSpPr>
        <p:spPr>
          <a:xfrm>
            <a:off x="3311860" y="1943835"/>
            <a:ext cx="15843" cy="28161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3331821" y="3482724"/>
            <a:ext cx="1" cy="8465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3561917" y="2933665"/>
            <a:ext cx="2180213" cy="2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4379069" y="2929923"/>
            <a:ext cx="99010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2726795" y="1538790"/>
            <a:ext cx="2935311" cy="150610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4069710" y="1810366"/>
            <a:ext cx="1084457" cy="54006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/>
          <p:cNvCxnSpPr/>
          <p:nvPr/>
        </p:nvCxnSpPr>
        <p:spPr>
          <a:xfrm flipH="1" flipV="1">
            <a:off x="3561917" y="2618910"/>
            <a:ext cx="148028" cy="32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 flipV="1">
            <a:off x="3322730" y="2929922"/>
            <a:ext cx="3872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33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13" y="666263"/>
            <a:ext cx="89296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Skládat síly působící na TT znamená určit sílu, která má na dané těleso stejný účinek, jako síly, které skládáme.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b="1" dirty="0"/>
              <a:t>výslednice sil </a:t>
            </a:r>
            <a:endParaRPr lang="cs-CZ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je vektorovým součtem </a:t>
            </a:r>
            <a:r>
              <a:rPr lang="cs-CZ" sz="2400" dirty="0"/>
              <a:t>jednotlivých sil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určujeme velikost, směr a působiště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b="1" dirty="0" smtClean="0"/>
              <a:t>A) RŮZNOBĚŽNÉ </a:t>
            </a:r>
            <a:r>
              <a:rPr lang="cs-CZ" sz="2400" b="1" dirty="0"/>
              <a:t>SÍLY</a:t>
            </a:r>
            <a:endParaRPr lang="cs-CZ" sz="2400" dirty="0"/>
          </a:p>
          <a:p>
            <a:r>
              <a:rPr lang="cs-CZ" sz="2400" b="1" dirty="0"/>
              <a:t> </a:t>
            </a:r>
            <a:endParaRPr lang="cs-CZ" sz="2400" dirty="0"/>
          </a:p>
          <a:p>
            <a:pPr lvl="0"/>
            <a:r>
              <a:rPr lang="cs-CZ" sz="2400" dirty="0"/>
              <a:t>F</a:t>
            </a:r>
            <a:r>
              <a:rPr lang="cs-CZ" sz="2400" baseline="-25000" dirty="0"/>
              <a:t>1</a:t>
            </a:r>
            <a:r>
              <a:rPr lang="cs-CZ" sz="2400" dirty="0"/>
              <a:t> a</a:t>
            </a:r>
            <a:r>
              <a:rPr lang="cs-CZ" sz="2400" baseline="-25000" dirty="0"/>
              <a:t> </a:t>
            </a:r>
            <a:r>
              <a:rPr lang="cs-CZ" sz="2400" dirty="0"/>
              <a:t> F</a:t>
            </a:r>
            <a:r>
              <a:rPr lang="cs-CZ" sz="2400" baseline="-25000" dirty="0"/>
              <a:t>2</a:t>
            </a:r>
            <a:r>
              <a:rPr lang="cs-CZ" sz="2400" dirty="0"/>
              <a:t> působí v bodech A </a:t>
            </a:r>
            <a:r>
              <a:rPr lang="cs-CZ" sz="2400" dirty="0" err="1"/>
              <a:t>a</a:t>
            </a:r>
            <a:r>
              <a:rPr lang="cs-CZ" sz="2400" dirty="0"/>
              <a:t> 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po vektorových přímkách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přeneseme do průsečíku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vektorově sečteme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působiště přeneseme do </a:t>
            </a:r>
            <a:r>
              <a:rPr lang="cs-CZ" sz="2400" dirty="0"/>
              <a:t>C</a:t>
            </a:r>
          </a:p>
          <a:p>
            <a:r>
              <a:rPr lang="cs-CZ" sz="2400" b="1" dirty="0"/>
              <a:t> </a:t>
            </a:r>
            <a:endParaRPr lang="cs-CZ" sz="2400" dirty="0"/>
          </a:p>
        </p:txBody>
      </p:sp>
      <p:pic>
        <p:nvPicPr>
          <p:cNvPr id="8" name="obrázek 251" descr="http://fyzika.jreichl.com/data/M_tuheteleso_soubory/image021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35" y="3248980"/>
            <a:ext cx="4181684" cy="269652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6.3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SKLÁDÁNÍ SIL</a:t>
            </a:r>
            <a:endParaRPr lang="cs-CZ" sz="2800" dirty="0">
              <a:solidFill>
                <a:schemeClr val="bg1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5427095" y="4464115"/>
            <a:ext cx="540060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372200" y="5389182"/>
            <a:ext cx="540060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5427405" y="3969060"/>
            <a:ext cx="539750" cy="527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6147730" y="3270250"/>
            <a:ext cx="519770" cy="506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427405" y="4489450"/>
            <a:ext cx="1074995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7886524" y="4489450"/>
            <a:ext cx="1074995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898427" y="3407008"/>
            <a:ext cx="3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250097" y="5004175"/>
            <a:ext cx="3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795019" y="4512858"/>
            <a:ext cx="3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84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1510" y="4008254"/>
            <a:ext cx="513057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400" b="1" dirty="0"/>
              <a:t>výslednice</a:t>
            </a:r>
          </a:p>
          <a:p>
            <a:pPr marL="446088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směr </a:t>
            </a:r>
            <a:r>
              <a:rPr lang="cs-CZ" sz="2400" dirty="0" smtClean="0"/>
              <a:t>stejný jako skládané síly</a:t>
            </a:r>
            <a:endParaRPr lang="cs-CZ" sz="2400" dirty="0"/>
          </a:p>
          <a:p>
            <a:pPr marL="446088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velikost – součet</a:t>
            </a:r>
          </a:p>
          <a:p>
            <a:pPr marL="446088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působiště</a:t>
            </a:r>
            <a:br>
              <a:rPr lang="cs-CZ" sz="2400" dirty="0" smtClean="0"/>
            </a:br>
            <a:r>
              <a:rPr lang="cs-CZ" sz="2400" dirty="0" smtClean="0"/>
              <a:t>výslednice </a:t>
            </a:r>
            <a:r>
              <a:rPr lang="cs-CZ" sz="2400" dirty="0"/>
              <a:t>dělí </a:t>
            </a:r>
            <a:r>
              <a:rPr lang="cs-CZ" sz="2400" dirty="0" smtClean="0"/>
              <a:t>vzdálenost </a:t>
            </a:r>
            <a:r>
              <a:rPr lang="cs-CZ" sz="2400" dirty="0"/>
              <a:t>působišť </a:t>
            </a:r>
            <a:br>
              <a:rPr lang="cs-CZ" sz="2400" dirty="0"/>
            </a:br>
            <a:r>
              <a:rPr lang="cs-CZ" sz="2400" dirty="0"/>
              <a:t>v obráceném poměru </a:t>
            </a:r>
            <a:r>
              <a:rPr lang="cs-CZ" sz="2400" dirty="0" smtClean="0"/>
              <a:t>ramen sil </a:t>
            </a:r>
            <a:endParaRPr lang="cs-CZ" sz="2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500" y="548680"/>
            <a:ext cx="8929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400" b="1" dirty="0" smtClean="0"/>
              <a:t>B) ROVNOBĚŽNÉ </a:t>
            </a:r>
            <a:r>
              <a:rPr lang="cs-CZ" sz="2400" b="1" dirty="0"/>
              <a:t>SÍLY </a:t>
            </a:r>
            <a:r>
              <a:rPr lang="cs-CZ" sz="2400" b="1" dirty="0" smtClean="0"/>
              <a:t>- stejného </a:t>
            </a:r>
            <a:r>
              <a:rPr lang="cs-CZ" sz="2400" b="1" dirty="0"/>
              <a:t>směru</a:t>
            </a:r>
            <a:endParaRPr lang="cs-CZ" sz="2400" dirty="0"/>
          </a:p>
          <a:p>
            <a:r>
              <a:rPr lang="cs-CZ" sz="2400" dirty="0"/>
              <a:t> 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grafické </a:t>
            </a:r>
            <a:r>
              <a:rPr lang="cs-CZ" sz="2400" b="1" dirty="0"/>
              <a:t>určení výslednice</a:t>
            </a:r>
            <a:endParaRPr lang="cs-CZ" sz="2400" dirty="0"/>
          </a:p>
          <a:p>
            <a:pPr marL="176213" lvl="1" indent="-155575">
              <a:buFont typeface="Arial" panose="020B0604020202020204" pitchFamily="34" charset="0"/>
              <a:buChar char="•"/>
            </a:pPr>
            <a:r>
              <a:rPr lang="cs-CZ" sz="2400" dirty="0"/>
              <a:t>nanést každou ze dvou sil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/>
              <a:t>vektorovou přímku druhé síly </a:t>
            </a:r>
          </a:p>
          <a:p>
            <a:pPr marL="176213" lvl="1" indent="-155575">
              <a:buFont typeface="Arial" panose="020B0604020202020204" pitchFamily="34" charset="0"/>
              <a:buChar char="•"/>
            </a:pPr>
            <a:r>
              <a:rPr lang="cs-CZ" sz="2400" dirty="0"/>
              <a:t>přitom změnit směr jedné </a:t>
            </a:r>
            <a:r>
              <a:rPr lang="cs-CZ" sz="2400" dirty="0" smtClean="0"/>
              <a:t>z nich </a:t>
            </a:r>
            <a:endParaRPr lang="cs-CZ" sz="2400" dirty="0"/>
          </a:p>
          <a:p>
            <a:pPr marL="176213" lvl="1" indent="-155575">
              <a:buFont typeface="Arial" panose="020B0604020202020204" pitchFamily="34" charset="0"/>
              <a:buChar char="•"/>
            </a:pPr>
            <a:r>
              <a:rPr lang="cs-CZ" sz="2400" dirty="0"/>
              <a:t>spojit koncové body </a:t>
            </a:r>
            <a:r>
              <a:rPr lang="cs-CZ" sz="2400" dirty="0" smtClean="0"/>
              <a:t>pomocných </a:t>
            </a:r>
            <a:r>
              <a:rPr lang="cs-CZ" sz="2400" dirty="0"/>
              <a:t>(nově nanesených) </a:t>
            </a:r>
            <a:r>
              <a:rPr lang="cs-CZ" sz="2400" dirty="0" smtClean="0"/>
              <a:t>sil </a:t>
            </a:r>
            <a:endParaRPr lang="cs-CZ" sz="2400" dirty="0"/>
          </a:p>
          <a:p>
            <a:pPr marL="176213" lvl="1" indent="-155575">
              <a:buFont typeface="Arial" panose="020B0604020202020204" pitchFamily="34" charset="0"/>
              <a:buChar char="•"/>
            </a:pPr>
            <a:r>
              <a:rPr lang="cs-CZ" sz="2400" dirty="0"/>
              <a:t>tam, kde spojnice protne těleso, na které síly působily,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 </a:t>
            </a:r>
            <a:r>
              <a:rPr lang="cs-CZ" sz="2400" dirty="0"/>
              <a:t>působiště výslednice </a:t>
            </a:r>
            <a:r>
              <a:rPr lang="cs-CZ" sz="2400" dirty="0" smtClean="0"/>
              <a:t>sil</a:t>
            </a:r>
          </a:p>
          <a:p>
            <a:pPr marL="446088" lvl="1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6.3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SKLÁDÁNÍ SIL</a:t>
            </a:r>
            <a:endParaRPr lang="cs-CZ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53053"/>
              </p:ext>
            </p:extLst>
          </p:nvPr>
        </p:nvGraphicFramePr>
        <p:xfrm>
          <a:off x="5202070" y="4959170"/>
          <a:ext cx="1755973" cy="98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1" name="Rovnice" r:id="rId4" imgW="774360" imgH="457200" progId="Equation.3">
                  <p:embed/>
                </p:oleObj>
              </mc:Choice>
              <mc:Fallback>
                <p:oleObj name="Rovnice" r:id="rId4" imgW="774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070" y="4959170"/>
                        <a:ext cx="1755973" cy="9865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66323"/>
              </p:ext>
            </p:extLst>
          </p:nvPr>
        </p:nvGraphicFramePr>
        <p:xfrm>
          <a:off x="7165647" y="4914165"/>
          <a:ext cx="1321788" cy="10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2" name="Rovnice" r:id="rId6" imgW="571320" imgH="444240" progId="Equation.3">
                  <p:embed/>
                </p:oleObj>
              </mc:Choice>
              <mc:Fallback>
                <p:oleObj name="Rovnice" r:id="rId6" imgW="571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647" y="4914165"/>
                        <a:ext cx="1321788" cy="1049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68139"/>
              </p:ext>
            </p:extLst>
          </p:nvPr>
        </p:nvGraphicFramePr>
        <p:xfrm>
          <a:off x="2951820" y="4959170"/>
          <a:ext cx="1755974" cy="52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3" name="Rovnice" r:id="rId8" imgW="749160" imgH="215640" progId="Equation.3">
                  <p:embed/>
                </p:oleObj>
              </mc:Choice>
              <mc:Fallback>
                <p:oleObj name="Rovnice" r:id="rId8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820" y="4959170"/>
                        <a:ext cx="1755974" cy="5248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Přímá spojnice 13"/>
          <p:cNvCxnSpPr/>
          <p:nvPr/>
        </p:nvCxnSpPr>
        <p:spPr>
          <a:xfrm>
            <a:off x="4932040" y="1222545"/>
            <a:ext cx="3555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932040" y="1222545"/>
            <a:ext cx="0" cy="583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8487435" y="1222545"/>
            <a:ext cx="0" cy="12099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92004"/>
              </p:ext>
            </p:extLst>
          </p:nvPr>
        </p:nvGraphicFramePr>
        <p:xfrm>
          <a:off x="4475795" y="1303334"/>
          <a:ext cx="2762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4" name="Rovnice" r:id="rId10" imgW="164880" imgH="241200" progId="Equation.3">
                  <p:embed/>
                </p:oleObj>
              </mc:Choice>
              <mc:Fallback>
                <p:oleObj name="Rovnice" r:id="rId10" imgW="164880" imgH="241200" progId="Equation.3">
                  <p:embed/>
                  <p:pic>
                    <p:nvPicPr>
                      <p:cNvPr id="0" name="Objek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795" y="1303334"/>
                        <a:ext cx="276225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600745"/>
              </p:ext>
            </p:extLst>
          </p:nvPr>
        </p:nvGraphicFramePr>
        <p:xfrm>
          <a:off x="8667109" y="1403638"/>
          <a:ext cx="319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5" name="Rovnice" r:id="rId12" imgW="190440" imgH="241200" progId="Equation.3">
                  <p:embed/>
                </p:oleObj>
              </mc:Choice>
              <mc:Fallback>
                <p:oleObj name="Rovnice" r:id="rId12" imgW="190440" imgH="241200" progId="Equation.3">
                  <p:embed/>
                  <p:pic>
                    <p:nvPicPr>
                      <p:cNvPr id="0" name="Objek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109" y="1403638"/>
                        <a:ext cx="319088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Přímá spojnice se šipkou 21"/>
          <p:cNvCxnSpPr/>
          <p:nvPr/>
        </p:nvCxnSpPr>
        <p:spPr>
          <a:xfrm>
            <a:off x="4932040" y="1201443"/>
            <a:ext cx="0" cy="12099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8487500" y="638690"/>
            <a:ext cx="0" cy="58385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504978"/>
              </p:ext>
            </p:extLst>
          </p:nvPr>
        </p:nvGraphicFramePr>
        <p:xfrm>
          <a:off x="8615363" y="720250"/>
          <a:ext cx="3825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6" name="Rovnice" r:id="rId14" imgW="228600" imgH="241200" progId="Equation.3">
                  <p:embed/>
                </p:oleObj>
              </mc:Choice>
              <mc:Fallback>
                <p:oleObj name="Rovnice" r:id="rId14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363" y="720250"/>
                        <a:ext cx="382587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9747"/>
              </p:ext>
            </p:extLst>
          </p:nvPr>
        </p:nvGraphicFramePr>
        <p:xfrm>
          <a:off x="4416580" y="1802925"/>
          <a:ext cx="4254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7" name="Rovnice" r:id="rId16" imgW="253800" imgH="241200" progId="Equation.3">
                  <p:embed/>
                </p:oleObj>
              </mc:Choice>
              <mc:Fallback>
                <p:oleObj name="Rovnice" r:id="rId16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580" y="1802925"/>
                        <a:ext cx="425450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nice 26"/>
          <p:cNvCxnSpPr/>
          <p:nvPr/>
        </p:nvCxnSpPr>
        <p:spPr>
          <a:xfrm flipV="1">
            <a:off x="4932040" y="638690"/>
            <a:ext cx="3555460" cy="1772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7317305" y="1222545"/>
            <a:ext cx="0" cy="17726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14137"/>
              </p:ext>
            </p:extLst>
          </p:nvPr>
        </p:nvGraphicFramePr>
        <p:xfrm>
          <a:off x="5697538" y="741363"/>
          <a:ext cx="2762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8" name="Rovnice" r:id="rId18" imgW="164880" imgH="215640" progId="Equation.3">
                  <p:embed/>
                </p:oleObj>
              </mc:Choice>
              <mc:Fallback>
                <p:oleObj name="Rovnice" r:id="rId1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741363"/>
                        <a:ext cx="276225" cy="377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93557"/>
              </p:ext>
            </p:extLst>
          </p:nvPr>
        </p:nvGraphicFramePr>
        <p:xfrm>
          <a:off x="7656513" y="1325563"/>
          <a:ext cx="3190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9" name="Rovnice" r:id="rId20" imgW="190440" imgH="215640" progId="Equation.3">
                  <p:embed/>
                </p:oleObj>
              </mc:Choice>
              <mc:Fallback>
                <p:oleObj name="Rovnice" r:id="rId2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1325563"/>
                        <a:ext cx="319087" cy="377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04750"/>
              </p:ext>
            </p:extLst>
          </p:nvPr>
        </p:nvGraphicFramePr>
        <p:xfrm>
          <a:off x="7452320" y="2084318"/>
          <a:ext cx="2762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70" name="Rovnice" r:id="rId22" imgW="164880" imgH="203040" progId="Equation.3">
                  <p:embed/>
                </p:oleObj>
              </mc:Choice>
              <mc:Fallback>
                <p:oleObj name="Rovnice" r:id="rId22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084318"/>
                        <a:ext cx="276225" cy="357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192854"/>
              </p:ext>
            </p:extLst>
          </p:nvPr>
        </p:nvGraphicFramePr>
        <p:xfrm>
          <a:off x="5202070" y="6106893"/>
          <a:ext cx="16748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71" name="Rovnice" r:id="rId24" imgW="723600" imgH="215640" progId="Equation.3">
                  <p:embed/>
                </p:oleObj>
              </mc:Choice>
              <mc:Fallback>
                <p:oleObj name="Rovnice" r:id="rId24" imgW="723600" imgH="215640" progId="Equation.3">
                  <p:embed/>
                  <p:pic>
                    <p:nvPicPr>
                      <p:cNvPr id="0" name="Objek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070" y="6106893"/>
                        <a:ext cx="1674813" cy="509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42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500" y="548680"/>
            <a:ext cx="89296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400" b="1" dirty="0" smtClean="0"/>
              <a:t>B) ROVNOBĚŽNÉ </a:t>
            </a:r>
            <a:r>
              <a:rPr lang="cs-CZ" sz="2400" b="1" dirty="0"/>
              <a:t>SÍLY </a:t>
            </a:r>
            <a:r>
              <a:rPr lang="cs-CZ" sz="2400" b="1" dirty="0" smtClean="0"/>
              <a:t>- opačného směru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dirty="0"/>
          </a:p>
          <a:p>
            <a:pPr marL="92075" lvl="2">
              <a:spcAft>
                <a:spcPts val="1200"/>
              </a:spcAft>
            </a:pPr>
            <a:r>
              <a:rPr lang="cs-CZ" sz="2400" b="1" dirty="0"/>
              <a:t>výslednice</a:t>
            </a:r>
            <a:endParaRPr lang="cs-CZ" sz="2400" dirty="0" smtClean="0"/>
          </a:p>
          <a:p>
            <a:pPr marL="446088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směr </a:t>
            </a:r>
            <a:r>
              <a:rPr lang="cs-CZ" sz="2400" dirty="0"/>
              <a:t>stejný jako větší síla</a:t>
            </a:r>
          </a:p>
          <a:p>
            <a:pPr marL="446088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velikost – rozdíl</a:t>
            </a:r>
          </a:p>
          <a:p>
            <a:pPr marL="446088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působiště</a:t>
            </a:r>
            <a:endParaRPr lang="cs-CZ" sz="2400" dirty="0"/>
          </a:p>
          <a:p>
            <a:r>
              <a:rPr lang="cs-CZ" sz="2400" dirty="0"/>
              <a:t>        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6.3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SKLÁDÁNÍ SIL</a:t>
            </a:r>
            <a:endParaRPr lang="cs-CZ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025492"/>
              </p:ext>
            </p:extLst>
          </p:nvPr>
        </p:nvGraphicFramePr>
        <p:xfrm>
          <a:off x="2003078" y="5409220"/>
          <a:ext cx="1755973" cy="98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0" name="Rovnice" r:id="rId4" imgW="774360" imgH="457200" progId="Equation.3">
                  <p:embed/>
                </p:oleObj>
              </mc:Choice>
              <mc:Fallback>
                <p:oleObj name="Rovnice" r:id="rId4" imgW="774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078" y="5409220"/>
                        <a:ext cx="1755973" cy="9865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607648"/>
              </p:ext>
            </p:extLst>
          </p:nvPr>
        </p:nvGraphicFramePr>
        <p:xfrm>
          <a:off x="3911106" y="5364215"/>
          <a:ext cx="1321788" cy="10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1" name="Rovnice" r:id="rId6" imgW="571320" imgH="444240" progId="Equation.3">
                  <p:embed/>
                </p:oleObj>
              </mc:Choice>
              <mc:Fallback>
                <p:oleObj name="Rovnice" r:id="rId6" imgW="571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106" y="5364215"/>
                        <a:ext cx="1321788" cy="1049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549428"/>
              </p:ext>
            </p:extLst>
          </p:nvPr>
        </p:nvGraphicFramePr>
        <p:xfrm>
          <a:off x="2874254" y="4464115"/>
          <a:ext cx="1876886" cy="61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2" name="Rovnice" r:id="rId8" imgW="812520" imgH="253800" progId="Equation.3">
                  <p:embed/>
                </p:oleObj>
              </mc:Choice>
              <mc:Fallback>
                <p:oleObj name="Rovnice" r:id="rId8" imgW="812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254" y="4464115"/>
                        <a:ext cx="1876886" cy="61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Přímá spojnice 11"/>
          <p:cNvCxnSpPr/>
          <p:nvPr/>
        </p:nvCxnSpPr>
        <p:spPr>
          <a:xfrm>
            <a:off x="795965" y="2196394"/>
            <a:ext cx="3555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95965" y="2196394"/>
            <a:ext cx="0" cy="583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351360" y="998730"/>
            <a:ext cx="0" cy="12099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707902"/>
              </p:ext>
            </p:extLst>
          </p:nvPr>
        </p:nvGraphicFramePr>
        <p:xfrm>
          <a:off x="339720" y="2277183"/>
          <a:ext cx="2762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3" name="Rovnice" r:id="rId10" imgW="164880" imgH="241200" progId="Equation.3">
                  <p:embed/>
                </p:oleObj>
              </mc:Choice>
              <mc:Fallback>
                <p:oleObj name="Rovnice" r:id="rId10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0" y="2277183"/>
                        <a:ext cx="276225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624246"/>
              </p:ext>
            </p:extLst>
          </p:nvPr>
        </p:nvGraphicFramePr>
        <p:xfrm>
          <a:off x="4510975" y="1188676"/>
          <a:ext cx="319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4" name="Rovnice" r:id="rId12" imgW="190440" imgH="241200" progId="Equation.3">
                  <p:embed/>
                </p:oleObj>
              </mc:Choice>
              <mc:Fallback>
                <p:oleObj name="Rovnice" r:id="rId12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75" y="1188676"/>
                        <a:ext cx="319088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Přímá spojnice se šipkou 16"/>
          <p:cNvCxnSpPr/>
          <p:nvPr/>
        </p:nvCxnSpPr>
        <p:spPr>
          <a:xfrm flipV="1">
            <a:off x="795965" y="953725"/>
            <a:ext cx="0" cy="12099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4351425" y="1612539"/>
            <a:ext cx="0" cy="58385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31532"/>
              </p:ext>
            </p:extLst>
          </p:nvPr>
        </p:nvGraphicFramePr>
        <p:xfrm>
          <a:off x="4479288" y="1694099"/>
          <a:ext cx="3825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5" name="Rovnice" r:id="rId14" imgW="228600" imgH="241200" progId="Equation.3">
                  <p:embed/>
                </p:oleObj>
              </mc:Choice>
              <mc:Fallback>
                <p:oleObj name="Rovnice" r:id="rId14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288" y="1694099"/>
                        <a:ext cx="382587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73016"/>
              </p:ext>
            </p:extLst>
          </p:nvPr>
        </p:nvGraphicFramePr>
        <p:xfrm>
          <a:off x="251520" y="1400607"/>
          <a:ext cx="4254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6" name="Rovnice" r:id="rId16" imgW="253800" imgH="241200" progId="Equation.3">
                  <p:embed/>
                </p:oleObj>
              </mc:Choice>
              <mc:Fallback>
                <p:oleObj name="Rovnice" r:id="rId16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00607"/>
                        <a:ext cx="425450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Přímá spojnice 20"/>
          <p:cNvCxnSpPr/>
          <p:nvPr/>
        </p:nvCxnSpPr>
        <p:spPr>
          <a:xfrm>
            <a:off x="795965" y="953725"/>
            <a:ext cx="7421440" cy="1350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7497325" y="1612539"/>
            <a:ext cx="65" cy="5405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53133"/>
              </p:ext>
            </p:extLst>
          </p:nvPr>
        </p:nvGraphicFramePr>
        <p:xfrm>
          <a:off x="2186735" y="2560528"/>
          <a:ext cx="2762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7" name="Rovnice" r:id="rId18" imgW="164880" imgH="215640" progId="Equation.3">
                  <p:embed/>
                </p:oleObj>
              </mc:Choice>
              <mc:Fallback>
                <p:oleObj name="Rovnice" r:id="rId1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735" y="2560528"/>
                        <a:ext cx="276225" cy="377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976068"/>
              </p:ext>
            </p:extLst>
          </p:nvPr>
        </p:nvGraphicFramePr>
        <p:xfrm>
          <a:off x="5230632" y="2348482"/>
          <a:ext cx="3190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8" name="Rovnice" r:id="rId20" imgW="190440" imgH="215640" progId="Equation.3">
                  <p:embed/>
                </p:oleObj>
              </mc:Choice>
              <mc:Fallback>
                <p:oleObj name="Rovnice" r:id="rId2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632" y="2348482"/>
                        <a:ext cx="319087" cy="377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18624"/>
              </p:ext>
            </p:extLst>
          </p:nvPr>
        </p:nvGraphicFramePr>
        <p:xfrm>
          <a:off x="7677345" y="1632375"/>
          <a:ext cx="2762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19" name="Rovnice" r:id="rId22" imgW="164880" imgH="203040" progId="Equation.3">
                  <p:embed/>
                </p:oleObj>
              </mc:Choice>
              <mc:Fallback>
                <p:oleObj name="Rovnice" r:id="rId22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345" y="1632375"/>
                        <a:ext cx="276225" cy="357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nice 26"/>
          <p:cNvCxnSpPr/>
          <p:nvPr/>
        </p:nvCxnSpPr>
        <p:spPr>
          <a:xfrm flipV="1">
            <a:off x="4351425" y="2168860"/>
            <a:ext cx="3730965" cy="17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avá složená závorka 29"/>
          <p:cNvSpPr/>
          <p:nvPr/>
        </p:nvSpPr>
        <p:spPr>
          <a:xfrm rot="5400000">
            <a:off x="3541707" y="-526685"/>
            <a:ext cx="1242667" cy="6668702"/>
          </a:xfrm>
          <a:prstGeom prst="rightBrace">
            <a:avLst>
              <a:gd name="adj1" fmla="val 43147"/>
              <a:gd name="adj2" fmla="val 777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Pravá složená závorka 31"/>
          <p:cNvSpPr/>
          <p:nvPr/>
        </p:nvSpPr>
        <p:spPr>
          <a:xfrm rot="5400000">
            <a:off x="5784889" y="775886"/>
            <a:ext cx="279677" cy="3145193"/>
          </a:xfrm>
          <a:prstGeom prst="rightBrace">
            <a:avLst>
              <a:gd name="adj1" fmla="val 43147"/>
              <a:gd name="adj2" fmla="val 577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58782"/>
              </p:ext>
            </p:extLst>
          </p:nvPr>
        </p:nvGraphicFramePr>
        <p:xfrm>
          <a:off x="5565775" y="5634038"/>
          <a:ext cx="16748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20" name="Rovnice" r:id="rId24" imgW="723600" imgH="215640" progId="Equation.3">
                  <p:embed/>
                </p:oleObj>
              </mc:Choice>
              <mc:Fallback>
                <p:oleObj name="Rovnice" r:id="rId24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5634038"/>
                        <a:ext cx="1674813" cy="509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Pravá složená závorka 27"/>
          <p:cNvSpPr/>
          <p:nvPr/>
        </p:nvSpPr>
        <p:spPr>
          <a:xfrm rot="5400000" flipH="1" flipV="1">
            <a:off x="2299600" y="158579"/>
            <a:ext cx="506646" cy="3513915"/>
          </a:xfrm>
          <a:prstGeom prst="rightBrace">
            <a:avLst>
              <a:gd name="adj1" fmla="val 43147"/>
              <a:gd name="adj2" fmla="val 59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535812"/>
              </p:ext>
            </p:extLst>
          </p:nvPr>
        </p:nvGraphicFramePr>
        <p:xfrm>
          <a:off x="2563813" y="1403350"/>
          <a:ext cx="2333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21" name="Rovnice" r:id="rId26" imgW="139680" imgH="177480" progId="Equation.3">
                  <p:embed/>
                </p:oleObj>
              </mc:Choice>
              <mc:Fallback>
                <p:oleObj name="Rovnice" r:id="rId2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1403350"/>
                        <a:ext cx="233362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529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28" grpId="0" animBg="1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9131</TotalTime>
  <Words>431</Words>
  <Application>Microsoft Office PowerPoint</Application>
  <PresentationFormat>Předvádění na obrazovce (4:3)</PresentationFormat>
  <Paragraphs>276</Paragraphs>
  <Slides>28</Slides>
  <Notes>28</Notes>
  <HiddenSlides>2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2ročník prezentace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monika</cp:lastModifiedBy>
  <cp:revision>349</cp:revision>
  <dcterms:created xsi:type="dcterms:W3CDTF">2012-04-18T20:19:22Z</dcterms:created>
  <dcterms:modified xsi:type="dcterms:W3CDTF">2016-05-25T11:59:28Z</dcterms:modified>
</cp:coreProperties>
</file>