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391" r:id="rId2"/>
    <p:sldId id="478" r:id="rId3"/>
    <p:sldId id="401" r:id="rId4"/>
    <p:sldId id="482" r:id="rId5"/>
    <p:sldId id="479" r:id="rId6"/>
    <p:sldId id="481" r:id="rId7"/>
    <p:sldId id="480" r:id="rId8"/>
    <p:sldId id="483" r:id="rId9"/>
    <p:sldId id="484" r:id="rId10"/>
    <p:sldId id="486" r:id="rId11"/>
    <p:sldId id="485" r:id="rId12"/>
    <p:sldId id="493" r:id="rId13"/>
    <p:sldId id="487" r:id="rId14"/>
    <p:sldId id="488" r:id="rId15"/>
    <p:sldId id="489" r:id="rId16"/>
    <p:sldId id="490" r:id="rId17"/>
    <p:sldId id="491" r:id="rId18"/>
    <p:sldId id="404" r:id="rId19"/>
  </p:sldIdLst>
  <p:sldSz cx="9144000" cy="6858000" type="screen4x3"/>
  <p:notesSz cx="6877050" cy="96567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2"/>
    <a:srgbClr val="009900"/>
    <a:srgbClr val="007D00"/>
    <a:srgbClr val="008C00"/>
    <a:srgbClr val="99FF99"/>
    <a:srgbClr val="00BE00"/>
    <a:srgbClr val="009600"/>
    <a:srgbClr val="008700"/>
    <a:srgbClr val="FFFF9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02" autoAdjust="0"/>
    <p:restoredTop sz="94660"/>
  </p:normalViewPr>
  <p:slideViewPr>
    <p:cSldViewPr>
      <p:cViewPr>
        <p:scale>
          <a:sx n="75" d="100"/>
          <a:sy n="75" d="100"/>
        </p:scale>
        <p:origin x="1260" y="234"/>
      </p:cViewPr>
      <p:guideLst>
        <p:guide orient="horz" pos="2160"/>
        <p:guide pos="35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Relationship Id="rId9" Type="http://schemas.openxmlformats.org/officeDocument/2006/relationships/image" Target="../media/image5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2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Relationship Id="rId1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10" Type="http://schemas.openxmlformats.org/officeDocument/2006/relationships/image" Target="../media/image44.wmf"/><Relationship Id="rId4" Type="http://schemas.openxmlformats.org/officeDocument/2006/relationships/image" Target="../media/image38.wmf"/><Relationship Id="rId9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57C59F13-626B-4E81-B7E1-F125CA16513D}" type="datetimeFigureOut">
              <a:rPr lang="cs-CZ" smtClean="0"/>
              <a:pPr/>
              <a:t>07.03.2018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C4E65282-7E10-47DC-B4DF-C6B3EF0537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6739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0CBB2A5F-CDFC-4AC0-9B71-94E720DCCD48}" type="datetimeFigureOut">
              <a:rPr lang="cs-CZ" smtClean="0"/>
              <a:pPr/>
              <a:t>07.03.2018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26000" cy="3621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76" tIns="47238" rIns="94476" bIns="47238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7705" y="4586963"/>
            <a:ext cx="5501640" cy="4345543"/>
          </a:xfrm>
          <a:prstGeom prst="rect">
            <a:avLst/>
          </a:prstGeom>
        </p:spPr>
        <p:txBody>
          <a:bodyPr vert="horz" lIns="94476" tIns="47238" rIns="94476" bIns="47238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D61FCE9A-C47D-432C-9AC5-C2A4B62022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7908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FB04DB-646A-40A7-8F55-2B991C22437C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FB04DB-646A-40A7-8F55-2B991C22437C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FB04DB-646A-40A7-8F55-2B991C22437C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FB04DB-646A-40A7-8F55-2B991C22437C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FB04DB-646A-40A7-8F55-2B991C22437C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FB04DB-646A-40A7-8F55-2B991C22437C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FB04DB-646A-40A7-8F55-2B991C22437C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FB04DB-646A-40A7-8F55-2B991C22437C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4D5CD6-8AE8-4027-BE0E-0502778E67DE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4758">
              <a:defRPr/>
            </a:pPr>
            <a:fld id="{2902D99E-1CAC-4163-A6A0-D0798A45AC86}" type="slidenum">
              <a:rPr lang="cs-CZ">
                <a:solidFill>
                  <a:prstClr val="black"/>
                </a:solidFill>
                <a:latin typeface="Calibri"/>
              </a:rPr>
              <a:pPr defTabSz="944758">
                <a:defRPr/>
              </a:pPr>
              <a:t>2</a:t>
            </a:fld>
            <a:endParaRPr lang="cs-C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032325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FB04DB-646A-40A7-8F55-2B991C22437C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FB04DB-646A-40A7-8F55-2B991C22437C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FB04DB-646A-40A7-8F55-2B991C22437C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FB04DB-646A-40A7-8F55-2B991C22437C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FB04DB-646A-40A7-8F55-2B991C22437C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FB04DB-646A-40A7-8F55-2B991C22437C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FB04DB-646A-40A7-8F55-2B991C22437C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9E05F-9BD9-4811-B7CF-3F87070850C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07.03.2018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30C12-6B48-4491-A6C4-2BC8A0891AC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2B131-CF94-426D-91CD-17D57922511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07.03.2018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532DA-C4C4-49B5-AE66-E3D8878E567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BAB99-C27E-49D9-A035-54E83000CE4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07.03.2018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24334-680A-41E1-B4B0-A8A92DBDA66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99358-47AF-4D39-8270-8EAA3C8541A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07.03.2018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1587-FECB-4D69-AAF2-F5E5556D06C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07.03.2018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6D323-6954-4E34-BAB6-64D1839ED0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5DE20-9EE9-46CE-BA43-6F6ADE9EE63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07.03.2018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AB0A3-5706-4BBE-8E59-56F8089E548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1F402-3568-4574-9713-A78EFF72C4A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07.03.2018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04A41-1DCB-430A-B6FC-841382A8FF3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077BF-07F7-43B8-BC31-0D9A2388DBC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07.03.2018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04D0-3F28-4DAB-9013-7D17AE44125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8A627-A747-4719-A34F-4E840128BB0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07.03.2018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38671-441C-4BFE-BD2B-526531FA034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88AF9-2B03-4657-83FF-BA5BF8BC551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07.03.2018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F85D9-4947-4004-9022-D609A121784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F30F7-3FE8-410A-AE85-5BBC8D61F3A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07.03.2018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C932E-F765-411D-B9FB-063016BE546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512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7D9254-1065-4DF4-9D29-06B1555FA21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07.03.2018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71ABC9-4549-4AE1-81FE-6B13E422C9C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6.bin"/><Relationship Id="rId4" Type="http://schemas.openxmlformats.org/officeDocument/2006/relationships/image" Target="http://fyzika.jreichl.com/data/M_prace_soubory/image042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8.bin"/><Relationship Id="rId4" Type="http://schemas.openxmlformats.org/officeDocument/2006/relationships/image" Target="http://fyzika.jreichl.com/data/M_prace_soubory/image042.pn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36.bin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43.wmf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5.bin"/><Relationship Id="rId20" Type="http://schemas.openxmlformats.org/officeDocument/2006/relationships/oleObject" Target="../embeddings/oleObject37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23" Type="http://schemas.openxmlformats.org/officeDocument/2006/relationships/image" Target="../media/image44.wmf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42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34.bin"/><Relationship Id="rId22" Type="http://schemas.openxmlformats.org/officeDocument/2006/relationships/oleObject" Target="../embeddings/oleObject3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9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9.png"/><Relationship Id="rId11" Type="http://schemas.openxmlformats.org/officeDocument/2006/relationships/oleObject" Target="../embeddings/oleObject43.bin"/><Relationship Id="rId5" Type="http://schemas.openxmlformats.org/officeDocument/2006/relationships/image" Target="../media/image45.wmf"/><Relationship Id="rId10" Type="http://schemas.openxmlformats.org/officeDocument/2006/relationships/image" Target="../media/image47.wmf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54.wmf"/><Relationship Id="rId18" Type="http://schemas.openxmlformats.org/officeDocument/2006/relationships/oleObject" Target="../embeddings/oleObject51.bin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58.wmf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48.bin"/><Relationship Id="rId17" Type="http://schemas.openxmlformats.org/officeDocument/2006/relationships/image" Target="../media/image5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0.bin"/><Relationship Id="rId20" Type="http://schemas.openxmlformats.org/officeDocument/2006/relationships/oleObject" Target="../embeddings/oleObject52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5" Type="http://schemas.openxmlformats.org/officeDocument/2006/relationships/image" Target="../media/image55.wmf"/><Relationship Id="rId10" Type="http://schemas.openxmlformats.org/officeDocument/2006/relationships/oleObject" Target="../embeddings/oleObject47.bin"/><Relationship Id="rId19" Type="http://schemas.openxmlformats.org/officeDocument/2006/relationships/image" Target="../media/image57.w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4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62.wmf"/><Relationship Id="rId5" Type="http://schemas.openxmlformats.org/officeDocument/2006/relationships/image" Target="../media/image59.wm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6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http://fyzika.jreichl.com/data/M_prace_soubory/image007.png" TargetMode="Externa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wmf"/><Relationship Id="rId3" Type="http://schemas.openxmlformats.org/officeDocument/2006/relationships/notesSlide" Target="../notesSlides/notesSlide5.xml"/><Relationship Id="rId7" Type="http://schemas.openxmlformats.org/officeDocument/2006/relationships/image" Target="http://fyzika.jreichl.com/data/M_prace_soubory/image007.png" TargetMode="External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11" Type="http://schemas.openxmlformats.org/officeDocument/2006/relationships/image" Target="../media/image6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http://fyzika.jreichl.com/data/M_prace_soubory/image017.png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http://fyzika.jreichl.com/data/M_prace_soubory/image016.png" TargetMode="External"/><Relationship Id="rId5" Type="http://schemas.openxmlformats.org/officeDocument/2006/relationships/image" Target="../media/image9.png"/><Relationship Id="rId4" Type="http://schemas.openxmlformats.org/officeDocument/2006/relationships/image" Target="http://fyzika.jreichl.com/data/M_prace_soubory/image015.pn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14.bin"/><Relationship Id="rId26" Type="http://schemas.openxmlformats.org/officeDocument/2006/relationships/oleObject" Target="../embeddings/oleObject18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19.wmf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7.wmf"/><Relationship Id="rId25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29" Type="http://schemas.openxmlformats.org/officeDocument/2006/relationships/image" Target="../media/image23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4.wmf"/><Relationship Id="rId24" Type="http://schemas.openxmlformats.org/officeDocument/2006/relationships/oleObject" Target="../embeddings/oleObject17.bin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23" Type="http://schemas.openxmlformats.org/officeDocument/2006/relationships/image" Target="../media/image20.wmf"/><Relationship Id="rId28" Type="http://schemas.openxmlformats.org/officeDocument/2006/relationships/oleObject" Target="../embeddings/oleObject19.bin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18.wmf"/><Relationship Id="rId31" Type="http://schemas.openxmlformats.org/officeDocument/2006/relationships/image" Target="../media/image24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16.bin"/><Relationship Id="rId27" Type="http://schemas.openxmlformats.org/officeDocument/2006/relationships/image" Target="../media/image22.wmf"/><Relationship Id="rId30" Type="http://schemas.openxmlformats.org/officeDocument/2006/relationships/oleObject" Target="../embeddings/oleObject2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3049369"/>
            <a:ext cx="9144000" cy="584775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bg1"/>
                </a:solidFill>
                <a:cs typeface="Times New Roman" pitchFamily="18" charset="0"/>
              </a:rPr>
              <a:t>4. MECHANICKÁ </a:t>
            </a:r>
            <a:r>
              <a:rPr lang="pl-PL" sz="3200" b="1" dirty="0">
                <a:solidFill>
                  <a:schemeClr val="bg1"/>
                </a:solidFill>
                <a:cs typeface="Times New Roman" pitchFamily="18" charset="0"/>
              </a:rPr>
              <a:t>PRÁCE A MECHANICKÁ ENERGIE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0" y="3562350"/>
            <a:ext cx="914400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ea typeface="+mj-ea"/>
                <a:cs typeface="Arial" pitchFamily="34" charset="0"/>
              </a:rPr>
              <a:t>Mgr. Monika Bouchalová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ea typeface="+mj-ea"/>
                <a:cs typeface="Arial" pitchFamily="34" charset="0"/>
              </a:rPr>
              <a:t>Gymnázium, Havířov-Město, Komenského 2, p.o.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0" y="2252656"/>
            <a:ext cx="9144000" cy="63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900" b="1" dirty="0" smtClean="0">
                <a:solidFill>
                  <a:srgbClr val="009600"/>
                </a:solidFill>
                <a:ea typeface="+mj-ea"/>
                <a:cs typeface="Arial" pitchFamily="34" charset="0"/>
              </a:rPr>
              <a:t>FYZIKA </a:t>
            </a:r>
            <a:r>
              <a:rPr lang="it-IT" sz="2900" b="1" dirty="0" smtClean="0">
                <a:solidFill>
                  <a:srgbClr val="009600"/>
                </a:solidFill>
                <a:ea typeface="+mj-ea"/>
                <a:cs typeface="Arial" pitchFamily="34" charset="0"/>
              </a:rPr>
              <a:t>PRO I. ROČNÍK GYMNÁZIA</a:t>
            </a:r>
            <a:endParaRPr kumimoji="0" lang="cs-CZ" sz="800" b="1" i="0" u="none" strike="noStrike" kern="1200" cap="none" spc="0" normalizeH="0" baseline="0" noProof="0" dirty="0" smtClean="0">
              <a:ln>
                <a:noFill/>
              </a:ln>
              <a:solidFill>
                <a:srgbClr val="00960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86677" y="3498587"/>
            <a:ext cx="6285523" cy="3326210"/>
          </a:xfrm>
          <a:prstGeom prst="rect">
            <a:avLst/>
          </a:prstGeom>
          <a:solidFill>
            <a:schemeClr val="bg1"/>
          </a:solidFill>
          <a:ln>
            <a:solidFill>
              <a:srgbClr val="00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4.3.	POTENCIÁLNÍ (polohová) ENERGIE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86677" y="638690"/>
            <a:ext cx="8929687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cs-CZ" sz="2600" dirty="0" err="1" smtClean="0"/>
              <a:t>E</a:t>
            </a:r>
            <a:r>
              <a:rPr lang="cs-CZ" sz="2600" baseline="-25000" dirty="0" err="1" smtClean="0"/>
              <a:t>p</a:t>
            </a:r>
            <a:r>
              <a:rPr lang="cs-CZ" sz="2600" dirty="0" smtClean="0"/>
              <a:t> </a:t>
            </a:r>
            <a:r>
              <a:rPr lang="cs-CZ" sz="2600" dirty="0"/>
              <a:t>mají tělesa, která jsou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600" dirty="0" smtClean="0"/>
              <a:t>pružně </a:t>
            </a:r>
            <a:r>
              <a:rPr lang="cs-CZ" sz="2600" dirty="0"/>
              <a:t>deformovaná </a:t>
            </a:r>
            <a:r>
              <a:rPr lang="cs-CZ" sz="2600" dirty="0" smtClean="0"/>
              <a:t>– (potenciální </a:t>
            </a:r>
            <a:r>
              <a:rPr lang="cs-CZ" sz="2600" dirty="0"/>
              <a:t>energie </a:t>
            </a:r>
            <a:r>
              <a:rPr lang="cs-CZ" sz="2600" dirty="0" smtClean="0"/>
              <a:t>pružnosti)</a:t>
            </a:r>
            <a:endParaRPr lang="cs-CZ" sz="26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600" dirty="0" smtClean="0"/>
              <a:t>v </a:t>
            </a:r>
            <a:r>
              <a:rPr lang="cs-CZ" sz="2600" dirty="0"/>
              <a:t>silových polích jiných těles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600" dirty="0" smtClean="0"/>
              <a:t>v </a:t>
            </a:r>
            <a:r>
              <a:rPr lang="cs-CZ" sz="2600" dirty="0"/>
              <a:t>tíhovém poli Země </a:t>
            </a:r>
            <a:r>
              <a:rPr lang="cs-CZ" sz="2600" dirty="0" smtClean="0"/>
              <a:t>– (tíhovou </a:t>
            </a:r>
            <a:r>
              <a:rPr lang="cs-CZ" sz="2600" dirty="0"/>
              <a:t>potenciální </a:t>
            </a:r>
            <a:r>
              <a:rPr lang="cs-CZ" sz="2600" dirty="0" smtClean="0"/>
              <a:t>energii)</a:t>
            </a:r>
            <a:endParaRPr lang="cs-CZ" sz="2600" dirty="0"/>
          </a:p>
          <a:p>
            <a:pPr lvl="0"/>
            <a:endParaRPr lang="cs-CZ" sz="2600" dirty="0"/>
          </a:p>
          <a:p>
            <a:pPr lvl="0"/>
            <a:r>
              <a:rPr lang="cs-CZ" sz="2600" b="1" dirty="0"/>
              <a:t>Př.: </a:t>
            </a:r>
            <a:r>
              <a:rPr lang="cs-CZ" sz="2600" dirty="0"/>
              <a:t>HB o hmotnosti m, který padá volným pádem v tíhovém poli </a:t>
            </a:r>
            <a:r>
              <a:rPr lang="cs-CZ" sz="2600" dirty="0" smtClean="0"/>
              <a:t>Země</a:t>
            </a:r>
            <a:endParaRPr lang="cs-CZ" sz="2600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5020" y="3744035"/>
            <a:ext cx="5657139" cy="2835315"/>
            <a:chOff x="1445" y="3939"/>
            <a:chExt cx="4983" cy="2505"/>
          </a:xfrm>
        </p:grpSpPr>
        <p:pic>
          <p:nvPicPr>
            <p:cNvPr id="1025027" name="Picture 3" descr="http://fyzika.jreichl.com/data/M_prace_soubory/image042.png"/>
            <p:cNvPicPr>
              <a:picLocks noChangeAspect="1" noChangeArrowheads="1"/>
            </p:cNvPicPr>
            <p:nvPr/>
          </p:nvPicPr>
          <p:blipFill>
            <a:blip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5" y="3939"/>
              <a:ext cx="1998" cy="2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25028" name="AutoShape 4"/>
            <p:cNvCxnSpPr>
              <a:cxnSpLocks noChangeShapeType="1"/>
            </p:cNvCxnSpPr>
            <p:nvPr/>
          </p:nvCxnSpPr>
          <p:spPr bwMode="auto">
            <a:xfrm flipH="1">
              <a:off x="3945" y="3981"/>
              <a:ext cx="870" cy="169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150" y="3960"/>
              <a:ext cx="784" cy="1719"/>
            </a:xfrm>
            <a:custGeom>
              <a:avLst/>
              <a:gdLst>
                <a:gd name="T0" fmla="*/ 363 w 784"/>
                <a:gd name="T1" fmla="*/ 0 h 1719"/>
                <a:gd name="T2" fmla="*/ 498 w 784"/>
                <a:gd name="T3" fmla="*/ 299 h 1719"/>
                <a:gd name="T4" fmla="*/ 164 w 784"/>
                <a:gd name="T5" fmla="*/ 390 h 1719"/>
                <a:gd name="T6" fmla="*/ 691 w 784"/>
                <a:gd name="T7" fmla="*/ 502 h 1719"/>
                <a:gd name="T8" fmla="*/ 133 w 784"/>
                <a:gd name="T9" fmla="*/ 674 h 1719"/>
                <a:gd name="T10" fmla="*/ 762 w 784"/>
                <a:gd name="T11" fmla="*/ 853 h 1719"/>
                <a:gd name="T12" fmla="*/ 83 w 784"/>
                <a:gd name="T13" fmla="*/ 1050 h 1719"/>
                <a:gd name="T14" fmla="*/ 326 w 784"/>
                <a:gd name="T15" fmla="*/ 1263 h 1719"/>
                <a:gd name="T16" fmla="*/ 73 w 784"/>
                <a:gd name="T17" fmla="*/ 1394 h 1719"/>
                <a:gd name="T18" fmla="*/ 762 w 784"/>
                <a:gd name="T19" fmla="*/ 1506 h 1719"/>
                <a:gd name="T20" fmla="*/ 204 w 784"/>
                <a:gd name="T21" fmla="*/ 1658 h 1719"/>
                <a:gd name="T22" fmla="*/ 468 w 784"/>
                <a:gd name="T23" fmla="*/ 1719 h 1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4" h="1719">
                  <a:moveTo>
                    <a:pt x="363" y="0"/>
                  </a:moveTo>
                  <a:cubicBezTo>
                    <a:pt x="387" y="50"/>
                    <a:pt x="531" y="234"/>
                    <a:pt x="498" y="299"/>
                  </a:cubicBezTo>
                  <a:cubicBezTo>
                    <a:pt x="465" y="364"/>
                    <a:pt x="132" y="356"/>
                    <a:pt x="164" y="390"/>
                  </a:cubicBezTo>
                  <a:cubicBezTo>
                    <a:pt x="196" y="424"/>
                    <a:pt x="696" y="455"/>
                    <a:pt x="691" y="502"/>
                  </a:cubicBezTo>
                  <a:cubicBezTo>
                    <a:pt x="686" y="549"/>
                    <a:pt x="121" y="616"/>
                    <a:pt x="133" y="674"/>
                  </a:cubicBezTo>
                  <a:cubicBezTo>
                    <a:pt x="145" y="732"/>
                    <a:pt x="770" y="790"/>
                    <a:pt x="762" y="853"/>
                  </a:cubicBezTo>
                  <a:cubicBezTo>
                    <a:pt x="754" y="916"/>
                    <a:pt x="156" y="982"/>
                    <a:pt x="83" y="1050"/>
                  </a:cubicBezTo>
                  <a:cubicBezTo>
                    <a:pt x="10" y="1118"/>
                    <a:pt x="328" y="1206"/>
                    <a:pt x="326" y="1263"/>
                  </a:cubicBezTo>
                  <a:cubicBezTo>
                    <a:pt x="324" y="1320"/>
                    <a:pt x="0" y="1354"/>
                    <a:pt x="73" y="1394"/>
                  </a:cubicBezTo>
                  <a:cubicBezTo>
                    <a:pt x="146" y="1434"/>
                    <a:pt x="740" y="1462"/>
                    <a:pt x="762" y="1506"/>
                  </a:cubicBezTo>
                  <a:cubicBezTo>
                    <a:pt x="784" y="1550"/>
                    <a:pt x="253" y="1623"/>
                    <a:pt x="204" y="1658"/>
                  </a:cubicBezTo>
                  <a:cubicBezTo>
                    <a:pt x="155" y="1693"/>
                    <a:pt x="311" y="1706"/>
                    <a:pt x="468" y="1719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cxnSp>
          <p:nvCxnSpPr>
            <p:cNvPr id="1025030" name="AutoShape 6"/>
            <p:cNvCxnSpPr>
              <a:cxnSpLocks noChangeShapeType="1"/>
            </p:cNvCxnSpPr>
            <p:nvPr/>
          </p:nvCxnSpPr>
          <p:spPr bwMode="auto">
            <a:xfrm>
              <a:off x="1805" y="5679"/>
              <a:ext cx="4623" cy="0"/>
            </a:xfrm>
            <a:prstGeom prst="straightConnector1">
              <a:avLst/>
            </a:prstGeom>
            <a:noFill/>
            <a:ln w="15875">
              <a:solidFill>
                <a:srgbClr val="0070C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25031" name="AutoShape 7"/>
            <p:cNvCxnSpPr>
              <a:cxnSpLocks noChangeShapeType="1"/>
            </p:cNvCxnSpPr>
            <p:nvPr/>
          </p:nvCxnSpPr>
          <p:spPr bwMode="auto">
            <a:xfrm>
              <a:off x="1805" y="3981"/>
              <a:ext cx="4570" cy="0"/>
            </a:xfrm>
            <a:prstGeom prst="straightConnector1">
              <a:avLst/>
            </a:prstGeom>
            <a:noFill/>
            <a:ln w="15875">
              <a:solidFill>
                <a:srgbClr val="0070C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258960"/>
              </p:ext>
            </p:extLst>
          </p:nvPr>
        </p:nvGraphicFramePr>
        <p:xfrm>
          <a:off x="6780904" y="3498587"/>
          <a:ext cx="1695450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64" name="Rovnice" r:id="rId5" imgW="634680" imgH="457200" progId="Equation.3">
                  <p:embed/>
                </p:oleObj>
              </mc:Choice>
              <mc:Fallback>
                <p:oleObj name="Rovnice" r:id="rId5" imgW="6346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904" y="3498587"/>
                        <a:ext cx="1695450" cy="10779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712460"/>
              </p:ext>
            </p:extLst>
          </p:nvPr>
        </p:nvGraphicFramePr>
        <p:xfrm>
          <a:off x="6420863" y="4925887"/>
          <a:ext cx="2644373" cy="157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65" name="Rovnice" r:id="rId7" imgW="1307880" imgH="939600" progId="Equation.3">
                  <p:embed/>
                </p:oleObj>
              </mc:Choice>
              <mc:Fallback>
                <p:oleObj name="Rovnice" r:id="rId7" imgW="130788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0863" y="4925887"/>
                        <a:ext cx="2644373" cy="1575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ál 3"/>
          <p:cNvSpPr/>
          <p:nvPr/>
        </p:nvSpPr>
        <p:spPr>
          <a:xfrm>
            <a:off x="636960" y="4271395"/>
            <a:ext cx="288000" cy="28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725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511660" y="4547451"/>
            <a:ext cx="4860540" cy="2277345"/>
          </a:xfrm>
          <a:prstGeom prst="rect">
            <a:avLst/>
          </a:prstGeom>
          <a:solidFill>
            <a:schemeClr val="bg1"/>
          </a:solidFill>
          <a:ln>
            <a:solidFill>
              <a:srgbClr val="00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2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4.3.	POTENCIÁLNÍ (polohová) ENERGIE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86677" y="638690"/>
            <a:ext cx="8929687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cs-CZ" sz="2800" dirty="0"/>
              <a:t>Práce vykonaná silou </a:t>
            </a:r>
            <a:r>
              <a:rPr lang="cs-CZ" sz="2800" b="1" dirty="0"/>
              <a:t>F</a:t>
            </a:r>
            <a:r>
              <a:rPr lang="cs-CZ" sz="2800" b="1" baseline="-25000" dirty="0"/>
              <a:t>G</a:t>
            </a:r>
            <a:r>
              <a:rPr lang="cs-CZ" sz="2800" baseline="-25000" dirty="0"/>
              <a:t> </a:t>
            </a:r>
            <a:r>
              <a:rPr lang="cs-CZ" sz="2800" dirty="0"/>
              <a:t> je rovna změně potenciální energie a nezávisí na tvaru trajektorie ani na její délce</a:t>
            </a:r>
            <a:r>
              <a:rPr lang="cs-CZ" sz="2800" dirty="0" smtClean="0"/>
              <a:t>.</a:t>
            </a:r>
          </a:p>
          <a:p>
            <a:pPr lvl="0"/>
            <a:endParaRPr lang="cs-CZ" sz="2800" dirty="0"/>
          </a:p>
          <a:p>
            <a:r>
              <a:rPr lang="cs-CZ" sz="2800" b="1" dirty="0"/>
              <a:t>nulová hladina tíhové potenciální energie</a:t>
            </a:r>
            <a:r>
              <a:rPr lang="cs-CZ" sz="2800" dirty="0"/>
              <a:t> = libovolně zvolená vodorovná rovina, na které je </a:t>
            </a:r>
            <a:r>
              <a:rPr lang="cs-CZ" sz="2800" dirty="0" err="1"/>
              <a:t>E</a:t>
            </a:r>
            <a:r>
              <a:rPr lang="cs-CZ" sz="2800" baseline="-25000" dirty="0" err="1"/>
              <a:t>p</a:t>
            </a:r>
            <a:r>
              <a:rPr lang="cs-CZ" sz="2800" dirty="0"/>
              <a:t> = 0. (povrch Země)</a:t>
            </a:r>
          </a:p>
          <a:p>
            <a:pPr lvl="0"/>
            <a:endParaRPr lang="cs-CZ" sz="2600" dirty="0" smtClean="0"/>
          </a:p>
          <a:p>
            <a:r>
              <a:rPr lang="cs-CZ" sz="2800" dirty="0"/>
              <a:t>Ve výšce h nad zvolenou nulovou hladinou potenciální energie je tíhová potenciální energie HB o hmotnosti m</a:t>
            </a:r>
          </a:p>
          <a:p>
            <a:pPr lvl="0"/>
            <a:endParaRPr lang="cs-CZ" sz="2600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81690" y="4869160"/>
            <a:ext cx="4230469" cy="1710190"/>
            <a:chOff x="1445" y="3939"/>
            <a:chExt cx="4983" cy="2505"/>
          </a:xfrm>
        </p:grpSpPr>
        <p:pic>
          <p:nvPicPr>
            <p:cNvPr id="1025027" name="Picture 3" descr="http://fyzika.jreichl.com/data/M_prace_soubory/image042.png"/>
            <p:cNvPicPr>
              <a:picLocks noChangeAspect="1" noChangeArrowheads="1"/>
            </p:cNvPicPr>
            <p:nvPr/>
          </p:nvPicPr>
          <p:blipFill>
            <a:blip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5" y="3939"/>
              <a:ext cx="1998" cy="2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25028" name="AutoShape 4"/>
            <p:cNvCxnSpPr>
              <a:cxnSpLocks noChangeShapeType="1"/>
            </p:cNvCxnSpPr>
            <p:nvPr/>
          </p:nvCxnSpPr>
          <p:spPr bwMode="auto">
            <a:xfrm flipH="1">
              <a:off x="3945" y="3981"/>
              <a:ext cx="870" cy="169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150" y="3960"/>
              <a:ext cx="784" cy="1719"/>
            </a:xfrm>
            <a:custGeom>
              <a:avLst/>
              <a:gdLst>
                <a:gd name="T0" fmla="*/ 363 w 784"/>
                <a:gd name="T1" fmla="*/ 0 h 1719"/>
                <a:gd name="T2" fmla="*/ 498 w 784"/>
                <a:gd name="T3" fmla="*/ 299 h 1719"/>
                <a:gd name="T4" fmla="*/ 164 w 784"/>
                <a:gd name="T5" fmla="*/ 390 h 1719"/>
                <a:gd name="T6" fmla="*/ 691 w 784"/>
                <a:gd name="T7" fmla="*/ 502 h 1719"/>
                <a:gd name="T8" fmla="*/ 133 w 784"/>
                <a:gd name="T9" fmla="*/ 674 h 1719"/>
                <a:gd name="T10" fmla="*/ 762 w 784"/>
                <a:gd name="T11" fmla="*/ 853 h 1719"/>
                <a:gd name="T12" fmla="*/ 83 w 784"/>
                <a:gd name="T13" fmla="*/ 1050 h 1719"/>
                <a:gd name="T14" fmla="*/ 326 w 784"/>
                <a:gd name="T15" fmla="*/ 1263 h 1719"/>
                <a:gd name="T16" fmla="*/ 73 w 784"/>
                <a:gd name="T17" fmla="*/ 1394 h 1719"/>
                <a:gd name="T18" fmla="*/ 762 w 784"/>
                <a:gd name="T19" fmla="*/ 1506 h 1719"/>
                <a:gd name="T20" fmla="*/ 204 w 784"/>
                <a:gd name="T21" fmla="*/ 1658 h 1719"/>
                <a:gd name="T22" fmla="*/ 468 w 784"/>
                <a:gd name="T23" fmla="*/ 1719 h 1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4" h="1719">
                  <a:moveTo>
                    <a:pt x="363" y="0"/>
                  </a:moveTo>
                  <a:cubicBezTo>
                    <a:pt x="387" y="50"/>
                    <a:pt x="531" y="234"/>
                    <a:pt x="498" y="299"/>
                  </a:cubicBezTo>
                  <a:cubicBezTo>
                    <a:pt x="465" y="364"/>
                    <a:pt x="132" y="356"/>
                    <a:pt x="164" y="390"/>
                  </a:cubicBezTo>
                  <a:cubicBezTo>
                    <a:pt x="196" y="424"/>
                    <a:pt x="696" y="455"/>
                    <a:pt x="691" y="502"/>
                  </a:cubicBezTo>
                  <a:cubicBezTo>
                    <a:pt x="686" y="549"/>
                    <a:pt x="121" y="616"/>
                    <a:pt x="133" y="674"/>
                  </a:cubicBezTo>
                  <a:cubicBezTo>
                    <a:pt x="145" y="732"/>
                    <a:pt x="770" y="790"/>
                    <a:pt x="762" y="853"/>
                  </a:cubicBezTo>
                  <a:cubicBezTo>
                    <a:pt x="754" y="916"/>
                    <a:pt x="156" y="982"/>
                    <a:pt x="83" y="1050"/>
                  </a:cubicBezTo>
                  <a:cubicBezTo>
                    <a:pt x="10" y="1118"/>
                    <a:pt x="328" y="1206"/>
                    <a:pt x="326" y="1263"/>
                  </a:cubicBezTo>
                  <a:cubicBezTo>
                    <a:pt x="324" y="1320"/>
                    <a:pt x="0" y="1354"/>
                    <a:pt x="73" y="1394"/>
                  </a:cubicBezTo>
                  <a:cubicBezTo>
                    <a:pt x="146" y="1434"/>
                    <a:pt x="740" y="1462"/>
                    <a:pt x="762" y="1506"/>
                  </a:cubicBezTo>
                  <a:cubicBezTo>
                    <a:pt x="784" y="1550"/>
                    <a:pt x="253" y="1623"/>
                    <a:pt x="204" y="1658"/>
                  </a:cubicBezTo>
                  <a:cubicBezTo>
                    <a:pt x="155" y="1693"/>
                    <a:pt x="311" y="1706"/>
                    <a:pt x="468" y="1719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cxnSp>
          <p:nvCxnSpPr>
            <p:cNvPr id="1025030" name="AutoShape 6"/>
            <p:cNvCxnSpPr>
              <a:cxnSpLocks noChangeShapeType="1"/>
            </p:cNvCxnSpPr>
            <p:nvPr/>
          </p:nvCxnSpPr>
          <p:spPr bwMode="auto">
            <a:xfrm>
              <a:off x="1805" y="5679"/>
              <a:ext cx="4623" cy="0"/>
            </a:xfrm>
            <a:prstGeom prst="straightConnector1">
              <a:avLst/>
            </a:prstGeom>
            <a:noFill/>
            <a:ln w="15875">
              <a:solidFill>
                <a:srgbClr val="0070C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25031" name="AutoShape 7"/>
            <p:cNvCxnSpPr>
              <a:cxnSpLocks noChangeShapeType="1"/>
            </p:cNvCxnSpPr>
            <p:nvPr/>
          </p:nvCxnSpPr>
          <p:spPr bwMode="auto">
            <a:xfrm>
              <a:off x="1805" y="3981"/>
              <a:ext cx="4570" cy="0"/>
            </a:xfrm>
            <a:prstGeom prst="straightConnector1">
              <a:avLst/>
            </a:prstGeom>
            <a:noFill/>
            <a:ln w="15875">
              <a:solidFill>
                <a:srgbClr val="0070C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257438"/>
              </p:ext>
            </p:extLst>
          </p:nvPr>
        </p:nvGraphicFramePr>
        <p:xfrm>
          <a:off x="6867525" y="4584700"/>
          <a:ext cx="16954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45" name="Rovnice" r:id="rId5" imgW="634680" imgH="241200" progId="Equation.3">
                  <p:embed/>
                </p:oleObj>
              </mc:Choice>
              <mc:Fallback>
                <p:oleObj name="Rovnice" r:id="rId5" imgW="634680" imgH="241200" progId="Equation.3">
                  <p:embed/>
                  <p:pic>
                    <p:nvPicPr>
                      <p:cNvPr id="0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7525" y="4584700"/>
                        <a:ext cx="1695450" cy="568325"/>
                      </a:xfrm>
                      <a:prstGeom prst="rect">
                        <a:avLst/>
                      </a:prstGeom>
                      <a:solidFill>
                        <a:srgbClr val="FFFF82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47529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4.4</a:t>
            </a:r>
            <a:r>
              <a:rPr lang="cs-CZ" sz="34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.	MECHANICKÁ ENERGIE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35140" y="900300"/>
            <a:ext cx="89296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/>
              <a:t>je součet kinetické a potenciální </a:t>
            </a:r>
            <a:r>
              <a:rPr lang="cs-CZ" sz="2800" dirty="0" smtClean="0"/>
              <a:t>energie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157648"/>
              </p:ext>
            </p:extLst>
          </p:nvPr>
        </p:nvGraphicFramePr>
        <p:xfrm>
          <a:off x="6237185" y="844397"/>
          <a:ext cx="2057047" cy="6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21" name="Rovnice" r:id="rId4" imgW="761760" imgH="241200" progId="Equation.3">
                  <p:embed/>
                </p:oleObj>
              </mc:Choice>
              <mc:Fallback>
                <p:oleObj name="Rovnice" r:id="rId4" imgW="761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7185" y="844397"/>
                        <a:ext cx="2057047" cy="635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882480"/>
              </p:ext>
            </p:extLst>
          </p:nvPr>
        </p:nvGraphicFramePr>
        <p:xfrm>
          <a:off x="411520" y="1808820"/>
          <a:ext cx="8280000" cy="4752001"/>
        </p:xfrm>
        <a:graphic>
          <a:graphicData uri="http://schemas.openxmlformats.org/drawingml/2006/table">
            <a:tbl>
              <a:tblPr firstRow="1" firstCol="1" bandRow="1"/>
              <a:tblGrid>
                <a:gridCol w="1620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9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2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44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cs-CZ" sz="4400" b="1" baseline="-25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endParaRPr lang="cs-CZ" sz="4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44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cs-CZ" sz="4400" b="1" baseline="-25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  <a:endParaRPr lang="cs-CZ" sz="4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4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5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začátek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2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průběh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 čase t</a:t>
                      </a:r>
                      <a:endParaRPr lang="cs-CZ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3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2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konec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968725"/>
              </p:ext>
            </p:extLst>
          </p:nvPr>
        </p:nvGraphicFramePr>
        <p:xfrm>
          <a:off x="2636785" y="3203975"/>
          <a:ext cx="1081724" cy="67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22" name="Rovnice" r:id="rId6" imgW="317160" imgH="203040" progId="Equation.3">
                  <p:embed/>
                </p:oleObj>
              </mc:Choice>
              <mc:Fallback>
                <p:oleObj name="Rovnice" r:id="rId6" imgW="317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785" y="3203975"/>
                        <a:ext cx="1081724" cy="675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548905"/>
              </p:ext>
            </p:extLst>
          </p:nvPr>
        </p:nvGraphicFramePr>
        <p:xfrm>
          <a:off x="5112060" y="5499230"/>
          <a:ext cx="1001715" cy="946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23" name="Rovnice" r:id="rId8" imgW="406080" imgH="393480" progId="Equation.3">
                  <p:embed/>
                </p:oleObj>
              </mc:Choice>
              <mc:Fallback>
                <p:oleObj name="Rovnice" r:id="rId8" imgW="406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2060" y="5499230"/>
                        <a:ext cx="1001715" cy="94662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568270"/>
              </p:ext>
            </p:extLst>
          </p:nvPr>
        </p:nvGraphicFramePr>
        <p:xfrm>
          <a:off x="2231740" y="4419110"/>
          <a:ext cx="2116305" cy="913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24" name="Rovnice" r:id="rId10" imgW="977760" imgH="431640" progId="Equation.3">
                  <p:embed/>
                </p:oleObj>
              </mc:Choice>
              <mc:Fallback>
                <p:oleObj name="Rovnice" r:id="rId10" imgW="977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740" y="4419110"/>
                        <a:ext cx="2116305" cy="91303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265292"/>
              </p:ext>
            </p:extLst>
          </p:nvPr>
        </p:nvGraphicFramePr>
        <p:xfrm>
          <a:off x="2951820" y="5589240"/>
          <a:ext cx="431800" cy="722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25" name="Rovnice" r:id="rId12" imgW="126720" imgH="177480" progId="Equation.3">
                  <p:embed/>
                </p:oleObj>
              </mc:Choice>
              <mc:Fallback>
                <p:oleObj name="Rovnice" r:id="rId12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820" y="5589240"/>
                        <a:ext cx="431800" cy="72210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847185"/>
              </p:ext>
            </p:extLst>
          </p:nvPr>
        </p:nvGraphicFramePr>
        <p:xfrm>
          <a:off x="5382090" y="3203975"/>
          <a:ext cx="431800" cy="722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26" name="Rovnice" r:id="rId14" imgW="126720" imgH="177480" progId="Equation.3">
                  <p:embed/>
                </p:oleObj>
              </mc:Choice>
              <mc:Fallback>
                <p:oleObj name="Rovnice" r:id="rId14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2090" y="3203975"/>
                        <a:ext cx="431800" cy="72210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270776"/>
              </p:ext>
            </p:extLst>
          </p:nvPr>
        </p:nvGraphicFramePr>
        <p:xfrm>
          <a:off x="4970463" y="4373563"/>
          <a:ext cx="1377950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27" name="Rovnice" r:id="rId16" imgW="558720" imgH="393480" progId="Equation.3">
                  <p:embed/>
                </p:oleObj>
              </mc:Choice>
              <mc:Fallback>
                <p:oleObj name="Rovnice" r:id="rId16" imgW="558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463" y="4373563"/>
                        <a:ext cx="1377950" cy="9477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198040"/>
              </p:ext>
            </p:extLst>
          </p:nvPr>
        </p:nvGraphicFramePr>
        <p:xfrm>
          <a:off x="7047275" y="4419110"/>
          <a:ext cx="13716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28" name="Rovnice" r:id="rId18" imgW="507960" imgH="241200" progId="Equation.3">
                  <p:embed/>
                </p:oleObj>
              </mc:Choice>
              <mc:Fallback>
                <p:oleObj name="Rovnice" r:id="rId18" imgW="507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7275" y="4419110"/>
                        <a:ext cx="1371600" cy="635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494387"/>
              </p:ext>
            </p:extLst>
          </p:nvPr>
        </p:nvGraphicFramePr>
        <p:xfrm>
          <a:off x="7459231" y="3244050"/>
          <a:ext cx="54768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29" name="Rovnice" r:id="rId20" imgW="203040" imgH="241200" progId="Equation.3">
                  <p:embed/>
                </p:oleObj>
              </mc:Choice>
              <mc:Fallback>
                <p:oleObj name="Rovnice" r:id="rId20" imgW="203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9231" y="3244050"/>
                        <a:ext cx="547688" cy="635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132841"/>
              </p:ext>
            </p:extLst>
          </p:nvPr>
        </p:nvGraphicFramePr>
        <p:xfrm>
          <a:off x="7497325" y="5679250"/>
          <a:ext cx="549275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30" name="Rovnice" r:id="rId22" imgW="203040" imgH="228600" progId="Equation.3">
                  <p:embed/>
                </p:oleObj>
              </mc:Choice>
              <mc:Fallback>
                <p:oleObj name="Rovnice" r:id="rId22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7325" y="5679250"/>
                        <a:ext cx="549275" cy="6016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03663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4.4</a:t>
            </a:r>
            <a:r>
              <a:rPr lang="cs-CZ" sz="34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.	MECHANICKÁ ENERGIE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07156" y="1358770"/>
            <a:ext cx="903684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/>
              <a:t>je součet kinetické a potenciální </a:t>
            </a:r>
            <a:r>
              <a:rPr lang="cs-CZ" sz="2800" dirty="0" smtClean="0"/>
              <a:t>energie</a:t>
            </a:r>
            <a:br>
              <a:rPr lang="cs-CZ" sz="2800" dirty="0" smtClean="0"/>
            </a:br>
            <a:endParaRPr lang="cs-CZ" sz="2800" dirty="0" smtClean="0"/>
          </a:p>
          <a:p>
            <a:endParaRPr lang="cs-CZ" sz="2800" dirty="0" smtClean="0"/>
          </a:p>
          <a:p>
            <a:pPr algn="ctr"/>
            <a:r>
              <a:rPr lang="cs-CZ" sz="2800" b="1" dirty="0"/>
              <a:t>Zákon zachování mechanické energie</a:t>
            </a:r>
            <a:endParaRPr lang="cs-CZ" sz="2800" dirty="0"/>
          </a:p>
          <a:p>
            <a:pPr algn="ctr"/>
            <a:r>
              <a:rPr lang="cs-CZ" sz="2800" dirty="0"/>
              <a:t>Celková mechanická energie tělesa je konstantní.</a:t>
            </a:r>
          </a:p>
          <a:p>
            <a:pPr algn="ctr"/>
            <a:r>
              <a:rPr lang="cs-CZ" sz="2800" dirty="0"/>
              <a:t>Při všech mechanických dějích se může </a:t>
            </a:r>
            <a:r>
              <a:rPr lang="cs-CZ" sz="2800" dirty="0" smtClean="0"/>
              <a:t>měnit</a:t>
            </a:r>
            <a:br>
              <a:rPr lang="cs-CZ" sz="2800" dirty="0" smtClean="0"/>
            </a:br>
            <a:r>
              <a:rPr lang="cs-CZ" sz="2800" dirty="0" smtClean="0"/>
              <a:t> </a:t>
            </a:r>
            <a:r>
              <a:rPr lang="cs-CZ" sz="2800" dirty="0" err="1"/>
              <a:t>E</a:t>
            </a:r>
            <a:r>
              <a:rPr lang="cs-CZ" sz="2800" baseline="-25000" dirty="0" err="1"/>
              <a:t>k</a:t>
            </a:r>
            <a:r>
              <a:rPr lang="cs-CZ" sz="2800" baseline="-25000" dirty="0"/>
              <a:t> </a:t>
            </a:r>
            <a:r>
              <a:rPr lang="cs-CZ" sz="2800" dirty="0"/>
              <a:t>v </a:t>
            </a:r>
            <a:r>
              <a:rPr lang="cs-CZ" sz="2800" dirty="0" err="1"/>
              <a:t>E</a:t>
            </a:r>
            <a:r>
              <a:rPr lang="cs-CZ" sz="2800" baseline="-25000" dirty="0" err="1"/>
              <a:t>p</a:t>
            </a:r>
            <a:r>
              <a:rPr lang="cs-CZ" sz="2800" dirty="0"/>
              <a:t> </a:t>
            </a:r>
            <a:r>
              <a:rPr lang="cs-CZ" sz="2800" dirty="0" smtClean="0"/>
              <a:t>a </a:t>
            </a:r>
            <a:r>
              <a:rPr lang="cs-CZ" sz="2800" dirty="0"/>
              <a:t>naopak. </a:t>
            </a:r>
          </a:p>
          <a:p>
            <a:pPr algn="ctr"/>
            <a:r>
              <a:rPr lang="cs-CZ" sz="2800" dirty="0"/>
              <a:t>(Platí v izolované soustavě těles.) 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  <a:p>
            <a:pPr lvl="0"/>
            <a:r>
              <a:rPr lang="cs-CZ" sz="2800" dirty="0"/>
              <a:t>Př. Kyvadlo, těleso na pružině, pružné srážky těles</a:t>
            </a:r>
            <a:r>
              <a:rPr lang="cs-CZ" sz="2800" dirty="0" smtClean="0"/>
              <a:t>…</a:t>
            </a:r>
            <a:endParaRPr lang="cs-CZ" sz="28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506123"/>
              </p:ext>
            </p:extLst>
          </p:nvPr>
        </p:nvGraphicFramePr>
        <p:xfrm>
          <a:off x="6462210" y="1353090"/>
          <a:ext cx="2057047" cy="6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81" name="Rovnice" r:id="rId4" imgW="761760" imgH="241200" progId="Equation.3">
                  <p:embed/>
                </p:oleObj>
              </mc:Choice>
              <mc:Fallback>
                <p:oleObj name="Rovnice" r:id="rId4" imgW="76176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2210" y="1353090"/>
                        <a:ext cx="2057047" cy="635025"/>
                      </a:xfrm>
                      <a:prstGeom prst="rect">
                        <a:avLst/>
                      </a:prstGeom>
                      <a:solidFill>
                        <a:srgbClr val="FFFF82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4841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4.5</a:t>
            </a:r>
            <a:r>
              <a:rPr lang="cs-CZ" sz="34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.	ZÁKON ZACHOVÁNÍ ENERGIE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86677" y="821316"/>
            <a:ext cx="8929687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/>
              <a:t>Pro izolovanou soustavu těles platí zákon zachování energie.</a:t>
            </a:r>
          </a:p>
          <a:p>
            <a:r>
              <a:rPr lang="cs-CZ" sz="2800" dirty="0"/>
              <a:t>(nepůsobí třecí síly, odpor prostředí…), </a:t>
            </a:r>
          </a:p>
          <a:p>
            <a:r>
              <a:rPr lang="cs-CZ" sz="2800" dirty="0"/>
              <a:t>deformovaná tělesa jsou dokonale pružná (míč se odrazí do stejné výšky…)</a:t>
            </a:r>
          </a:p>
          <a:p>
            <a:r>
              <a:rPr lang="cs-CZ" sz="2800" dirty="0"/>
              <a:t> </a:t>
            </a:r>
          </a:p>
          <a:p>
            <a:r>
              <a:rPr lang="cs-CZ" sz="2800" b="1" dirty="0"/>
              <a:t>NE V PRAXI</a:t>
            </a:r>
            <a:endParaRPr lang="cs-CZ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800" dirty="0"/>
              <a:t>kyvadlo se zastaví, auto se </a:t>
            </a:r>
            <a:r>
              <a:rPr lang="cs-CZ" sz="2800" dirty="0" smtClean="0"/>
              <a:t>zastaví…</a:t>
            </a:r>
            <a:endParaRPr lang="cs-CZ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800" dirty="0"/>
              <a:t>míč se odrazí do menší </a:t>
            </a:r>
            <a:r>
              <a:rPr lang="cs-CZ" sz="2800" dirty="0" smtClean="0"/>
              <a:t>výšky</a:t>
            </a:r>
            <a:br>
              <a:rPr lang="cs-CZ" sz="2800" dirty="0" smtClean="0"/>
            </a:b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celková mechanická energie se zmenšuje – nezaniká, přeměňuje se na jiné formy energie (zahřívají se brzdy, pneumatiky, 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Neplatí zákon zachování mechanické energie</a:t>
            </a:r>
            <a:r>
              <a:rPr lang="cs-CZ" sz="2800" dirty="0" smtClean="0"/>
              <a:t>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007268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48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8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8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4.5</a:t>
            </a:r>
            <a:r>
              <a:rPr lang="cs-CZ" sz="34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.	ZÁKON ZACHOVÁNÍ ENERGIE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86677" y="769631"/>
            <a:ext cx="8929687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b="1" dirty="0"/>
              <a:t>Zákon zachování energie</a:t>
            </a:r>
            <a:r>
              <a:rPr lang="cs-CZ" sz="2800" dirty="0"/>
              <a:t> (princip ZE</a:t>
            </a:r>
            <a:r>
              <a:rPr lang="cs-CZ" sz="2800" dirty="0" smtClean="0"/>
              <a:t>)</a:t>
            </a:r>
            <a:br>
              <a:rPr lang="cs-CZ" sz="2800" dirty="0" smtClean="0"/>
            </a:br>
            <a:endParaRPr lang="cs-CZ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800" dirty="0"/>
              <a:t>Při dějích, probíhajících v IS těles, zůstává součet </a:t>
            </a:r>
            <a:br>
              <a:rPr lang="cs-CZ" sz="2800" dirty="0"/>
            </a:br>
            <a:r>
              <a:rPr lang="cs-CZ" sz="2800" dirty="0"/>
              <a:t>kinetické, potenciální a vnitřní energie těles konstantní</a:t>
            </a:r>
            <a:r>
              <a:rPr lang="cs-CZ" sz="2800" dirty="0" smtClean="0"/>
              <a:t>.</a:t>
            </a:r>
            <a:br>
              <a:rPr lang="cs-CZ" sz="2800" dirty="0" smtClean="0"/>
            </a:br>
            <a:endParaRPr lang="cs-CZ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800" dirty="0"/>
              <a:t>Jedna forma energie se může měnit v jinou, </a:t>
            </a:r>
            <a:br>
              <a:rPr lang="cs-CZ" sz="2800" dirty="0"/>
            </a:br>
            <a:r>
              <a:rPr lang="cs-CZ" sz="2800" dirty="0"/>
              <a:t>nebo přechází energie z jednoho tělesa na druhé, </a:t>
            </a:r>
            <a:br>
              <a:rPr lang="cs-CZ" sz="2800" dirty="0"/>
            </a:br>
            <a:r>
              <a:rPr lang="cs-CZ" sz="2800" dirty="0"/>
              <a:t>ale celková energie se nemění.</a:t>
            </a:r>
          </a:p>
          <a:p>
            <a:r>
              <a:rPr lang="cs-CZ" sz="2800" dirty="0"/>
              <a:t> </a:t>
            </a:r>
          </a:p>
          <a:p>
            <a:r>
              <a:rPr lang="cs-CZ" sz="2800" b="1" dirty="0"/>
              <a:t>Práce</a:t>
            </a:r>
            <a:r>
              <a:rPr lang="cs-CZ" sz="2800" dirty="0"/>
              <a:t> je mírou přeměny či přenosu energie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	– </a:t>
            </a:r>
            <a:r>
              <a:rPr lang="cs-CZ" sz="2800" dirty="0"/>
              <a:t>charakterizuje děj</a:t>
            </a:r>
            <a:r>
              <a:rPr lang="cs-CZ" sz="2800" dirty="0" smtClean="0"/>
              <a:t>.</a:t>
            </a:r>
            <a:br>
              <a:rPr lang="cs-CZ" sz="2800" dirty="0" smtClean="0"/>
            </a:br>
            <a:endParaRPr lang="cs-CZ" sz="2800" dirty="0"/>
          </a:p>
          <a:p>
            <a:r>
              <a:rPr lang="cs-CZ" sz="2800" b="1" dirty="0"/>
              <a:t>Energie</a:t>
            </a:r>
            <a:r>
              <a:rPr lang="cs-CZ" sz="2800" dirty="0"/>
              <a:t> charakterizuje stav soustav</a:t>
            </a:r>
            <a:r>
              <a:rPr lang="cs-CZ" sz="2800" dirty="0" smtClean="0"/>
              <a:t>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330523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4.6</a:t>
            </a:r>
            <a:r>
              <a:rPr lang="cs-CZ" sz="34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.	VÝKON A ÚČINNOST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86677" y="620389"/>
            <a:ext cx="8929687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600" b="1" dirty="0"/>
              <a:t>výkon</a:t>
            </a:r>
            <a:r>
              <a:rPr lang="cs-CZ" sz="2600" dirty="0"/>
              <a:t> </a:t>
            </a:r>
            <a:endParaRPr lang="cs-CZ" sz="2600" dirty="0" smtClean="0"/>
          </a:p>
          <a:p>
            <a:r>
              <a:rPr lang="cs-CZ" sz="2600" dirty="0" smtClean="0"/>
              <a:t>– </a:t>
            </a:r>
            <a:r>
              <a:rPr lang="cs-CZ" sz="2600" dirty="0"/>
              <a:t>fyzikální veličina vyjadřující, jak rychle se práce </a:t>
            </a:r>
            <a:r>
              <a:rPr lang="cs-CZ" sz="2600" dirty="0" smtClean="0"/>
              <a:t>koná</a:t>
            </a:r>
          </a:p>
          <a:p>
            <a:endParaRPr lang="cs-CZ" sz="2600" dirty="0"/>
          </a:p>
          <a:p>
            <a:r>
              <a:rPr lang="cs-CZ" sz="2600" b="1" dirty="0"/>
              <a:t>Průměrný výkon</a:t>
            </a:r>
            <a:r>
              <a:rPr lang="cs-CZ" sz="2600" dirty="0"/>
              <a:t> </a:t>
            </a:r>
            <a:endParaRPr lang="cs-CZ" sz="2600" dirty="0" smtClean="0"/>
          </a:p>
          <a:p>
            <a:r>
              <a:rPr lang="cs-CZ" sz="2600" dirty="0" smtClean="0"/>
              <a:t>je </a:t>
            </a:r>
            <a:r>
              <a:rPr lang="cs-CZ" sz="2600" dirty="0"/>
              <a:t>podíl </a:t>
            </a:r>
            <a:r>
              <a:rPr lang="cs-CZ" sz="2600" dirty="0" smtClean="0"/>
              <a:t>práce </a:t>
            </a:r>
            <a:r>
              <a:rPr lang="cs-CZ" sz="2600" dirty="0"/>
              <a:t>a doby, </a:t>
            </a: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>za </a:t>
            </a:r>
            <a:r>
              <a:rPr lang="cs-CZ" sz="2600" dirty="0"/>
              <a:t>kterou se práce vykonala</a:t>
            </a:r>
            <a:r>
              <a:rPr lang="cs-CZ" sz="2600" dirty="0" smtClean="0"/>
              <a:t>.</a:t>
            </a:r>
          </a:p>
          <a:p>
            <a:endParaRPr lang="cs-CZ" sz="2600" dirty="0"/>
          </a:p>
          <a:p>
            <a:r>
              <a:rPr lang="cs-CZ" sz="2600" b="1" dirty="0"/>
              <a:t>Výkon 1 </a:t>
            </a:r>
            <a:r>
              <a:rPr lang="cs-CZ" sz="2600" b="1" dirty="0" smtClean="0"/>
              <a:t>W</a:t>
            </a:r>
          </a:p>
          <a:p>
            <a:r>
              <a:rPr lang="cs-CZ" sz="2600" dirty="0" smtClean="0"/>
              <a:t>má </a:t>
            </a:r>
            <a:r>
              <a:rPr lang="cs-CZ" sz="2600" dirty="0"/>
              <a:t>zařízení, </a:t>
            </a: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>které </a:t>
            </a:r>
            <a:r>
              <a:rPr lang="cs-CZ" sz="2600" dirty="0"/>
              <a:t>vykoná </a:t>
            </a:r>
            <a:r>
              <a:rPr lang="cs-CZ" sz="2600" dirty="0" smtClean="0"/>
              <a:t>práci </a:t>
            </a:r>
            <a:r>
              <a:rPr lang="cs-CZ" sz="2600" dirty="0"/>
              <a:t>1 J za 1 s.</a:t>
            </a:r>
          </a:p>
          <a:p>
            <a:endParaRPr lang="cs-CZ" sz="2600" dirty="0" smtClean="0"/>
          </a:p>
          <a:p>
            <a:r>
              <a:rPr lang="cs-CZ" sz="2600" dirty="0"/>
              <a:t>1 kůň = 736 W</a:t>
            </a:r>
          </a:p>
          <a:p>
            <a:r>
              <a:rPr lang="cs-CZ" sz="2600" dirty="0"/>
              <a:t> </a:t>
            </a:r>
            <a:endParaRPr lang="cs-CZ" sz="2600" dirty="0" smtClean="0"/>
          </a:p>
          <a:p>
            <a:r>
              <a:rPr lang="cs-CZ" sz="2600" dirty="0" smtClean="0"/>
              <a:t>		</a:t>
            </a:r>
          </a:p>
          <a:p>
            <a:r>
              <a:rPr lang="cs-CZ" sz="2600" dirty="0" smtClean="0"/>
              <a:t>… v</a:t>
            </a:r>
            <a:r>
              <a:rPr lang="cs-CZ" sz="2600" dirty="0"/>
              <a:t> energetice   1kWh = 3,6.10</a:t>
            </a:r>
            <a:r>
              <a:rPr lang="cs-CZ" sz="2600" baseline="30000" dirty="0"/>
              <a:t>6</a:t>
            </a:r>
            <a:r>
              <a:rPr lang="cs-CZ" sz="2600" dirty="0"/>
              <a:t> Ws   (J</a:t>
            </a:r>
            <a:r>
              <a:rPr lang="cs-CZ" sz="2600" dirty="0" smtClean="0"/>
              <a:t>)</a:t>
            </a:r>
            <a:endParaRPr lang="cs-CZ" sz="2600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443518"/>
              </p:ext>
            </p:extLst>
          </p:nvPr>
        </p:nvGraphicFramePr>
        <p:xfrm>
          <a:off x="4551520" y="1808820"/>
          <a:ext cx="1323665" cy="927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18" name="Rovnice" r:id="rId4" imgW="507960" imgH="393480" progId="Equation.3">
                  <p:embed/>
                </p:oleObj>
              </mc:Choice>
              <mc:Fallback>
                <p:oleObj name="Rovnice" r:id="rId4" imgW="50796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520" y="1808820"/>
                        <a:ext cx="1323665" cy="927842"/>
                      </a:xfrm>
                      <a:prstGeom prst="rect">
                        <a:avLst/>
                      </a:prstGeom>
                      <a:solidFill>
                        <a:srgbClr val="FFFF82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782" y="3023955"/>
            <a:ext cx="4945582" cy="2967349"/>
          </a:xfrm>
          <a:prstGeom prst="rect">
            <a:avLst/>
          </a:prstGeom>
          <a:noFill/>
          <a:ln w="9525">
            <a:solidFill>
              <a:srgbClr val="007D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610455"/>
              </p:ext>
            </p:extLst>
          </p:nvPr>
        </p:nvGraphicFramePr>
        <p:xfrm>
          <a:off x="6281738" y="1993900"/>
          <a:ext cx="23050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19" name="Rovnice" r:id="rId7" imgW="914400" imgH="228600" progId="Equation.3">
                  <p:embed/>
                </p:oleObj>
              </mc:Choice>
              <mc:Fallback>
                <p:oleObj name="Rovnice" r:id="rId7" imgW="914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1738" y="1993900"/>
                        <a:ext cx="2305050" cy="520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bdélník 2"/>
          <p:cNvSpPr/>
          <p:nvPr/>
        </p:nvSpPr>
        <p:spPr>
          <a:xfrm>
            <a:off x="4366452" y="3288268"/>
            <a:ext cx="1624163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cs-CZ" sz="2000" dirty="0"/>
              <a:t>James Watt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(</a:t>
            </a:r>
            <a:r>
              <a:rPr lang="cs-CZ" sz="2000" dirty="0"/>
              <a:t>1736 – 1879)</a:t>
            </a:r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81860"/>
              </p:ext>
            </p:extLst>
          </p:nvPr>
        </p:nvGraphicFramePr>
        <p:xfrm>
          <a:off x="206515" y="5515970"/>
          <a:ext cx="135731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20" name="Rovnice" r:id="rId9" imgW="520560" imgH="241200" progId="Equation.3">
                  <p:embed/>
                </p:oleObj>
              </mc:Choice>
              <mc:Fallback>
                <p:oleObj name="Rovnice" r:id="rId9" imgW="520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15" y="5515970"/>
                        <a:ext cx="1357312" cy="568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525299"/>
              </p:ext>
            </p:extLst>
          </p:nvPr>
        </p:nvGraphicFramePr>
        <p:xfrm>
          <a:off x="1781690" y="5570596"/>
          <a:ext cx="1522413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21" name="Rovnice" r:id="rId11" imgW="583920" imgH="215640" progId="Equation.3">
                  <p:embed/>
                </p:oleObj>
              </mc:Choice>
              <mc:Fallback>
                <p:oleObj name="Rovnice" r:id="rId11" imgW="583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690" y="5570596"/>
                        <a:ext cx="1522413" cy="5095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27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28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8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8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8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48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4.6</a:t>
            </a:r>
            <a:r>
              <a:rPr lang="cs-CZ" sz="2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.	VÝKON A ÚČINNOST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86677" y="908720"/>
            <a:ext cx="4755353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600" dirty="0"/>
              <a:t>Koná-li stroj práci nerovnoměrně, </a:t>
            </a:r>
            <a:r>
              <a:rPr lang="cs-CZ" sz="2600" dirty="0" smtClean="0"/>
              <a:t>lze </a:t>
            </a:r>
            <a:r>
              <a:rPr lang="cs-CZ" sz="2600" dirty="0"/>
              <a:t>určit </a:t>
            </a:r>
            <a:r>
              <a:rPr lang="cs-CZ" sz="2600" b="1" dirty="0"/>
              <a:t>okamžitý výkon</a:t>
            </a:r>
            <a:r>
              <a:rPr lang="cs-CZ" sz="2600" dirty="0"/>
              <a:t>, </a:t>
            </a:r>
            <a:endParaRPr lang="cs-CZ" sz="2600" dirty="0" smtClean="0"/>
          </a:p>
          <a:p>
            <a:r>
              <a:rPr lang="cs-CZ" sz="2600" dirty="0" smtClean="0"/>
              <a:t>který </a:t>
            </a:r>
            <a:r>
              <a:rPr lang="cs-CZ" sz="2600" dirty="0"/>
              <a:t>se rovná součinu velikosti síly působící na těleso </a:t>
            </a:r>
            <a:r>
              <a:rPr lang="cs-CZ" sz="2600" dirty="0" smtClean="0"/>
              <a:t>a </a:t>
            </a:r>
            <a:r>
              <a:rPr lang="cs-CZ" sz="2600" dirty="0"/>
              <a:t>okamžité rychlosti tělesa</a:t>
            </a:r>
            <a:r>
              <a:rPr lang="cs-CZ" sz="2600" dirty="0" smtClean="0"/>
              <a:t>.</a:t>
            </a:r>
            <a:endParaRPr lang="cs-CZ" sz="2600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364465"/>
              </p:ext>
            </p:extLst>
          </p:nvPr>
        </p:nvGraphicFramePr>
        <p:xfrm>
          <a:off x="4842030" y="644408"/>
          <a:ext cx="1448268" cy="966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80" name="Rovnice" r:id="rId4" imgW="571320" imgH="393480" progId="Equation.3">
                  <p:embed/>
                </p:oleObj>
              </mc:Choice>
              <mc:Fallback>
                <p:oleObj name="Rovnice" r:id="rId4" imgW="57132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2030" y="644408"/>
                        <a:ext cx="1448268" cy="9662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557725"/>
              </p:ext>
            </p:extLst>
          </p:nvPr>
        </p:nvGraphicFramePr>
        <p:xfrm>
          <a:off x="6437677" y="1718810"/>
          <a:ext cx="2323301" cy="776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81" name="Rovnice" r:id="rId6" imgW="1180800" imgH="393480" progId="Equation.3">
                  <p:embed/>
                </p:oleObj>
              </mc:Choice>
              <mc:Fallback>
                <p:oleObj name="Rovnice" r:id="rId6" imgW="118080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7677" y="1718810"/>
                        <a:ext cx="2323301" cy="77686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593897"/>
              </p:ext>
            </p:extLst>
          </p:nvPr>
        </p:nvGraphicFramePr>
        <p:xfrm>
          <a:off x="6642230" y="863715"/>
          <a:ext cx="1239995" cy="45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82" name="Rovnice" r:id="rId8" imgW="482400" imgH="177480" progId="Equation.3">
                  <p:embed/>
                </p:oleObj>
              </mc:Choice>
              <mc:Fallback>
                <p:oleObj name="Rovnice" r:id="rId8" imgW="48240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230" y="863715"/>
                        <a:ext cx="1239995" cy="450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304604" y="3676379"/>
            <a:ext cx="3632881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600" dirty="0"/>
              <a:t>Práce, kterou stroj za určitou dobu vykoná, </a:t>
            </a: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>je </a:t>
            </a:r>
            <a:r>
              <a:rPr lang="cs-CZ" sz="2600" dirty="0"/>
              <a:t>vždy menší než energie, kterou stroji za tutéž dobu dodáme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843493"/>
              </p:ext>
            </p:extLst>
          </p:nvPr>
        </p:nvGraphicFramePr>
        <p:xfrm>
          <a:off x="566555" y="5367842"/>
          <a:ext cx="1147627" cy="802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83" name="Rovnice" r:id="rId10" imgW="558720" imgH="393480" progId="Equation.3">
                  <p:embed/>
                </p:oleObj>
              </mc:Choice>
              <mc:Fallback>
                <p:oleObj name="Rovnice" r:id="rId10" imgW="55872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55" y="5367842"/>
                        <a:ext cx="1147627" cy="80283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934814"/>
              </p:ext>
            </p:extLst>
          </p:nvPr>
        </p:nvGraphicFramePr>
        <p:xfrm>
          <a:off x="3176845" y="5229200"/>
          <a:ext cx="911055" cy="880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84" name="Rovnice" r:id="rId12" imgW="444240" imgH="431640" progId="Equation.3">
                  <p:embed/>
                </p:oleObj>
              </mc:Choice>
              <mc:Fallback>
                <p:oleObj name="Rovnice" r:id="rId12" imgW="44424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845" y="5229200"/>
                        <a:ext cx="911055" cy="880854"/>
                      </a:xfrm>
                      <a:prstGeom prst="rect">
                        <a:avLst/>
                      </a:prstGeom>
                      <a:solidFill>
                        <a:srgbClr val="FFFF82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494850"/>
              </p:ext>
            </p:extLst>
          </p:nvPr>
        </p:nvGraphicFramePr>
        <p:xfrm>
          <a:off x="5742130" y="5949280"/>
          <a:ext cx="2295254" cy="415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85" name="Rovnice" r:id="rId14" imgW="1117440" imgH="203040" progId="Equation.3">
                  <p:embed/>
                </p:oleObj>
              </mc:Choice>
              <mc:Fallback>
                <p:oleObj name="Rovnice" r:id="rId14" imgW="111744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2130" y="5949280"/>
                        <a:ext cx="2295254" cy="41525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5114" y="3671444"/>
            <a:ext cx="2483881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600" b="1" dirty="0"/>
              <a:t>Příkon</a:t>
            </a:r>
            <a:r>
              <a:rPr lang="cs-CZ" sz="2600" dirty="0"/>
              <a:t> je podíl energie dodané </a:t>
            </a: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>stroji </a:t>
            </a:r>
            <a:r>
              <a:rPr lang="cs-CZ" sz="2600" dirty="0"/>
              <a:t>za dobu t </a:t>
            </a: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>a </a:t>
            </a:r>
            <a:r>
              <a:rPr lang="cs-CZ" sz="2600" dirty="0"/>
              <a:t>této doby.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558995" y="3711513"/>
            <a:ext cx="239461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600" b="1" dirty="0"/>
              <a:t>Účinnost stroje</a:t>
            </a:r>
            <a:r>
              <a:rPr lang="cs-CZ" sz="2600" dirty="0"/>
              <a:t> je podíl výkonu P a příkonu P</a:t>
            </a:r>
            <a:r>
              <a:rPr lang="cs-CZ" sz="2600" baseline="-25000" dirty="0"/>
              <a:t>0</a:t>
            </a:r>
            <a:r>
              <a:rPr lang="cs-CZ" sz="2600" dirty="0"/>
              <a:t>.</a:t>
            </a:r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814074"/>
              </p:ext>
            </p:extLst>
          </p:nvPr>
        </p:nvGraphicFramePr>
        <p:xfrm>
          <a:off x="6687235" y="2943350"/>
          <a:ext cx="1271151" cy="429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86" name="Rovnice" r:id="rId16" imgW="507960" imgH="177480" progId="Equation.3">
                  <p:embed/>
                </p:oleObj>
              </mc:Choice>
              <mc:Fallback>
                <p:oleObj name="Rovnice" r:id="rId16" imgW="5079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7235" y="2943350"/>
                        <a:ext cx="1271151" cy="429948"/>
                      </a:xfrm>
                      <a:prstGeom prst="rect">
                        <a:avLst/>
                      </a:prstGeom>
                      <a:solidFill>
                        <a:srgbClr val="FFFF82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639754"/>
              </p:ext>
            </p:extLst>
          </p:nvPr>
        </p:nvGraphicFramePr>
        <p:xfrm>
          <a:off x="4862546" y="1718810"/>
          <a:ext cx="124142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87" name="Rovnice" r:id="rId18" imgW="583920" imgH="393480" progId="Equation.3">
                  <p:embed/>
                </p:oleObj>
              </mc:Choice>
              <mc:Fallback>
                <p:oleObj name="Rovnice" r:id="rId18" imgW="583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2546" y="1718810"/>
                        <a:ext cx="1241425" cy="809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36868"/>
              </p:ext>
            </p:extLst>
          </p:nvPr>
        </p:nvGraphicFramePr>
        <p:xfrm>
          <a:off x="4927242" y="2663915"/>
          <a:ext cx="134778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88" name="Rovnice" r:id="rId20" imgW="634680" imgH="393480" progId="Equation.3">
                  <p:embed/>
                </p:oleObj>
              </mc:Choice>
              <mc:Fallback>
                <p:oleObj name="Rovnice" r:id="rId20" imgW="634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242" y="2663915"/>
                        <a:ext cx="1347787" cy="809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Přímá spojnice 10"/>
          <p:cNvCxnSpPr/>
          <p:nvPr/>
        </p:nvCxnSpPr>
        <p:spPr>
          <a:xfrm>
            <a:off x="122544" y="3609020"/>
            <a:ext cx="8929687" cy="0"/>
          </a:xfrm>
          <a:prstGeom prst="line">
            <a:avLst/>
          </a:prstGeom>
          <a:ln w="38100">
            <a:solidFill>
              <a:srgbClr val="007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989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673100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b="1" dirty="0" smtClean="0">
                <a:solidFill>
                  <a:srgbClr val="00BE00"/>
                </a:solidFill>
              </a:rPr>
              <a:t>105/3</a:t>
            </a:r>
            <a:r>
              <a:rPr lang="cs-CZ" sz="2800" b="1" dirty="0" smtClean="0">
                <a:solidFill>
                  <a:srgbClr val="99FF99"/>
                </a:solidFill>
              </a:rPr>
              <a:t> </a:t>
            </a:r>
            <a:r>
              <a:rPr lang="cs-CZ" sz="2800" dirty="0" smtClean="0">
                <a:solidFill>
                  <a:srgbClr val="99FF99"/>
                </a:solidFill>
              </a:rPr>
              <a:t>Jakou </a:t>
            </a:r>
            <a:r>
              <a:rPr lang="cs-CZ" sz="2800" dirty="0">
                <a:solidFill>
                  <a:srgbClr val="99FF99"/>
                </a:solidFill>
              </a:rPr>
              <a:t>práci vykoná plyn při stálém tlaku 0,15 </a:t>
            </a:r>
            <a:r>
              <a:rPr lang="cs-CZ" sz="2800" dirty="0" err="1">
                <a:solidFill>
                  <a:srgbClr val="99FF99"/>
                </a:solidFill>
              </a:rPr>
              <a:t>MPa</a:t>
            </a:r>
            <a:r>
              <a:rPr lang="cs-CZ" sz="2800" dirty="0">
                <a:solidFill>
                  <a:srgbClr val="99FF99"/>
                </a:solidFill>
              </a:rPr>
              <a:t>, </a:t>
            </a:r>
          </a:p>
          <a:p>
            <a:r>
              <a:rPr lang="cs-CZ" sz="2800" dirty="0">
                <a:solidFill>
                  <a:srgbClr val="99FF99"/>
                </a:solidFill>
              </a:rPr>
              <a:t> jestliže se jeho objem zvětší o 2,0 l</a:t>
            </a:r>
            <a:r>
              <a:rPr lang="cs-CZ" sz="2800" dirty="0" smtClean="0">
                <a:solidFill>
                  <a:srgbClr val="99FF99"/>
                </a:solidFill>
              </a:rPr>
              <a:t>?</a:t>
            </a:r>
          </a:p>
          <a:p>
            <a:endParaRPr lang="cs-CZ" sz="2800" dirty="0" smtClean="0">
              <a:solidFill>
                <a:srgbClr val="99FF99"/>
              </a:solidFill>
            </a:endParaRPr>
          </a:p>
          <a:p>
            <a:endParaRPr lang="cs-CZ" sz="3600" dirty="0" smtClean="0">
              <a:solidFill>
                <a:srgbClr val="99FF99"/>
              </a:solidFill>
            </a:endParaRPr>
          </a:p>
          <a:p>
            <a:endParaRPr lang="cs-CZ" sz="2800" dirty="0" smtClean="0">
              <a:solidFill>
                <a:srgbClr val="99FF99"/>
              </a:solidFill>
            </a:endParaRPr>
          </a:p>
          <a:p>
            <a:endParaRPr lang="cs-CZ" sz="2800" dirty="0" smtClean="0">
              <a:solidFill>
                <a:srgbClr val="99FF99"/>
              </a:solidFill>
            </a:endParaRPr>
          </a:p>
          <a:p>
            <a:r>
              <a:rPr lang="cs-CZ" sz="2800" b="1" dirty="0" smtClean="0">
                <a:solidFill>
                  <a:srgbClr val="00BE00"/>
                </a:solidFill>
              </a:rPr>
              <a:t>105/4 </a:t>
            </a:r>
            <a:r>
              <a:rPr lang="cs-CZ" sz="2800" dirty="0" smtClean="0">
                <a:solidFill>
                  <a:srgbClr val="99FF99"/>
                </a:solidFill>
              </a:rPr>
              <a:t>Jakou práci vykoná plyn, jestliže se jeho původní objem</a:t>
            </a:r>
          </a:p>
          <a:p>
            <a:r>
              <a:rPr lang="cs-CZ" sz="2800" dirty="0" smtClean="0">
                <a:solidFill>
                  <a:srgbClr val="99FF99"/>
                </a:solidFill>
              </a:rPr>
              <a:t>0,2 m</a:t>
            </a:r>
            <a:r>
              <a:rPr lang="cs-CZ" sz="2800" baseline="30000" dirty="0" smtClean="0">
                <a:solidFill>
                  <a:srgbClr val="99FF99"/>
                </a:solidFill>
              </a:rPr>
              <a:t>3</a:t>
            </a:r>
            <a:r>
              <a:rPr lang="cs-CZ" sz="2800" dirty="0" smtClean="0">
                <a:solidFill>
                  <a:srgbClr val="99FF99"/>
                </a:solidFill>
              </a:rPr>
              <a:t> při stálém tlaku 0,5 </a:t>
            </a:r>
            <a:r>
              <a:rPr lang="cs-CZ" sz="2800" dirty="0" err="1" smtClean="0">
                <a:solidFill>
                  <a:srgbClr val="99FF99"/>
                </a:solidFill>
              </a:rPr>
              <a:t>MPa</a:t>
            </a:r>
            <a:r>
              <a:rPr lang="cs-CZ" sz="2800" dirty="0" smtClean="0">
                <a:solidFill>
                  <a:srgbClr val="99FF99"/>
                </a:solidFill>
              </a:rPr>
              <a:t> ztrojnásobí? </a:t>
            </a:r>
          </a:p>
          <a:p>
            <a:endParaRPr lang="cs-CZ" sz="2800" dirty="0" smtClean="0">
              <a:solidFill>
                <a:srgbClr val="99FF99"/>
              </a:solidFill>
            </a:endParaRPr>
          </a:p>
          <a:p>
            <a:endParaRPr lang="cs-CZ" sz="2800" dirty="0" smtClean="0">
              <a:solidFill>
                <a:srgbClr val="99FF99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400" b="1" dirty="0" smtClean="0">
                <a:solidFill>
                  <a:srgbClr val="009900"/>
                </a:solidFill>
                <a:cs typeface="Times New Roman" pitchFamily="18" charset="0"/>
              </a:rPr>
              <a:t>PRÁCE PLYNU - Řešte úlohy: </a:t>
            </a:r>
            <a:endParaRPr lang="cs-CZ" sz="3400" b="1" dirty="0">
              <a:solidFill>
                <a:srgbClr val="009900"/>
              </a:solidFill>
              <a:cs typeface="Times New Roman" pitchFamily="18" charset="0"/>
            </a:endParaRPr>
          </a:p>
        </p:txBody>
      </p:sp>
      <p:graphicFrame>
        <p:nvGraphicFramePr>
          <p:cNvPr id="898049" name="Object 1"/>
          <p:cNvGraphicFramePr>
            <a:graphicFrameLocks noChangeAspect="1"/>
          </p:cNvGraphicFramePr>
          <p:nvPr/>
        </p:nvGraphicFramePr>
        <p:xfrm>
          <a:off x="6014244" y="1981200"/>
          <a:ext cx="16398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138" name="Rovnice" r:id="rId4" imgW="723600" imgH="406080" progId="Equation.3">
                  <p:embed/>
                </p:oleObj>
              </mc:Choice>
              <mc:Fallback>
                <p:oleObj name="Rovnice" r:id="rId4" imgW="723600" imgH="4060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4244" y="1981200"/>
                        <a:ext cx="1639887" cy="914400"/>
                      </a:xfrm>
                      <a:prstGeom prst="rect">
                        <a:avLst/>
                      </a:prstGeom>
                      <a:solidFill>
                        <a:srgbClr val="99FF99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8050" name="Object 2"/>
          <p:cNvGraphicFramePr>
            <a:graphicFrameLocks noChangeAspect="1"/>
          </p:cNvGraphicFramePr>
          <p:nvPr/>
        </p:nvGraphicFramePr>
        <p:xfrm>
          <a:off x="482600" y="1606550"/>
          <a:ext cx="3898900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139" name="Rovnice" r:id="rId6" imgW="1587240" imgH="685800" progId="Equation.3">
                  <p:embed/>
                </p:oleObj>
              </mc:Choice>
              <mc:Fallback>
                <p:oleObj name="Rovnice" r:id="rId6" imgW="1587240" imgH="685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1606550"/>
                        <a:ext cx="3898900" cy="1663700"/>
                      </a:xfrm>
                      <a:prstGeom prst="rect">
                        <a:avLst/>
                      </a:prstGeom>
                      <a:solidFill>
                        <a:srgbClr val="99FF99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482600" y="4352925"/>
          <a:ext cx="3586163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140" name="Rovnice" r:id="rId8" imgW="1460160" imgH="914400" progId="Equation.3">
                  <p:embed/>
                </p:oleObj>
              </mc:Choice>
              <mc:Fallback>
                <p:oleObj name="Rovnice" r:id="rId8" imgW="1460160" imgH="914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4352925"/>
                        <a:ext cx="3586163" cy="2217738"/>
                      </a:xfrm>
                      <a:prstGeom prst="rect">
                        <a:avLst/>
                      </a:prstGeom>
                      <a:solidFill>
                        <a:srgbClr val="99FF99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"/>
          <p:cNvGraphicFramePr>
            <a:graphicFrameLocks noChangeAspect="1"/>
          </p:cNvGraphicFramePr>
          <p:nvPr/>
        </p:nvGraphicFramePr>
        <p:xfrm>
          <a:off x="5194300" y="4675982"/>
          <a:ext cx="3279775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141" name="Rovnice" r:id="rId10" imgW="1447560" imgH="698400" progId="Equation.3">
                  <p:embed/>
                </p:oleObj>
              </mc:Choice>
              <mc:Fallback>
                <p:oleObj name="Rovnice" r:id="rId10" imgW="1447560" imgH="698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300" y="4675982"/>
                        <a:ext cx="3279775" cy="1571625"/>
                      </a:xfrm>
                      <a:prstGeom prst="rect">
                        <a:avLst/>
                      </a:prstGeom>
                      <a:solidFill>
                        <a:srgbClr val="99FF99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9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98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058"/>
          <p:cNvSpPr txBox="1">
            <a:spLocks noChangeArrowheads="1"/>
          </p:cNvSpPr>
          <p:nvPr/>
        </p:nvSpPr>
        <p:spPr bwMode="auto">
          <a:xfrm>
            <a:off x="6640513" y="416877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cs-CZ"/>
            </a:defPPr>
            <a:lvl2pPr marL="0" lvl="1">
              <a:defRPr sz="3400" b="1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defRPr>
            </a:lvl2pPr>
          </a:lstStyle>
          <a:p>
            <a:r>
              <a:rPr lang="pl-PL" sz="3200" b="1" dirty="0">
                <a:solidFill>
                  <a:schemeClr val="bg1"/>
                </a:solidFill>
                <a:cs typeface="Times New Roman" pitchFamily="18" charset="0"/>
              </a:rPr>
              <a:t>4.</a:t>
            </a:r>
            <a:r>
              <a:rPr lang="pl-PL" sz="3200" dirty="0">
                <a:solidFill>
                  <a:schemeClr val="bg1"/>
                </a:solidFill>
              </a:rPr>
              <a:t>	</a:t>
            </a:r>
            <a:r>
              <a:rPr lang="pl-PL" sz="3200" b="1" dirty="0">
                <a:solidFill>
                  <a:schemeClr val="bg1"/>
                </a:solidFill>
                <a:cs typeface="Times New Roman" pitchFamily="18" charset="0"/>
              </a:rPr>
              <a:t>MECHANICKÁ PRÁCE A MECHANICKÁ ENERGIE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1520" y="1340768"/>
            <a:ext cx="66967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defRPr/>
            </a:pPr>
            <a:r>
              <a:rPr lang="cs-CZ" sz="2800" dirty="0" smtClean="0">
                <a:solidFill>
                  <a:prstClr val="black"/>
                </a:solidFill>
              </a:rPr>
              <a:t>4.1</a:t>
            </a:r>
            <a:r>
              <a:rPr lang="cs-CZ" sz="2800" dirty="0">
                <a:solidFill>
                  <a:prstClr val="black"/>
                </a:solidFill>
              </a:rPr>
              <a:t>.	mechanická práce</a:t>
            </a:r>
          </a:p>
          <a:p>
            <a:pPr marL="342900" lvl="0" indent="-342900">
              <a:lnSpc>
                <a:spcPct val="150000"/>
              </a:lnSpc>
              <a:defRPr/>
            </a:pPr>
            <a:r>
              <a:rPr lang="cs-CZ" sz="2800" dirty="0">
                <a:solidFill>
                  <a:prstClr val="black"/>
                </a:solidFill>
              </a:rPr>
              <a:t>4.2.	kinetická energie</a:t>
            </a:r>
          </a:p>
          <a:p>
            <a:pPr marL="342900" lvl="0" indent="-342900">
              <a:lnSpc>
                <a:spcPct val="150000"/>
              </a:lnSpc>
              <a:defRPr/>
            </a:pPr>
            <a:r>
              <a:rPr lang="cs-CZ" sz="2800" dirty="0">
                <a:solidFill>
                  <a:prstClr val="black"/>
                </a:solidFill>
              </a:rPr>
              <a:t>4.3.	potenciální energie</a:t>
            </a:r>
          </a:p>
          <a:p>
            <a:pPr marL="342900" lvl="0" indent="-342900">
              <a:lnSpc>
                <a:spcPct val="150000"/>
              </a:lnSpc>
              <a:defRPr/>
            </a:pPr>
            <a:r>
              <a:rPr lang="cs-CZ" sz="2800" dirty="0">
                <a:solidFill>
                  <a:prstClr val="black"/>
                </a:solidFill>
              </a:rPr>
              <a:t>4.4.	mechanická energie</a:t>
            </a:r>
          </a:p>
          <a:p>
            <a:pPr marL="342900" lvl="0" indent="-342900">
              <a:lnSpc>
                <a:spcPct val="150000"/>
              </a:lnSpc>
              <a:defRPr/>
            </a:pPr>
            <a:r>
              <a:rPr lang="cs-CZ" sz="2800" dirty="0">
                <a:solidFill>
                  <a:prstClr val="black"/>
                </a:solidFill>
              </a:rPr>
              <a:t>4.5.	ZZ energie</a:t>
            </a:r>
          </a:p>
          <a:p>
            <a:pPr marL="342900" lvl="0" indent="-342900">
              <a:lnSpc>
                <a:spcPct val="150000"/>
              </a:lnSpc>
              <a:defRPr/>
            </a:pPr>
            <a:r>
              <a:rPr lang="cs-CZ" sz="2800" dirty="0">
                <a:solidFill>
                  <a:prstClr val="black"/>
                </a:solidFill>
              </a:rPr>
              <a:t>4.6.	výkon a účinnost</a:t>
            </a:r>
          </a:p>
        </p:txBody>
      </p:sp>
    </p:spTree>
    <p:extLst>
      <p:ext uri="{BB962C8B-B14F-4D97-AF65-F5344CB8AC3E}">
        <p14:creationId xmlns:p14="http://schemas.microsoft.com/office/powerpoint/2010/main" val="2109307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4.1</a:t>
            </a:r>
            <a:r>
              <a:rPr lang="cs-CZ" sz="34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.	MECHANICKÁ PRÁCE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71500" y="733246"/>
            <a:ext cx="8929687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600" dirty="0"/>
              <a:t>charakterizuje děj, při kterém se přemisťují tělesa vlivem působení síly (skalár</a:t>
            </a:r>
            <a:r>
              <a:rPr lang="cs-CZ" sz="2600" dirty="0" smtClean="0"/>
              <a:t>)</a:t>
            </a:r>
          </a:p>
          <a:p>
            <a:r>
              <a:rPr lang="cs-CZ" sz="2600" dirty="0" smtClean="0"/>
              <a:t>W – mechanická práce, skalární veličina</a:t>
            </a:r>
            <a:endParaRPr lang="cs-CZ" sz="2600" dirty="0"/>
          </a:p>
          <a:p>
            <a:r>
              <a:rPr lang="cs-CZ" sz="2600" b="1" dirty="0"/>
              <a:t>F</a:t>
            </a:r>
            <a:r>
              <a:rPr lang="cs-CZ" sz="2600" dirty="0"/>
              <a:t> – síla působící na těleso		</a:t>
            </a:r>
          </a:p>
          <a:p>
            <a:r>
              <a:rPr lang="cs-CZ" sz="2600" dirty="0"/>
              <a:t>s – dráha, o kterou se těleso přemístí</a:t>
            </a:r>
          </a:p>
          <a:p>
            <a:r>
              <a:rPr lang="cs-CZ" sz="2600" dirty="0"/>
              <a:t>α – úhel, který svírá </a:t>
            </a:r>
            <a:r>
              <a:rPr lang="cs-CZ" sz="2600" dirty="0" smtClean="0"/>
              <a:t>síla </a:t>
            </a:r>
            <a:r>
              <a:rPr lang="cs-CZ" sz="2600" dirty="0"/>
              <a:t>s </a:t>
            </a:r>
            <a:r>
              <a:rPr lang="cs-CZ" sz="2600" dirty="0" smtClean="0"/>
              <a:t>trajektorií</a:t>
            </a:r>
            <a:br>
              <a:rPr lang="cs-CZ" sz="2600" dirty="0" smtClean="0"/>
            </a:b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/>
            </a:r>
            <a:br>
              <a:rPr lang="cs-CZ" sz="2600" dirty="0" smtClean="0"/>
            </a:br>
            <a:endParaRPr lang="cs-CZ" sz="2600" dirty="0"/>
          </a:p>
          <a:p>
            <a:r>
              <a:rPr lang="cs-CZ" sz="2800" dirty="0"/>
              <a:t>James </a:t>
            </a:r>
            <a:r>
              <a:rPr lang="cs-CZ" sz="2800" dirty="0" err="1"/>
              <a:t>Prescott</a:t>
            </a:r>
            <a:r>
              <a:rPr lang="cs-CZ" sz="2800" dirty="0"/>
              <a:t> Joule (A) 1818-1889</a:t>
            </a:r>
          </a:p>
          <a:p>
            <a:endParaRPr lang="cs-CZ" sz="2600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158635"/>
              </p:ext>
            </p:extLst>
          </p:nvPr>
        </p:nvGraphicFramePr>
        <p:xfrm>
          <a:off x="5502072" y="1268760"/>
          <a:ext cx="3570428" cy="1513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48" name="Rovnice" r:id="rId4" imgW="1473120" imgH="672840" progId="Equation.3">
                  <p:embed/>
                </p:oleObj>
              </mc:Choice>
              <mc:Fallback>
                <p:oleObj name="Rovnice" r:id="rId4" imgW="1473120" imgH="67284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2072" y="1268760"/>
                        <a:ext cx="3570428" cy="151344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237" name="Picture 3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145" y="2933945"/>
            <a:ext cx="2844000" cy="376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Skupina 3"/>
          <p:cNvGrpSpPr/>
          <p:nvPr/>
        </p:nvGrpSpPr>
        <p:grpSpPr>
          <a:xfrm>
            <a:off x="341530" y="3415640"/>
            <a:ext cx="3411296" cy="2205245"/>
            <a:chOff x="341530" y="3415640"/>
            <a:chExt cx="3411296" cy="2205245"/>
          </a:xfrm>
        </p:grpSpPr>
        <p:pic>
          <p:nvPicPr>
            <p:cNvPr id="819238" name="Picture 38" descr="http://fyzika.jreichl.com/data/M_prace_soubory/image007.png"/>
            <p:cNvPicPr>
              <a:picLocks noChangeAspect="1" noChangeArrowheads="1"/>
            </p:cNvPicPr>
            <p:nvPr/>
          </p:nvPicPr>
          <p:blipFill>
            <a:blip r:embed="rId7" r:link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30" y="3415640"/>
              <a:ext cx="3411296" cy="2205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bdélník 2"/>
            <p:cNvSpPr/>
            <p:nvPr/>
          </p:nvSpPr>
          <p:spPr>
            <a:xfrm>
              <a:off x="431540" y="4361405"/>
              <a:ext cx="1755195" cy="945105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1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4.1</a:t>
            </a:r>
            <a:r>
              <a:rPr lang="cs-CZ" sz="34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.	MECHANICKÁ PRÁCE</a:t>
            </a:r>
          </a:p>
        </p:txBody>
      </p:sp>
      <p:sp>
        <p:nvSpPr>
          <p:cNvPr id="4" name="Obdélník 3"/>
          <p:cNvSpPr/>
          <p:nvPr/>
        </p:nvSpPr>
        <p:spPr>
          <a:xfrm>
            <a:off x="134332" y="1223755"/>
            <a:ext cx="887533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600" b="1" dirty="0"/>
              <a:t>Práci </a:t>
            </a:r>
            <a:r>
              <a:rPr lang="cs-CZ" sz="2600" b="1" dirty="0" smtClean="0"/>
              <a:t>1 J</a:t>
            </a:r>
            <a:r>
              <a:rPr lang="cs-CZ" sz="2600" dirty="0" smtClean="0"/>
              <a:t> </a:t>
            </a:r>
            <a:endParaRPr lang="cs-CZ" sz="2600" dirty="0"/>
          </a:p>
          <a:p>
            <a:r>
              <a:rPr lang="cs-CZ" sz="2600" dirty="0"/>
              <a:t>vykonáme při přemístění tělesa </a:t>
            </a: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>o 1 m </a:t>
            </a:r>
            <a:r>
              <a:rPr lang="cs-CZ" sz="2600" dirty="0"/>
              <a:t>silou </a:t>
            </a:r>
            <a:r>
              <a:rPr lang="cs-CZ" sz="2600" dirty="0" smtClean="0"/>
              <a:t>1 N </a:t>
            </a:r>
            <a:br>
              <a:rPr lang="cs-CZ" sz="2600" dirty="0" smtClean="0"/>
            </a:br>
            <a:r>
              <a:rPr lang="cs-CZ" sz="2600" dirty="0" smtClean="0"/>
              <a:t>působící </a:t>
            </a:r>
            <a:r>
              <a:rPr lang="cs-CZ" sz="2600" dirty="0"/>
              <a:t>rovnoběžně s trajektorií</a:t>
            </a:r>
            <a:r>
              <a:rPr lang="cs-CZ" sz="2600" dirty="0" smtClean="0"/>
              <a:t>.</a:t>
            </a:r>
          </a:p>
          <a:p>
            <a:endParaRPr lang="cs-CZ" sz="2600" dirty="0"/>
          </a:p>
          <a:p>
            <a:r>
              <a:rPr lang="cs-CZ" sz="2600" b="1" dirty="0"/>
              <a:t>Práce se nekoná</a:t>
            </a:r>
            <a:r>
              <a:rPr lang="cs-CZ" sz="2600" dirty="0"/>
              <a:t>, jestliže </a:t>
            </a:r>
            <a:endParaRPr lang="cs-CZ" sz="2600" dirty="0" smtClean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600" dirty="0" smtClean="0"/>
              <a:t>je </a:t>
            </a:r>
            <a:r>
              <a:rPr lang="cs-CZ" sz="2600" dirty="0"/>
              <a:t>síla působící na těleso kolmá k </a:t>
            </a:r>
            <a:r>
              <a:rPr lang="cs-CZ" sz="2600" dirty="0" smtClean="0"/>
              <a:t>trajektorii (</a:t>
            </a:r>
            <a:r>
              <a:rPr lang="el-GR" sz="2600" dirty="0" smtClean="0"/>
              <a:t>α</a:t>
            </a:r>
            <a:r>
              <a:rPr lang="cs-CZ" sz="2600" dirty="0"/>
              <a:t> </a:t>
            </a:r>
            <a:r>
              <a:rPr lang="cs-CZ" sz="2600" dirty="0" smtClean="0"/>
              <a:t>= 90</a:t>
            </a:r>
            <a:r>
              <a:rPr lang="cs-CZ" sz="2600" baseline="30000" dirty="0" smtClean="0"/>
              <a:t>0</a:t>
            </a:r>
            <a:r>
              <a:rPr lang="cs-CZ" sz="2600" dirty="0" smtClean="0"/>
              <a:t>)</a:t>
            </a:r>
            <a:endParaRPr lang="cs-CZ" sz="2600" dirty="0"/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600" dirty="0"/>
              <a:t>těleso nepohybuje (s = 0)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600" dirty="0"/>
              <a:t>těleso se pohybuje rovnoměrným přímočarým pohybem bez působení síly (F = 0)</a:t>
            </a:r>
            <a:br>
              <a:rPr lang="cs-CZ" sz="2600" dirty="0"/>
            </a:br>
            <a:r>
              <a:rPr lang="cs-CZ" sz="2600" dirty="0"/>
              <a:t>(práci koná jen složka síly rovnoběžná s trajektorií tělesa) 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42695"/>
              </p:ext>
            </p:extLst>
          </p:nvPr>
        </p:nvGraphicFramePr>
        <p:xfrm>
          <a:off x="5517105" y="1268413"/>
          <a:ext cx="3570287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914" name="Rovnice" r:id="rId4" imgW="1473200" imgH="673100" progId="Equation.3">
                  <p:embed/>
                </p:oleObj>
              </mc:Choice>
              <mc:Fallback>
                <p:oleObj name="Rovnice" r:id="rId4" imgW="1473200" imgH="673100" progId="Equation.3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7105" y="1268413"/>
                        <a:ext cx="3570287" cy="1514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5685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4.1</a:t>
            </a:r>
            <a:r>
              <a:rPr lang="cs-CZ" sz="2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.	MECHANICKÁ PRÁCE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86677" y="638690"/>
            <a:ext cx="89296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/>
              <a:t>V </a:t>
            </a:r>
            <a:r>
              <a:rPr lang="cs-CZ" sz="2800" dirty="0"/>
              <a:t>závislosti na velikosti úhlu α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těleso práci </a:t>
            </a:r>
            <a:r>
              <a:rPr lang="cs-CZ" sz="2800" dirty="0"/>
              <a:t>vykoná nebo spotřebuje</a:t>
            </a:r>
            <a:r>
              <a:rPr lang="cs-CZ" sz="2800" dirty="0" smtClean="0"/>
              <a:t>:</a:t>
            </a:r>
            <a:r>
              <a:rPr lang="cs-CZ" sz="2800" dirty="0"/>
              <a:t> </a:t>
            </a:r>
            <a:endParaRPr lang="cs-CZ" sz="2600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249308"/>
              </p:ext>
            </p:extLst>
          </p:nvPr>
        </p:nvGraphicFramePr>
        <p:xfrm>
          <a:off x="2861810" y="1692456"/>
          <a:ext cx="2945585" cy="57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907" name="Rovnice" r:id="rId4" imgW="838080" imgH="177480" progId="Equation.3">
                  <p:embed/>
                </p:oleObj>
              </mc:Choice>
              <mc:Fallback>
                <p:oleObj name="Rovnice" r:id="rId4" imgW="838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1810" y="1692456"/>
                        <a:ext cx="2945585" cy="579912"/>
                      </a:xfrm>
                      <a:prstGeom prst="rect">
                        <a:avLst/>
                      </a:prstGeom>
                      <a:solidFill>
                        <a:srgbClr val="FFFF82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38" descr="http://fyzika.jreichl.com/data/M_prace_soubory/image007.pn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190" y="762966"/>
            <a:ext cx="2567332" cy="165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685090"/>
              </p:ext>
            </p:extLst>
          </p:nvPr>
        </p:nvGraphicFramePr>
        <p:xfrm>
          <a:off x="207495" y="2637421"/>
          <a:ext cx="8820000" cy="68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79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1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22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cos α &gt; 0 </a:t>
                      </a:r>
                      <a:endParaRPr lang="cs-CZ" sz="2400" dirty="0"/>
                    </a:p>
                  </a:txBody>
                  <a:tcPr anchor="ctr">
                    <a:solidFill>
                      <a:srgbClr val="008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W &gt; 0 </a:t>
                      </a:r>
                      <a:endParaRPr lang="cs-CZ" sz="2400" dirty="0"/>
                    </a:p>
                  </a:txBody>
                  <a:tcPr anchor="ctr">
                    <a:solidFill>
                      <a:srgbClr val="008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PRÁCE je kladná </a:t>
                      </a:r>
                      <a:endParaRPr lang="cs-CZ" sz="2400" dirty="0"/>
                    </a:p>
                  </a:txBody>
                  <a:tcPr anchor="ctr">
                    <a:solidFill>
                      <a:srgbClr val="008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síla práci koná</a:t>
                      </a:r>
                      <a:endParaRPr lang="cs-CZ" sz="2400" dirty="0"/>
                    </a:p>
                  </a:txBody>
                  <a:tcPr anchor="ctr">
                    <a:solidFill>
                      <a:srgbClr val="008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346700"/>
              </p:ext>
            </p:extLst>
          </p:nvPr>
        </p:nvGraphicFramePr>
        <p:xfrm>
          <a:off x="207495" y="4266385"/>
          <a:ext cx="8820000" cy="68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79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03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cos α</a:t>
                      </a:r>
                      <a:r>
                        <a:rPr lang="cs-CZ" sz="2400" baseline="0" dirty="0" smtClean="0"/>
                        <a:t> </a:t>
                      </a:r>
                      <a:r>
                        <a:rPr lang="cs-CZ" sz="2400" dirty="0" smtClean="0"/>
                        <a:t>= 0 </a:t>
                      </a:r>
                      <a:endParaRPr lang="cs-CZ" sz="2400" dirty="0"/>
                    </a:p>
                  </a:txBody>
                  <a:tcPr anchor="ctr">
                    <a:solidFill>
                      <a:srgbClr val="008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W = 0 </a:t>
                      </a:r>
                      <a:endParaRPr lang="cs-CZ" sz="2400" dirty="0"/>
                    </a:p>
                  </a:txBody>
                  <a:tcPr anchor="ctr">
                    <a:solidFill>
                      <a:srgbClr val="008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PRÁCE se nekoná</a:t>
                      </a:r>
                      <a:endParaRPr lang="cs-CZ" sz="2400" dirty="0"/>
                    </a:p>
                  </a:txBody>
                  <a:tcPr anchor="ctr">
                    <a:solidFill>
                      <a:srgbClr val="008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982413"/>
              </p:ext>
            </p:extLst>
          </p:nvPr>
        </p:nvGraphicFramePr>
        <p:xfrm>
          <a:off x="207495" y="5895350"/>
          <a:ext cx="8820000" cy="68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7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2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210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cos α &lt; 0 </a:t>
                      </a:r>
                      <a:endParaRPr lang="cs-CZ" sz="2400" dirty="0"/>
                    </a:p>
                  </a:txBody>
                  <a:tcPr anchor="ctr">
                    <a:solidFill>
                      <a:srgbClr val="008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W &gt; 0 </a:t>
                      </a:r>
                      <a:endParaRPr lang="cs-CZ" sz="2400" dirty="0"/>
                    </a:p>
                  </a:txBody>
                  <a:tcPr anchor="ctr">
                    <a:solidFill>
                      <a:srgbClr val="008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PRÁCE je záporná</a:t>
                      </a:r>
                      <a:endParaRPr lang="cs-CZ" sz="2400" dirty="0"/>
                    </a:p>
                  </a:txBody>
                  <a:tcPr anchor="ctr">
                    <a:solidFill>
                      <a:srgbClr val="008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síla práci </a:t>
                      </a:r>
                      <a:r>
                        <a:rPr lang="cs-CZ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spotřebovává</a:t>
                      </a:r>
                      <a:endParaRPr lang="cs-CZ" sz="2400" dirty="0"/>
                    </a:p>
                  </a:txBody>
                  <a:tcPr anchor="ctr">
                    <a:solidFill>
                      <a:srgbClr val="008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65368"/>
              </p:ext>
            </p:extLst>
          </p:nvPr>
        </p:nvGraphicFramePr>
        <p:xfrm>
          <a:off x="207495" y="1914502"/>
          <a:ext cx="1926326" cy="500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908" name="Rovnice" r:id="rId8" imgW="723600" imgH="203040" progId="Equation.3">
                  <p:embed/>
                </p:oleObj>
              </mc:Choice>
              <mc:Fallback>
                <p:oleObj name="Rovnice" r:id="rId8" imgW="723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95" y="1914502"/>
                        <a:ext cx="1926326" cy="50087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133244"/>
              </p:ext>
            </p:extLst>
          </p:nvPr>
        </p:nvGraphicFramePr>
        <p:xfrm>
          <a:off x="207495" y="3543466"/>
          <a:ext cx="1317706" cy="500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909" name="Rovnice" r:id="rId10" imgW="495000" imgH="203040" progId="Equation.3">
                  <p:embed/>
                </p:oleObj>
              </mc:Choice>
              <mc:Fallback>
                <p:oleObj name="Rovnice" r:id="rId10" imgW="495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95" y="3543466"/>
                        <a:ext cx="1317706" cy="50087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58373"/>
              </p:ext>
            </p:extLst>
          </p:nvPr>
        </p:nvGraphicFramePr>
        <p:xfrm>
          <a:off x="207495" y="5172430"/>
          <a:ext cx="2467968" cy="500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910" name="Rovnice" r:id="rId12" imgW="927000" imgH="203040" progId="Equation.3">
                  <p:embed/>
                </p:oleObj>
              </mc:Choice>
              <mc:Fallback>
                <p:oleObj name="Rovnice" r:id="rId12" imgW="927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95" y="5172430"/>
                        <a:ext cx="2467968" cy="50087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4756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4.1</a:t>
            </a:r>
            <a:r>
              <a:rPr lang="cs-CZ" sz="2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.	MECHANICKÁ PRÁCE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86677" y="638690"/>
            <a:ext cx="8929687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b="1" dirty="0"/>
              <a:t>Grafické určení práce</a:t>
            </a:r>
            <a:endParaRPr lang="cs-CZ" sz="2800" dirty="0"/>
          </a:p>
          <a:p>
            <a:r>
              <a:rPr lang="cs-CZ" sz="2800" dirty="0"/>
              <a:t>Graf, z něhož jsme schopni určit vykonanou práci, se nazývá </a:t>
            </a:r>
            <a:r>
              <a:rPr lang="cs-CZ" sz="2800" b="1" dirty="0"/>
              <a:t>pracovní diagram</a:t>
            </a:r>
            <a:r>
              <a:rPr lang="cs-CZ" sz="2800" dirty="0" smtClean="0"/>
              <a:t>.</a:t>
            </a:r>
          </a:p>
          <a:p>
            <a:endParaRPr lang="cs-CZ" sz="2800" dirty="0"/>
          </a:p>
          <a:p>
            <a:endParaRPr lang="cs-CZ" sz="2600" dirty="0"/>
          </a:p>
        </p:txBody>
      </p:sp>
      <p:pic>
        <p:nvPicPr>
          <p:cNvPr id="1020934" name="Picture 6" descr="http://fyzika.jreichl.com/data/M_prace_soubory/image015.pn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38" y="3221285"/>
            <a:ext cx="2820280" cy="29523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0935" name="Picture 7" descr="http://fyzika.jreichl.com/data/M_prace_soubory/image016.png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172" y="3221285"/>
            <a:ext cx="2820280" cy="29758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0936" name="Picture 8" descr="http://fyzika.jreichl.com/data/M_prace_soubory/image017.png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05" y="3221285"/>
            <a:ext cx="2820280" cy="29875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14363" y="2623848"/>
            <a:ext cx="2104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/>
              <a:t>konstantní síla </a:t>
            </a:r>
            <a:endParaRPr lang="cs-CZ" sz="2400" dirty="0"/>
          </a:p>
        </p:txBody>
      </p:sp>
      <p:sp>
        <p:nvSpPr>
          <p:cNvPr id="5" name="Obdélník 4"/>
          <p:cNvSpPr/>
          <p:nvPr/>
        </p:nvSpPr>
        <p:spPr>
          <a:xfrm>
            <a:off x="3171172" y="2623847"/>
            <a:ext cx="2072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/>
              <a:t>proměnná síla </a:t>
            </a:r>
            <a:endParaRPr lang="cs-CZ" sz="2400" dirty="0"/>
          </a:p>
        </p:txBody>
      </p:sp>
      <p:sp>
        <p:nvSpPr>
          <p:cNvPr id="6" name="Obdélník 5"/>
          <p:cNvSpPr/>
          <p:nvPr/>
        </p:nvSpPr>
        <p:spPr>
          <a:xfrm>
            <a:off x="5243599" y="6264315"/>
            <a:ext cx="3664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W = F</a:t>
            </a:r>
            <a:r>
              <a:rPr lang="cs-CZ" sz="2400" baseline="-25000" dirty="0"/>
              <a:t>1</a:t>
            </a:r>
            <a:r>
              <a:rPr lang="cs-CZ" sz="2400" dirty="0"/>
              <a:t> ∆s + F</a:t>
            </a:r>
            <a:r>
              <a:rPr lang="cs-CZ" sz="2400" baseline="-25000" dirty="0"/>
              <a:t>2</a:t>
            </a:r>
            <a:r>
              <a:rPr lang="cs-CZ" sz="2400" dirty="0"/>
              <a:t> ∆s + … + </a:t>
            </a:r>
            <a:r>
              <a:rPr lang="cs-CZ" sz="2400" dirty="0" err="1"/>
              <a:t>F</a:t>
            </a:r>
            <a:r>
              <a:rPr lang="cs-CZ" sz="2400" baseline="-25000" dirty="0" err="1"/>
              <a:t>n</a:t>
            </a:r>
            <a:r>
              <a:rPr lang="cs-CZ" sz="2400" dirty="0"/>
              <a:t> ∆s</a:t>
            </a:r>
          </a:p>
        </p:txBody>
      </p:sp>
    </p:spTree>
    <p:extLst>
      <p:ext uri="{BB962C8B-B14F-4D97-AF65-F5344CB8AC3E}">
        <p14:creationId xmlns:p14="http://schemas.microsoft.com/office/powerpoint/2010/main" val="2461783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0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0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20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4.2</a:t>
            </a:r>
            <a:r>
              <a:rPr lang="cs-CZ" sz="34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.	KINETICKÁ (pohybová) ENERGIE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07156" y="548680"/>
            <a:ext cx="8929687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lvl="0" indent="-265113">
              <a:buFont typeface="Arial" panose="020B0604020202020204" pitchFamily="34" charset="0"/>
              <a:buChar char="•"/>
            </a:pPr>
            <a:r>
              <a:rPr lang="cs-CZ" sz="2600" dirty="0"/>
              <a:t>skalární veličina, </a:t>
            </a:r>
          </a:p>
          <a:p>
            <a:pPr marL="265113" lvl="0" indent="-265113">
              <a:buFont typeface="Arial" panose="020B0604020202020204" pitchFamily="34" charset="0"/>
              <a:buChar char="•"/>
            </a:pPr>
            <a:r>
              <a:rPr lang="cs-CZ" sz="2600" dirty="0"/>
              <a:t>charakterizuje pohybový stav HB vzhledem ke zvolené IVS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cs-CZ" sz="2600" dirty="0"/>
              <a:t>velikost je relativní, závisí na volbě </a:t>
            </a:r>
            <a:r>
              <a:rPr lang="cs-CZ" sz="2600" dirty="0" smtClean="0"/>
              <a:t>VS</a:t>
            </a:r>
            <a:br>
              <a:rPr lang="cs-CZ" sz="2600" dirty="0" smtClean="0"/>
            </a:b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/>
            </a:r>
            <a:br>
              <a:rPr lang="cs-CZ" sz="2600" dirty="0" smtClean="0"/>
            </a:br>
            <a:endParaRPr lang="cs-CZ" sz="2600" dirty="0" smtClean="0"/>
          </a:p>
          <a:p>
            <a:endParaRPr lang="cs-CZ" sz="1400" dirty="0"/>
          </a:p>
          <a:p>
            <a:r>
              <a:rPr lang="cs-CZ" sz="2600" b="1" dirty="0"/>
              <a:t>Kinetická energie HB o hmotnosti m, </a:t>
            </a:r>
            <a:endParaRPr lang="cs-CZ" sz="2600" dirty="0"/>
          </a:p>
          <a:p>
            <a:r>
              <a:rPr lang="cs-CZ" sz="2600" b="1" dirty="0"/>
              <a:t>který se pohybuje rychlostí v</a:t>
            </a:r>
            <a:r>
              <a:rPr lang="cs-CZ" sz="2600" b="1" dirty="0" smtClean="0"/>
              <a:t>:</a:t>
            </a:r>
            <a:endParaRPr lang="cs-CZ" sz="26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227297"/>
              </p:ext>
            </p:extLst>
          </p:nvPr>
        </p:nvGraphicFramePr>
        <p:xfrm>
          <a:off x="6949801" y="5670082"/>
          <a:ext cx="18875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039" name="Rovnice" r:id="rId4" imgW="990360" imgH="241200" progId="Equation.3">
                  <p:embed/>
                </p:oleObj>
              </mc:Choice>
              <mc:Fallback>
                <p:oleObj name="Rovnice" r:id="rId4" imgW="99036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9801" y="5670082"/>
                        <a:ext cx="1887537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118596"/>
              </p:ext>
            </p:extLst>
          </p:nvPr>
        </p:nvGraphicFramePr>
        <p:xfrm>
          <a:off x="5419631" y="5912595"/>
          <a:ext cx="1397000" cy="767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040" name="Rovnice" r:id="rId6" imgW="723600" imgH="393480" progId="Equation.3">
                  <p:embed/>
                </p:oleObj>
              </mc:Choice>
              <mc:Fallback>
                <p:oleObj name="Rovnice" r:id="rId6" imgW="72360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9631" y="5912595"/>
                        <a:ext cx="1397000" cy="767249"/>
                      </a:xfrm>
                      <a:prstGeom prst="rect">
                        <a:avLst/>
                      </a:prstGeom>
                      <a:solidFill>
                        <a:srgbClr val="FFFF82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982245"/>
              </p:ext>
            </p:extLst>
          </p:nvPr>
        </p:nvGraphicFramePr>
        <p:xfrm>
          <a:off x="1871700" y="2303875"/>
          <a:ext cx="17430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041" name="Rovnice" r:id="rId8" imgW="876240" imgH="393480" progId="Equation.3">
                  <p:embed/>
                </p:oleObj>
              </mc:Choice>
              <mc:Fallback>
                <p:oleObj name="Rovnice" r:id="rId8" imgW="87624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700" y="2303875"/>
                        <a:ext cx="1743075" cy="755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13992"/>
              </p:ext>
            </p:extLst>
          </p:nvPr>
        </p:nvGraphicFramePr>
        <p:xfrm>
          <a:off x="1871700" y="3158970"/>
          <a:ext cx="16764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042" name="Rovnice" r:id="rId10" imgW="799920" imgH="393480" progId="Equation.3">
                  <p:embed/>
                </p:oleObj>
              </mc:Choice>
              <mc:Fallback>
                <p:oleObj name="Rovnice" r:id="rId10" imgW="79992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700" y="3158970"/>
                        <a:ext cx="1676400" cy="768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387684"/>
              </p:ext>
            </p:extLst>
          </p:nvPr>
        </p:nvGraphicFramePr>
        <p:xfrm>
          <a:off x="3986935" y="4464115"/>
          <a:ext cx="2460983" cy="878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043" name="Rovnice" r:id="rId12" imgW="1104840" imgH="393480" progId="Equation.3">
                  <p:embed/>
                </p:oleObj>
              </mc:Choice>
              <mc:Fallback>
                <p:oleObj name="Rovnice" r:id="rId12" imgW="110484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6935" y="4464115"/>
                        <a:ext cx="2460983" cy="87833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119412"/>
              </p:ext>
            </p:extLst>
          </p:nvPr>
        </p:nvGraphicFramePr>
        <p:xfrm>
          <a:off x="4031940" y="2078850"/>
          <a:ext cx="2289739" cy="513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044" name="Rovnice" r:id="rId14" imgW="1028520" imgH="228600" progId="Equation.3">
                  <p:embed/>
                </p:oleObj>
              </mc:Choice>
              <mc:Fallback>
                <p:oleObj name="Rovnice" r:id="rId14" imgW="102852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1940" y="2078850"/>
                        <a:ext cx="2289739" cy="51374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934951"/>
              </p:ext>
            </p:extLst>
          </p:nvPr>
        </p:nvGraphicFramePr>
        <p:xfrm>
          <a:off x="3986935" y="2753925"/>
          <a:ext cx="3007871" cy="881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045" name="Rovnice" r:id="rId16" imgW="1346040" imgH="393480" progId="Equation.3">
                  <p:embed/>
                </p:oleObj>
              </mc:Choice>
              <mc:Fallback>
                <p:oleObj name="Rovnice" r:id="rId16" imgW="134604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6935" y="2753925"/>
                        <a:ext cx="3007871" cy="88109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750632"/>
              </p:ext>
            </p:extLst>
          </p:nvPr>
        </p:nvGraphicFramePr>
        <p:xfrm>
          <a:off x="3986935" y="3789040"/>
          <a:ext cx="3035490" cy="510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046" name="Rovnice" r:id="rId18" imgW="1346040" imgH="228600" progId="Equation.3">
                  <p:embed/>
                </p:oleObj>
              </mc:Choice>
              <mc:Fallback>
                <p:oleObj name="Rovnice" r:id="rId18" imgW="134604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6935" y="3789040"/>
                        <a:ext cx="3035490" cy="5109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900918"/>
              </p:ext>
            </p:extLst>
          </p:nvPr>
        </p:nvGraphicFramePr>
        <p:xfrm>
          <a:off x="6994806" y="6182625"/>
          <a:ext cx="1304255" cy="495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047" name="Rovnice" r:id="rId20" imgW="533160" imgH="228600" progId="Equation.3">
                  <p:embed/>
                </p:oleObj>
              </mc:Choice>
              <mc:Fallback>
                <p:oleObj name="Rovnice" r:id="rId20" imgW="533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4806" y="6182625"/>
                        <a:ext cx="1304255" cy="49521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k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712902"/>
              </p:ext>
            </p:extLst>
          </p:nvPr>
        </p:nvGraphicFramePr>
        <p:xfrm>
          <a:off x="1916705" y="1896152"/>
          <a:ext cx="1087438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048" name="Rovnice" r:id="rId22" imgW="545760" imgH="177480" progId="Equation.3">
                  <p:embed/>
                </p:oleObj>
              </mc:Choice>
              <mc:Fallback>
                <p:oleObj name="Rovnice" r:id="rId22" imgW="5457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705" y="1896152"/>
                        <a:ext cx="1087438" cy="3413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091833"/>
              </p:ext>
            </p:extLst>
          </p:nvPr>
        </p:nvGraphicFramePr>
        <p:xfrm>
          <a:off x="386535" y="1896152"/>
          <a:ext cx="100965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049" name="Rovnice" r:id="rId24" imgW="507960" imgH="177480" progId="Equation.3">
                  <p:embed/>
                </p:oleObj>
              </mc:Choice>
              <mc:Fallback>
                <p:oleObj name="Rovnice" r:id="rId24" imgW="5079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35" y="1896152"/>
                        <a:ext cx="1009650" cy="3413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k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317679"/>
              </p:ext>
            </p:extLst>
          </p:nvPr>
        </p:nvGraphicFramePr>
        <p:xfrm>
          <a:off x="386535" y="2348880"/>
          <a:ext cx="113665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050" name="Rovnice" r:id="rId26" imgW="571320" imgH="393480" progId="Equation.3">
                  <p:embed/>
                </p:oleObj>
              </mc:Choice>
              <mc:Fallback>
                <p:oleObj name="Rovnice" r:id="rId26" imgW="571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35" y="2348880"/>
                        <a:ext cx="1136650" cy="7572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k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877569"/>
              </p:ext>
            </p:extLst>
          </p:nvPr>
        </p:nvGraphicFramePr>
        <p:xfrm>
          <a:off x="386535" y="3248980"/>
          <a:ext cx="782638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051" name="Rovnice" r:id="rId28" imgW="393480" imgH="152280" progId="Equation.3">
                  <p:embed/>
                </p:oleObj>
              </mc:Choice>
              <mc:Fallback>
                <p:oleObj name="Rovnice" r:id="rId28" imgW="39348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35" y="3248980"/>
                        <a:ext cx="782638" cy="2936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62967"/>
              </p:ext>
            </p:extLst>
          </p:nvPr>
        </p:nvGraphicFramePr>
        <p:xfrm>
          <a:off x="1826695" y="4059070"/>
          <a:ext cx="1436687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052" name="Rovnice" r:id="rId30" imgW="685800" imgH="393480" progId="Equation.3">
                  <p:embed/>
                </p:oleObj>
              </mc:Choice>
              <mc:Fallback>
                <p:oleObj name="Rovnice" r:id="rId30" imgW="685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6695" y="4059070"/>
                        <a:ext cx="1436687" cy="7667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69814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4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4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4.2</a:t>
            </a:r>
            <a:r>
              <a:rPr lang="cs-CZ" sz="2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.	KINETICKÁ (pohybová) ENERGIE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86677" y="638690"/>
            <a:ext cx="8929687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600" dirty="0" err="1"/>
              <a:t>E</a:t>
            </a:r>
            <a:r>
              <a:rPr lang="cs-CZ" sz="2600" baseline="-25000" dirty="0" err="1"/>
              <a:t>k</a:t>
            </a:r>
            <a:r>
              <a:rPr lang="cs-CZ" sz="2600" dirty="0"/>
              <a:t> se mění se změnou </a:t>
            </a:r>
            <a:r>
              <a:rPr lang="cs-CZ" sz="2600" dirty="0" smtClean="0"/>
              <a:t>rychlosti </a:t>
            </a:r>
            <a:r>
              <a:rPr lang="cs-CZ" sz="2600" dirty="0"/>
              <a:t>(nezávisí na směru)</a:t>
            </a:r>
          </a:p>
          <a:p>
            <a:pPr marL="457200" lvl="0" indent="-274638">
              <a:buFont typeface="Arial" panose="020B0604020202020204" pitchFamily="34" charset="0"/>
              <a:buChar char="•"/>
            </a:pPr>
            <a:r>
              <a:rPr lang="cs-CZ" sz="2600" dirty="0"/>
              <a:t>při kladné práci </a:t>
            </a:r>
            <a:r>
              <a:rPr lang="cs-CZ" sz="2600" dirty="0" smtClean="0"/>
              <a:t>		</a:t>
            </a:r>
            <a:r>
              <a:rPr lang="cs-CZ" sz="2600" dirty="0" err="1" smtClean="0"/>
              <a:t>E</a:t>
            </a:r>
            <a:r>
              <a:rPr lang="cs-CZ" sz="2600" baseline="-25000" dirty="0" err="1" smtClean="0"/>
              <a:t>k</a:t>
            </a:r>
            <a:r>
              <a:rPr lang="cs-CZ" sz="2600" dirty="0" smtClean="0"/>
              <a:t> </a:t>
            </a:r>
            <a:r>
              <a:rPr lang="cs-CZ" sz="2600" dirty="0"/>
              <a:t>↑ </a:t>
            </a:r>
            <a:r>
              <a:rPr lang="cs-CZ" sz="2600" dirty="0" smtClean="0"/>
              <a:t>		v  </a:t>
            </a:r>
            <a:r>
              <a:rPr lang="cs-CZ" sz="2600" dirty="0"/>
              <a:t>↑   </a:t>
            </a:r>
            <a:r>
              <a:rPr lang="cs-CZ" sz="2600" dirty="0" smtClean="0"/>
              <a:t>	</a:t>
            </a:r>
            <a:r>
              <a:rPr lang="cs-CZ" sz="2600" dirty="0" smtClean="0"/>
              <a:t>     př.: rozjíždění</a:t>
            </a:r>
            <a:endParaRPr lang="cs-CZ" sz="2600" dirty="0"/>
          </a:p>
          <a:p>
            <a:pPr marL="457200" lvl="0" indent="-274638">
              <a:buFont typeface="Arial" panose="020B0604020202020204" pitchFamily="34" charset="0"/>
              <a:buChar char="•"/>
            </a:pPr>
            <a:r>
              <a:rPr lang="cs-CZ" sz="2600" dirty="0"/>
              <a:t>při záporné práci </a:t>
            </a:r>
            <a:r>
              <a:rPr lang="cs-CZ" sz="2600" dirty="0" smtClean="0"/>
              <a:t>	</a:t>
            </a:r>
            <a:r>
              <a:rPr lang="cs-CZ" sz="2600" dirty="0" err="1" smtClean="0"/>
              <a:t>E</a:t>
            </a:r>
            <a:r>
              <a:rPr lang="cs-CZ" sz="2600" baseline="-25000" dirty="0" err="1" smtClean="0"/>
              <a:t>k</a:t>
            </a:r>
            <a:r>
              <a:rPr lang="cs-CZ" sz="2600" dirty="0" smtClean="0"/>
              <a:t> </a:t>
            </a:r>
            <a:r>
              <a:rPr lang="cs-CZ" sz="2600" dirty="0"/>
              <a:t>↓ </a:t>
            </a:r>
            <a:r>
              <a:rPr lang="cs-CZ" sz="2600" dirty="0" smtClean="0"/>
              <a:t>		v  </a:t>
            </a:r>
            <a:r>
              <a:rPr lang="cs-CZ" sz="2600" dirty="0"/>
              <a:t>↓ </a:t>
            </a:r>
            <a:r>
              <a:rPr lang="cs-CZ" sz="2600" dirty="0" smtClean="0"/>
              <a:t>	</a:t>
            </a:r>
            <a:r>
              <a:rPr lang="cs-CZ" sz="2600" dirty="0"/>
              <a:t> </a:t>
            </a:r>
            <a:r>
              <a:rPr lang="cs-CZ" sz="2600" dirty="0" smtClean="0"/>
              <a:t>    př</a:t>
            </a:r>
            <a:r>
              <a:rPr lang="cs-CZ" sz="2600" dirty="0"/>
              <a:t>.: brzdění</a:t>
            </a:r>
            <a:endParaRPr lang="cs-CZ" sz="2600" dirty="0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7367" y="4175166"/>
            <a:ext cx="3555395" cy="125290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Práce vykonaná silou F </a:t>
            </a:r>
            <a:b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je mírou změny </a:t>
            </a:r>
            <a:b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kinetické energie.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52775" y="4325417"/>
            <a:ext cx="5160375" cy="9524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Změna kinetické energie je rovna práci, </a:t>
            </a:r>
            <a:b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kterou vykoná výslednice působících sil.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34219"/>
              </p:ext>
            </p:extLst>
          </p:nvPr>
        </p:nvGraphicFramePr>
        <p:xfrm>
          <a:off x="386535" y="5769260"/>
          <a:ext cx="3201844" cy="648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3010" name="Rovnice" r:id="rId4" imgW="1269720" imgH="228600" progId="Equation.3">
                  <p:embed/>
                </p:oleObj>
              </mc:Choice>
              <mc:Fallback>
                <p:oleObj name="Rovnice" r:id="rId4" imgW="126972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35" y="5769260"/>
                        <a:ext cx="3201844" cy="64823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09161" y="2169707"/>
            <a:ext cx="882832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400" dirty="0"/>
              <a:t>Mění-li se směr rychlosti hmotného bodu, </a:t>
            </a:r>
            <a:endParaRPr lang="cs-CZ" sz="2400" dirty="0" smtClean="0"/>
          </a:p>
          <a:p>
            <a:pPr algn="ctr"/>
            <a:r>
              <a:rPr lang="cs-CZ" sz="2400" dirty="0" smtClean="0"/>
              <a:t>ale </a:t>
            </a:r>
            <a:r>
              <a:rPr lang="cs-CZ" sz="2400" dirty="0"/>
              <a:t>její velikost je konstantní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(</a:t>
            </a:r>
            <a:r>
              <a:rPr lang="cs-CZ" sz="2400" dirty="0"/>
              <a:t>např. rovnoměrný pohyb po kružnici),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je </a:t>
            </a:r>
            <a:r>
              <a:rPr lang="cs-CZ" sz="2400" dirty="0"/>
              <a:t>konstantní i kinetická energie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880941"/>
              </p:ext>
            </p:extLst>
          </p:nvPr>
        </p:nvGraphicFramePr>
        <p:xfrm>
          <a:off x="3805637" y="5724255"/>
          <a:ext cx="2522835" cy="78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3011" name="Rovnice" r:id="rId6" imgW="1269720" imgH="393480" progId="Equation.3">
                  <p:embed/>
                </p:oleObj>
              </mc:Choice>
              <mc:Fallback>
                <p:oleObj name="Rovnice" r:id="rId6" imgW="1269720" imgH="393480" progId="Equation.3">
                  <p:embed/>
                  <p:pic>
                    <p:nvPicPr>
                      <p:cNvPr id="0" name="Objek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637" y="5724255"/>
                        <a:ext cx="2522835" cy="782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556472"/>
              </p:ext>
            </p:extLst>
          </p:nvPr>
        </p:nvGraphicFramePr>
        <p:xfrm>
          <a:off x="6536930" y="5769260"/>
          <a:ext cx="22193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3012" name="Rovnice" r:id="rId8" imgW="1117440" imgH="393480" progId="Equation.3">
                  <p:embed/>
                </p:oleObj>
              </mc:Choice>
              <mc:Fallback>
                <p:oleObj name="Rovnice" r:id="rId8" imgW="1117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6930" y="5769260"/>
                        <a:ext cx="2219325" cy="7826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5827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28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4.2</a:t>
            </a:r>
            <a:r>
              <a:rPr lang="cs-CZ" sz="28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.	KINETICKÁ (pohybová) ENERGIE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86677" y="638690"/>
            <a:ext cx="892968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b="1" dirty="0"/>
              <a:t>Kinetická energie soustavy HB</a:t>
            </a:r>
            <a:endParaRPr lang="cs-CZ" sz="2800" dirty="0"/>
          </a:p>
          <a:p>
            <a:r>
              <a:rPr lang="cs-CZ" sz="2800" dirty="0"/>
              <a:t>je dána součtem kinetických energií jednotlivých bodů.</a:t>
            </a:r>
          </a:p>
          <a:p>
            <a:r>
              <a:rPr lang="cs-CZ" sz="2800" dirty="0"/>
              <a:t>m</a:t>
            </a:r>
            <a:r>
              <a:rPr lang="cs-CZ" sz="2800" baseline="-25000" dirty="0"/>
              <a:t>1</a:t>
            </a:r>
            <a:r>
              <a:rPr lang="cs-CZ" sz="2800" dirty="0"/>
              <a:t> … </a:t>
            </a:r>
            <a:r>
              <a:rPr lang="cs-CZ" sz="2800" dirty="0" smtClean="0"/>
              <a:t>v</a:t>
            </a:r>
            <a:r>
              <a:rPr lang="cs-CZ" sz="2800" baseline="-25000" dirty="0" smtClean="0"/>
              <a:t>1</a:t>
            </a:r>
          </a:p>
          <a:p>
            <a:r>
              <a:rPr lang="cs-CZ" sz="2800" baseline="-25000" dirty="0" smtClean="0"/>
              <a:t>…</a:t>
            </a:r>
            <a:endParaRPr lang="cs-CZ" sz="2800" dirty="0"/>
          </a:p>
          <a:p>
            <a:r>
              <a:rPr lang="cs-CZ" sz="2800" dirty="0" err="1"/>
              <a:t>m</a:t>
            </a:r>
            <a:r>
              <a:rPr lang="cs-CZ" sz="2800" baseline="-25000" dirty="0" err="1"/>
              <a:t>n</a:t>
            </a:r>
            <a:r>
              <a:rPr lang="cs-CZ" sz="2800" dirty="0"/>
              <a:t> … </a:t>
            </a:r>
            <a:r>
              <a:rPr lang="cs-CZ" sz="2800" dirty="0" err="1"/>
              <a:t>v</a:t>
            </a:r>
            <a:r>
              <a:rPr lang="cs-CZ" sz="2800" baseline="-25000" dirty="0" err="1"/>
              <a:t>n</a:t>
            </a:r>
            <a:r>
              <a:rPr lang="cs-CZ" sz="2800" dirty="0"/>
              <a:t> </a:t>
            </a:r>
          </a:p>
          <a:p>
            <a:r>
              <a:rPr lang="cs-CZ" sz="2800" dirty="0"/>
              <a:t> </a:t>
            </a:r>
          </a:p>
          <a:p>
            <a:r>
              <a:rPr lang="cs-CZ" sz="2400" b="1" dirty="0" smtClean="0"/>
              <a:t>př.: </a:t>
            </a:r>
            <a:r>
              <a:rPr lang="cs-CZ" sz="2400" dirty="0" smtClean="0"/>
              <a:t>(molekuly </a:t>
            </a:r>
            <a:r>
              <a:rPr lang="cs-CZ" sz="2400" dirty="0"/>
              <a:t>v nádobě, kulečníkové koule, tělesa sluneční soustavy…)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969698"/>
              </p:ext>
            </p:extLst>
          </p:nvPr>
        </p:nvGraphicFramePr>
        <p:xfrm>
          <a:off x="1477156" y="1741453"/>
          <a:ext cx="247491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20" name="Rovnice" r:id="rId4" imgW="927000" imgH="431640" progId="Equation.3">
                  <p:embed/>
                </p:oleObj>
              </mc:Choice>
              <mc:Fallback>
                <p:oleObj name="Rovnice" r:id="rId4" imgW="927000" imgH="431640" progId="Equation.3">
                  <p:embed/>
                  <p:pic>
                    <p:nvPicPr>
                      <p:cNvPr id="0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156" y="1741453"/>
                        <a:ext cx="2474913" cy="1019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697023"/>
              </p:ext>
            </p:extLst>
          </p:nvPr>
        </p:nvGraphicFramePr>
        <p:xfrm>
          <a:off x="4076945" y="1872537"/>
          <a:ext cx="4939419" cy="819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21" name="Rovnice" r:id="rId6" imgW="2095200" imgH="393480" progId="Equation.3">
                  <p:embed/>
                </p:oleObj>
              </mc:Choice>
              <mc:Fallback>
                <p:oleObj name="Rovnice" r:id="rId6" imgW="2095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945" y="1872537"/>
                        <a:ext cx="4939419" cy="8199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008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4"/>
          <a:stretch/>
        </p:blipFill>
        <p:spPr bwMode="auto">
          <a:xfrm>
            <a:off x="476545" y="3685677"/>
            <a:ext cx="4325677" cy="30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00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055" y="3685677"/>
            <a:ext cx="3275229" cy="3060000"/>
          </a:xfrm>
          <a:prstGeom prst="rect">
            <a:avLst/>
          </a:prstGeom>
          <a:noFill/>
          <a:ln w="9525">
            <a:solidFill>
              <a:srgbClr val="007D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289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8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2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2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ročník prezentace">
  <a:themeElements>
    <a:clrScheme name="Vlastní 1">
      <a:dk1>
        <a:sysClr val="windowText" lastClr="000000"/>
      </a:dk1>
      <a:lt1>
        <a:sysClr val="window" lastClr="FFFFFF"/>
      </a:lt1>
      <a:dk2>
        <a:srgbClr val="1F497D"/>
      </a:dk2>
      <a:lt2>
        <a:srgbClr val="66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2ročník prezentace</Template>
  <TotalTime>7294</TotalTime>
  <Words>543</Words>
  <Application>Microsoft Office PowerPoint</Application>
  <PresentationFormat>Předvádění na obrazovce (4:3)</PresentationFormat>
  <Paragraphs>172</Paragraphs>
  <Slides>18</Slides>
  <Notes>18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2ročník prezentace</vt:lpstr>
      <vt:lpstr>Rovnice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Orel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Číslo a NÁZEV PREZENTACE  Autor Gymnázium, Havířov-Město, Komenského 2, p.o.</dc:title>
  <dc:creator>Monika Bouchalová</dc:creator>
  <cp:lastModifiedBy>Bouchalová Monika</cp:lastModifiedBy>
  <cp:revision>302</cp:revision>
  <dcterms:created xsi:type="dcterms:W3CDTF">2012-04-18T20:19:22Z</dcterms:created>
  <dcterms:modified xsi:type="dcterms:W3CDTF">2018-03-07T12:22:58Z</dcterms:modified>
</cp:coreProperties>
</file>