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2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65"/>
  </p:notesMasterIdLst>
  <p:sldIdLst>
    <p:sldId id="300" r:id="rId3"/>
    <p:sldId id="301" r:id="rId4"/>
    <p:sldId id="349" r:id="rId5"/>
    <p:sldId id="347" r:id="rId6"/>
    <p:sldId id="348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45" r:id="rId23"/>
    <p:sldId id="312" r:id="rId24"/>
    <p:sldId id="314" r:id="rId25"/>
    <p:sldId id="313" r:id="rId26"/>
    <p:sldId id="316" r:id="rId27"/>
    <p:sldId id="315" r:id="rId28"/>
    <p:sldId id="332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59" r:id="rId44"/>
    <p:sldId id="362" r:id="rId45"/>
    <p:sldId id="361" r:id="rId46"/>
    <p:sldId id="335" r:id="rId47"/>
    <p:sldId id="337" r:id="rId48"/>
    <p:sldId id="336" r:id="rId49"/>
    <p:sldId id="339" r:id="rId50"/>
    <p:sldId id="341" r:id="rId51"/>
    <p:sldId id="342" r:id="rId52"/>
    <p:sldId id="360" r:id="rId53"/>
    <p:sldId id="290" r:id="rId54"/>
    <p:sldId id="283" r:id="rId55"/>
    <p:sldId id="284" r:id="rId56"/>
    <p:sldId id="286" r:id="rId57"/>
    <p:sldId id="285" r:id="rId58"/>
    <p:sldId id="287" r:id="rId59"/>
    <p:sldId id="295" r:id="rId60"/>
    <p:sldId id="296" r:id="rId61"/>
    <p:sldId id="297" r:id="rId62"/>
    <p:sldId id="298" r:id="rId63"/>
    <p:sldId id="346" r:id="rId6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  <a:srgbClr val="FFFF00"/>
    <a:srgbClr val="00FF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93" autoAdjust="0"/>
  </p:normalViewPr>
  <p:slideViewPr>
    <p:cSldViewPr>
      <p:cViewPr varScale="1">
        <p:scale>
          <a:sx n="80" d="100"/>
          <a:sy n="80" d="100"/>
        </p:scale>
        <p:origin x="8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-27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\V&#221;UKA\1V\p&#345;evod%20rychlosti%20-%20tabulk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umon\Documents\F%20-%20NB\V&#221;UKOV&#201;%20PREZENTACE\1%20prezentace\zrychlen&#253;%20pohy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umon\Documents\F%20-%20NB\V&#221;UKOV&#201;%20PREZENTACE\1%20prezentace\zrychlen&#253;%20pohyb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\V&#221;UKA\1V\p&#345;evod%20rychlosti%20-%20tabulk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onika\Documents\F%20-%20NB\V&#221;UKOV&#201;%20PREZENTACE\1%20prezentace\1\zrychlen&#253;%20pohy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\V&#221;UKA\1V\p&#345;evod%20rychlosti%20-%20tabulk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\V&#221;UKA\1V\p&#345;evod%20rychlosti%20-%20tabulk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\V&#221;UKA\1V\p&#345;evod%20rychlosti%20-%20tabulk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\V&#221;UKA\1V\p&#345;evod%20rychlosti%20-%20tabulk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ka\Documents\FYZIKA\V&#221;UKA\1V\p&#345;evod%20rychlosti%20-%20tabulk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umon\Documents\F%20-%20NB\V&#221;UKOV&#201;%20PREZENTACE\1%20prezentace\zrychlen&#253;%20pohy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umon\Documents\F%20-%20NB\V&#221;UKOV&#201;%20PREZENTACE\1%20prezentace\zrychlen&#253;%20pohy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List4!$C$1</c:f>
              <c:strCache>
                <c:ptCount val="1"/>
                <c:pt idx="0">
                  <c:v>v / m.s-1</c:v>
                </c:pt>
              </c:strCache>
            </c:strRef>
          </c:tx>
          <c:xVal>
            <c:numRef>
              <c:f>List4!$A$2:$A$5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List4!$C$2:$C$5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4C6-4C4D-A20A-853F0EE25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152320"/>
        <c:axId val="278153856"/>
      </c:scatterChart>
      <c:valAx>
        <c:axId val="278152320"/>
        <c:scaling>
          <c:orientation val="minMax"/>
          <c:max val="3"/>
        </c:scaling>
        <c:delete val="0"/>
        <c:axPos val="b"/>
        <c:numFmt formatCode="General" sourceLinked="1"/>
        <c:majorTickMark val="out"/>
        <c:minorTickMark val="none"/>
        <c:tickLblPos val="nextTo"/>
        <c:crossAx val="278153856"/>
        <c:crosses val="autoZero"/>
        <c:crossBetween val="midCat"/>
      </c:valAx>
      <c:valAx>
        <c:axId val="278153856"/>
        <c:scaling>
          <c:orientation val="minMax"/>
          <c:max val="1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8152320"/>
        <c:crosses val="autoZero"/>
        <c:crossBetween val="midCat"/>
        <c:majorUnit val="4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4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2092592592589"/>
          <c:y val="0.1867053086024944"/>
          <c:w val="0.80949611111111108"/>
          <c:h val="0.5949536296770067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s / 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28575">
                <a:solidFill>
                  <a:srgbClr val="FF0000"/>
                </a:solidFill>
              </a:ln>
              <a:effectLst/>
            </c:spPr>
          </c:marker>
          <c:xVal>
            <c:numRef>
              <c:f>List2!$A$2:$A$7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List2!$B$2:$B$7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16</c:v>
                </c:pt>
                <c:pt idx="3">
                  <c:v>21</c:v>
                </c:pt>
                <c:pt idx="4">
                  <c:v>24</c:v>
                </c:pt>
                <c:pt idx="5">
                  <c:v>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B46-465A-BB9C-09D513705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930880"/>
        <c:axId val="167937536"/>
      </c:scatterChart>
      <c:valAx>
        <c:axId val="167930880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85935888888888889"/>
              <c:y val="0.874627171943289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7937536"/>
        <c:crosses val="autoZero"/>
        <c:crossBetween val="midCat"/>
        <c:majorUnit val="1"/>
      </c:valAx>
      <c:valAx>
        <c:axId val="167937536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s/m</a:t>
                </a:r>
              </a:p>
            </c:rich>
          </c:tx>
          <c:layout>
            <c:manualLayout>
              <c:xMode val="edge"/>
              <c:yMode val="edge"/>
              <c:x val="2.3518518518518519E-3"/>
              <c:y val="1.08232064811853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7930880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400"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2092592592589"/>
          <c:y val="0.1867053086024944"/>
          <c:w val="0.80949611111111108"/>
          <c:h val="0.5949536296770067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s / 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28575">
                <a:solidFill>
                  <a:srgbClr val="FF0000"/>
                </a:solidFill>
              </a:ln>
              <a:effectLst/>
            </c:spPr>
          </c:marker>
          <c:xVal>
            <c:numRef>
              <c:f>List2!$A$2:$A$7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List2!$B$2:$B$7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16</c:v>
                </c:pt>
                <c:pt idx="3">
                  <c:v>21</c:v>
                </c:pt>
                <c:pt idx="4">
                  <c:v>24</c:v>
                </c:pt>
                <c:pt idx="5">
                  <c:v>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D97-4593-A6B2-20072BD4D129}"/>
            </c:ext>
          </c:extLst>
        </c:ser>
        <c:ser>
          <c:idx val="1"/>
          <c:order val="1"/>
          <c:tx>
            <c:strRef>
              <c:f>List2!$C$1</c:f>
              <c:strCache>
                <c:ptCount val="1"/>
                <c:pt idx="0">
                  <c:v>sx / m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3"/>
            <c:marker>
              <c:symbol val="circle"/>
              <c:size val="6"/>
            </c:marker>
            <c:bubble3D val="0"/>
            <c:extLst>
              <c:ext xmlns:c16="http://schemas.microsoft.com/office/drawing/2014/chart" uri="{C3380CC4-5D6E-409C-BE32-E72D297353CC}">
                <c16:uniqueId val="{00000001-7D97-4593-A6B2-20072BD4D129}"/>
              </c:ext>
            </c:extLst>
          </c:dPt>
          <c:xVal>
            <c:numRef>
              <c:f>List2!$A$2:$A$7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List2!$C$2:$C$7</c:f>
              <c:numCache>
                <c:formatCode>General</c:formatCode>
                <c:ptCount val="6"/>
                <c:pt idx="0">
                  <c:v>5</c:v>
                </c:pt>
                <c:pt idx="1">
                  <c:v>14</c:v>
                </c:pt>
                <c:pt idx="2">
                  <c:v>21</c:v>
                </c:pt>
                <c:pt idx="3">
                  <c:v>26</c:v>
                </c:pt>
                <c:pt idx="4">
                  <c:v>29</c:v>
                </c:pt>
                <c:pt idx="5">
                  <c:v>30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D97-4593-A6B2-20072BD4D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968128"/>
        <c:axId val="291575296"/>
      </c:scatterChart>
      <c:valAx>
        <c:axId val="167968128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85935888888888889"/>
              <c:y val="0.874627171943289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1575296"/>
        <c:crosses val="autoZero"/>
        <c:crossBetween val="midCat"/>
        <c:majorUnit val="1"/>
      </c:valAx>
      <c:valAx>
        <c:axId val="291575296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s/m</a:t>
                </a:r>
              </a:p>
            </c:rich>
          </c:tx>
          <c:layout>
            <c:manualLayout>
              <c:xMode val="edge"/>
              <c:yMode val="edge"/>
              <c:x val="2.3518518518518519E-3"/>
              <c:y val="1.082320648118537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7968128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 závislosti rychlosti na čase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v/m/s</c:v>
                </c:pt>
              </c:strCache>
            </c:strRef>
          </c:tx>
          <c:xVal>
            <c:numRef>
              <c:f>List1!$A$2:$A$10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List1!$B$2:$B$10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6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E9-4BA9-B4BC-86BA14268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191808"/>
        <c:axId val="291198080"/>
      </c:scatterChart>
      <c:valAx>
        <c:axId val="291191808"/>
        <c:scaling>
          <c:orientation val="minMax"/>
          <c:max val="4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91957742782152208"/>
              <c:y val="0.892569262175561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1198080"/>
        <c:crosses val="autoZero"/>
        <c:crossBetween val="midCat"/>
      </c:valAx>
      <c:valAx>
        <c:axId val="2911980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dirty="0"/>
                  <a:t>v/m.s</a:t>
                </a:r>
                <a:r>
                  <a:rPr lang="cs-CZ" baseline="30000" dirty="0"/>
                  <a:t>-1</a:t>
                </a:r>
              </a:p>
            </c:rich>
          </c:tx>
          <c:layout>
            <c:manualLayout>
              <c:xMode val="edge"/>
              <c:yMode val="edge"/>
              <c:x val="2.147261415398289E-2"/>
              <c:y val="5.43334966749726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11918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 závislosti rychlosti na čase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v/m/s</c:v>
                </c:pt>
              </c:strCache>
            </c:strRef>
          </c:tx>
          <c:xVal>
            <c:numRef>
              <c:f>List1!$A$2:$A$10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List1!$B$2:$B$10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6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40-4102-AA4D-F29716797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174272"/>
        <c:axId val="170459136"/>
      </c:scatterChart>
      <c:valAx>
        <c:axId val="291174272"/>
        <c:scaling>
          <c:orientation val="minMax"/>
          <c:max val="4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91957742782152208"/>
              <c:y val="0.892569262175561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0459136"/>
        <c:crosses val="autoZero"/>
        <c:crossBetween val="midCat"/>
      </c:valAx>
      <c:valAx>
        <c:axId val="17045913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dirty="0"/>
                  <a:t>v/m.s</a:t>
                </a:r>
                <a:r>
                  <a:rPr lang="cs-CZ" baseline="30000" dirty="0"/>
                  <a:t>-1</a:t>
                </a:r>
              </a:p>
            </c:rich>
          </c:tx>
          <c:layout>
            <c:manualLayout>
              <c:xMode val="edge"/>
              <c:yMode val="edge"/>
              <c:x val="2.147261415398289E-2"/>
              <c:y val="5.43334966749726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117427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 závislosti rychlosti na čase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'List1 (2)'!$B$1</c:f>
              <c:strCache>
                <c:ptCount val="1"/>
                <c:pt idx="0">
                  <c:v>v</c:v>
                </c:pt>
              </c:strCache>
            </c:strRef>
          </c:tx>
          <c:xVal>
            <c:numRef>
              <c:f>'List1 (2)'!$A$2:$A$10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'List1 (2)'!$B$2:$B$10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12</c:v>
                </c:pt>
                <c:pt idx="6">
                  <c:v>12</c:v>
                </c:pt>
                <c:pt idx="7">
                  <c:v>6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7B-4FF1-A2C6-01A47409B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601472"/>
        <c:axId val="170603648"/>
      </c:scatterChart>
      <c:valAx>
        <c:axId val="170601472"/>
        <c:scaling>
          <c:orientation val="minMax"/>
          <c:max val="4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91957742782152208"/>
              <c:y val="0.892569262175561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0603648"/>
        <c:crosses val="autoZero"/>
        <c:crossBetween val="midCat"/>
      </c:valAx>
      <c:valAx>
        <c:axId val="17060364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dirty="0"/>
                  <a:t>v/m.s</a:t>
                </a:r>
                <a:r>
                  <a:rPr lang="cs-CZ" baseline="30000" dirty="0"/>
                  <a:t>-1</a:t>
                </a:r>
              </a:p>
            </c:rich>
          </c:tx>
          <c:layout>
            <c:manualLayout>
              <c:xMode val="edge"/>
              <c:yMode val="edge"/>
              <c:x val="2.147261415398289E-2"/>
              <c:y val="5.43334966749726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060147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 závislosti rychlosti na čase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'List1 (2)'!$B$1</c:f>
              <c:strCache>
                <c:ptCount val="1"/>
                <c:pt idx="0">
                  <c:v>v</c:v>
                </c:pt>
              </c:strCache>
            </c:strRef>
          </c:tx>
          <c:xVal>
            <c:numRef>
              <c:f>'List1 (2)'!$A$2:$A$10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'List1 (2)'!$B$2:$B$10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12</c:v>
                </c:pt>
                <c:pt idx="6">
                  <c:v>12</c:v>
                </c:pt>
                <c:pt idx="7">
                  <c:v>6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FF-4732-8038-B168B1060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694400"/>
        <c:axId val="238696320"/>
      </c:scatterChart>
      <c:valAx>
        <c:axId val="238694400"/>
        <c:scaling>
          <c:orientation val="minMax"/>
          <c:max val="4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91957742782152208"/>
              <c:y val="0.892569262175561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8696320"/>
        <c:crosses val="autoZero"/>
        <c:crossBetween val="midCat"/>
      </c:valAx>
      <c:valAx>
        <c:axId val="2386963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dirty="0"/>
                  <a:t>v/m.s</a:t>
                </a:r>
                <a:r>
                  <a:rPr lang="cs-CZ" baseline="30000" dirty="0"/>
                  <a:t>-1</a:t>
                </a:r>
              </a:p>
            </c:rich>
          </c:tx>
          <c:layout>
            <c:manualLayout>
              <c:xMode val="edge"/>
              <c:yMode val="edge"/>
              <c:x val="2.147261415398289E-2"/>
              <c:y val="5.43334966749726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86944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 závislosti rychlosti na čase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'List1 (2)'!$B$1</c:f>
              <c:strCache>
                <c:ptCount val="1"/>
                <c:pt idx="0">
                  <c:v>v</c:v>
                </c:pt>
              </c:strCache>
            </c:strRef>
          </c:tx>
          <c:xVal>
            <c:numRef>
              <c:f>'List1 (2)'!$A$2:$A$10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'List1 (2)'!$B$2:$B$10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12</c:v>
                </c:pt>
                <c:pt idx="6">
                  <c:v>12</c:v>
                </c:pt>
                <c:pt idx="7">
                  <c:v>6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33-40B8-A138-056604F43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9378816"/>
        <c:axId val="239380736"/>
      </c:scatterChart>
      <c:valAx>
        <c:axId val="239378816"/>
        <c:scaling>
          <c:orientation val="minMax"/>
          <c:max val="4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91957742782152208"/>
              <c:y val="0.892569262175561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9380736"/>
        <c:crosses val="autoZero"/>
        <c:crossBetween val="midCat"/>
      </c:valAx>
      <c:valAx>
        <c:axId val="23938073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/>
                  <a:t>v/m.s-1</a:t>
                </a:r>
              </a:p>
            </c:rich>
          </c:tx>
          <c:layout>
            <c:manualLayout>
              <c:xMode val="edge"/>
              <c:yMode val="edge"/>
              <c:x val="2.147261415398289E-2"/>
              <c:y val="5.43334966749726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93788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 závislosti rychlosti na čase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'List1 (2)'!$B$1</c:f>
              <c:strCache>
                <c:ptCount val="1"/>
                <c:pt idx="0">
                  <c:v>v</c:v>
                </c:pt>
              </c:strCache>
            </c:strRef>
          </c:tx>
          <c:xVal>
            <c:numRef>
              <c:f>'List1 (2)'!$A$2:$A$10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'List1 (2)'!$B$2:$B$10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12</c:v>
                </c:pt>
                <c:pt idx="6">
                  <c:v>12</c:v>
                </c:pt>
                <c:pt idx="7">
                  <c:v>6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46D-4D0C-94C3-CF07E19E6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039872"/>
        <c:axId val="245041792"/>
      </c:scatterChart>
      <c:valAx>
        <c:axId val="245039872"/>
        <c:scaling>
          <c:orientation val="minMax"/>
          <c:max val="4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91957742782152208"/>
              <c:y val="0.892569262175561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5041792"/>
        <c:crosses val="autoZero"/>
        <c:crossBetween val="midCat"/>
      </c:valAx>
      <c:valAx>
        <c:axId val="24504179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/>
                  <a:t>v/m.s-1</a:t>
                </a:r>
              </a:p>
            </c:rich>
          </c:tx>
          <c:layout>
            <c:manualLayout>
              <c:xMode val="edge"/>
              <c:yMode val="edge"/>
              <c:x val="2.147261415398289E-2"/>
              <c:y val="5.43334966749726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503987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 závislosti rychlosti na čase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'List1 (2)'!$B$1</c:f>
              <c:strCache>
                <c:ptCount val="1"/>
                <c:pt idx="0">
                  <c:v>v</c:v>
                </c:pt>
              </c:strCache>
            </c:strRef>
          </c:tx>
          <c:xVal>
            <c:numRef>
              <c:f>'List1 (2)'!$A$2:$A$10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'List1 (2)'!$B$2:$B$10</c:f>
              <c:numCache>
                <c:formatCode>General</c:formatCode>
                <c:ptCount val="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12</c:v>
                </c:pt>
                <c:pt idx="6">
                  <c:v>12</c:v>
                </c:pt>
                <c:pt idx="7">
                  <c:v>6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B65-4B30-8776-62FF592B7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098944"/>
        <c:axId val="246113408"/>
      </c:scatterChart>
      <c:valAx>
        <c:axId val="246098944"/>
        <c:scaling>
          <c:orientation val="minMax"/>
          <c:max val="4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91957742782152208"/>
              <c:y val="0.892569262175561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6113408"/>
        <c:crosses val="autoZero"/>
        <c:crossBetween val="midCat"/>
      </c:valAx>
      <c:valAx>
        <c:axId val="2461134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/>
                  <a:t>v/m.s-1</a:t>
                </a:r>
              </a:p>
            </c:rich>
          </c:tx>
          <c:layout>
            <c:manualLayout>
              <c:xMode val="edge"/>
              <c:yMode val="edge"/>
              <c:x val="2.147261415398289E-2"/>
              <c:y val="5.43334966749726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60989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Graf závislosti </a:t>
            </a:r>
            <a:r>
              <a:rPr lang="cs-CZ" dirty="0" smtClean="0"/>
              <a:t>dráhy na </a:t>
            </a:r>
            <a:r>
              <a:rPr lang="cs-CZ" dirty="0"/>
              <a:t>čase</a:t>
            </a:r>
            <a:endParaRPr lang="en-US" dirty="0"/>
          </a:p>
        </c:rich>
      </c:tx>
      <c:layout>
        <c:manualLayout>
          <c:xMode val="edge"/>
          <c:yMode val="edge"/>
          <c:x val="0.22352894567424353"/>
          <c:y val="3.28340810292263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170058931312834"/>
          <c:y val="0.17219680110446609"/>
          <c:w val="0.80488221991119036"/>
          <c:h val="0.59170145173749167"/>
        </c:manualLayout>
      </c:layout>
      <c:scatterChart>
        <c:scatterStyle val="lineMarker"/>
        <c:varyColors val="0"/>
        <c:ser>
          <c:idx val="0"/>
          <c:order val="0"/>
          <c:tx>
            <c:strRef>
              <c:f>'List1 (2)'!$B$21</c:f>
              <c:strCache>
                <c:ptCount val="1"/>
                <c:pt idx="0">
                  <c:v>s</c:v>
                </c:pt>
              </c:strCache>
            </c:strRef>
          </c:tx>
          <c:spPr>
            <a:ln w="28575">
              <a:noFill/>
            </a:ln>
          </c:spPr>
          <c:trendline>
            <c:trendlineType val="log"/>
            <c:dispRSqr val="0"/>
            <c:dispEq val="0"/>
          </c:trendline>
          <c:trendline>
            <c:trendlineType val="poly"/>
            <c:order val="2"/>
            <c:dispRSqr val="0"/>
            <c:dispEq val="0"/>
          </c:trendline>
          <c:xVal>
            <c:numRef>
              <c:f>'List1 (2)'!$A$22:$A$26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xVal>
          <c:yVal>
            <c:numRef>
              <c:f>'List1 (2)'!$B$22:$B$26</c:f>
              <c:numCache>
                <c:formatCode>General</c:formatCode>
                <c:ptCount val="5"/>
                <c:pt idx="0">
                  <c:v>0</c:v>
                </c:pt>
                <c:pt idx="1">
                  <c:v>12.5</c:v>
                </c:pt>
                <c:pt idx="2">
                  <c:v>30</c:v>
                </c:pt>
                <c:pt idx="3">
                  <c:v>52.5</c:v>
                </c:pt>
                <c:pt idx="4">
                  <c:v>77.5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FE-41C4-8D2B-9DA2F5FF1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586944"/>
        <c:axId val="245593216"/>
      </c:scatterChart>
      <c:valAx>
        <c:axId val="245586944"/>
        <c:scaling>
          <c:orientation val="minMax"/>
          <c:max val="2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91957742782152208"/>
              <c:y val="0.892569262175561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5593216"/>
        <c:crosses val="autoZero"/>
        <c:crossBetween val="midCat"/>
        <c:majorUnit val="5"/>
      </c:valAx>
      <c:valAx>
        <c:axId val="245593216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dirty="0" smtClean="0"/>
                  <a:t>s/m</a:t>
                </a:r>
                <a:endParaRPr lang="cs-CZ" dirty="0"/>
              </a:p>
            </c:rich>
          </c:tx>
          <c:layout>
            <c:manualLayout>
              <c:xMode val="edge"/>
              <c:yMode val="edge"/>
              <c:x val="1.0291575188321585E-2"/>
              <c:y val="2.514751637323301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5586944"/>
        <c:crosses val="autoZero"/>
        <c:crossBetween val="midCat"/>
        <c:majorUnit val="25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List4!$C$1</c:f>
              <c:strCache>
                <c:ptCount val="1"/>
                <c:pt idx="0">
                  <c:v>v / m.s-1</c:v>
                </c:pt>
              </c:strCache>
            </c:strRef>
          </c:tx>
          <c:xVal>
            <c:numRef>
              <c:f>List4!$A$2:$A$5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List4!$C$2:$C$5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453-4BEA-A245-8BA9AED4A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766848"/>
        <c:axId val="248768384"/>
      </c:scatterChart>
      <c:valAx>
        <c:axId val="248766848"/>
        <c:scaling>
          <c:orientation val="minMax"/>
          <c:max val="3"/>
        </c:scaling>
        <c:delete val="0"/>
        <c:axPos val="b"/>
        <c:numFmt formatCode="General" sourceLinked="1"/>
        <c:majorTickMark val="out"/>
        <c:minorTickMark val="none"/>
        <c:tickLblPos val="nextTo"/>
        <c:crossAx val="248768384"/>
        <c:crosses val="autoZero"/>
        <c:crossBetween val="midCat"/>
      </c:valAx>
      <c:valAx>
        <c:axId val="248768384"/>
        <c:scaling>
          <c:orientation val="minMax"/>
          <c:max val="1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8766848"/>
        <c:crosses val="autoZero"/>
        <c:crossBetween val="midCat"/>
        <c:majorUnit val="4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400"/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 závislosti rychlosti na čase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</c:v>
                </c:pt>
              </c:strCache>
            </c:strRef>
          </c:tx>
          <c:xVal>
            <c:numRef>
              <c:f>List1!$A$2:$A$10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numCache>
            </c:numRef>
          </c:xVal>
          <c:yVal>
            <c:numRef>
              <c:f>List1!$B$2:$B$10</c:f>
              <c:numCache>
                <c:formatCode>General</c:formatCode>
                <c:ptCount val="9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25</c:v>
                </c:pt>
                <c:pt idx="6">
                  <c:v>25</c:v>
                </c:pt>
                <c:pt idx="7">
                  <c:v>12.5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56-4CBC-BC18-0FDDBB0C4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686656"/>
        <c:axId val="245688576"/>
      </c:scatterChart>
      <c:valAx>
        <c:axId val="245686656"/>
        <c:scaling>
          <c:orientation val="minMax"/>
          <c:max val="16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91957742782152208"/>
              <c:y val="0.892569262175561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5688576"/>
        <c:crosses val="autoZero"/>
        <c:crossBetween val="midCat"/>
        <c:majorUnit val="2"/>
      </c:valAx>
      <c:valAx>
        <c:axId val="24568857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dirty="0" smtClean="0"/>
                  <a:t>v/ms</a:t>
                </a:r>
                <a:r>
                  <a:rPr lang="cs-CZ" baseline="30000" dirty="0" smtClean="0"/>
                  <a:t>-1</a:t>
                </a:r>
                <a:endParaRPr lang="cs-CZ" baseline="30000" dirty="0"/>
              </a:p>
            </c:rich>
          </c:tx>
          <c:layout>
            <c:manualLayout>
              <c:xMode val="edge"/>
              <c:yMode val="edge"/>
              <c:x val="2.147261415398289E-2"/>
              <c:y val="5.43334966749726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56866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 závislosti rychlosti na čase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</c:v>
                </c:pt>
              </c:strCache>
            </c:strRef>
          </c:tx>
          <c:xVal>
            <c:numRef>
              <c:f>List1!$A$2:$A$10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numCache>
            </c:numRef>
          </c:xVal>
          <c:yVal>
            <c:numRef>
              <c:f>List1!$B$2:$B$10</c:f>
              <c:numCache>
                <c:formatCode>General</c:formatCode>
                <c:ptCount val="9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25</c:v>
                </c:pt>
                <c:pt idx="6">
                  <c:v>25</c:v>
                </c:pt>
                <c:pt idx="7">
                  <c:v>12.5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23-428A-800E-689CA9A85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219520"/>
        <c:axId val="246221440"/>
      </c:scatterChart>
      <c:valAx>
        <c:axId val="246219520"/>
        <c:scaling>
          <c:orientation val="minMax"/>
          <c:max val="16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91957742782152208"/>
              <c:y val="0.892569262175561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6221440"/>
        <c:crosses val="autoZero"/>
        <c:crossBetween val="midCat"/>
        <c:majorUnit val="2"/>
      </c:valAx>
      <c:valAx>
        <c:axId val="24622144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dirty="0" smtClean="0"/>
                  <a:t>v/ms</a:t>
                </a:r>
                <a:r>
                  <a:rPr lang="cs-CZ" baseline="30000" dirty="0" smtClean="0"/>
                  <a:t>-1</a:t>
                </a:r>
                <a:endParaRPr lang="cs-CZ" baseline="30000" dirty="0"/>
              </a:p>
            </c:rich>
          </c:tx>
          <c:layout>
            <c:manualLayout>
              <c:xMode val="edge"/>
              <c:yMode val="edge"/>
              <c:x val="2.147261415398289E-2"/>
              <c:y val="5.43334966749726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62195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 závislosti rychlosti na čase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</c:v>
                </c:pt>
              </c:strCache>
            </c:strRef>
          </c:tx>
          <c:xVal>
            <c:numRef>
              <c:f>List1!$A$2:$A$10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numCache>
            </c:numRef>
          </c:xVal>
          <c:yVal>
            <c:numRef>
              <c:f>List1!$B$2:$B$10</c:f>
              <c:numCache>
                <c:formatCode>General</c:formatCode>
                <c:ptCount val="9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25</c:v>
                </c:pt>
                <c:pt idx="6">
                  <c:v>25</c:v>
                </c:pt>
                <c:pt idx="7">
                  <c:v>12.5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97-4B58-A74E-3FED379F2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969472"/>
        <c:axId val="246971392"/>
      </c:scatterChart>
      <c:valAx>
        <c:axId val="246969472"/>
        <c:scaling>
          <c:orientation val="minMax"/>
          <c:max val="16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91957742782152208"/>
              <c:y val="0.892569262175561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6971392"/>
        <c:crosses val="autoZero"/>
        <c:crossBetween val="midCat"/>
        <c:majorUnit val="2"/>
      </c:valAx>
      <c:valAx>
        <c:axId val="24697139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dirty="0" smtClean="0"/>
                  <a:t>v/ms</a:t>
                </a:r>
                <a:r>
                  <a:rPr lang="cs-CZ" baseline="30000" dirty="0" smtClean="0"/>
                  <a:t>-1</a:t>
                </a:r>
                <a:endParaRPr lang="cs-CZ" baseline="30000" dirty="0"/>
              </a:p>
            </c:rich>
          </c:tx>
          <c:layout>
            <c:manualLayout>
              <c:xMode val="edge"/>
              <c:yMode val="edge"/>
              <c:x val="2.147261415398289E-2"/>
              <c:y val="5.43334966749726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696947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 závislosti rychlosti na čase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</c:v>
                </c:pt>
              </c:strCache>
            </c:strRef>
          </c:tx>
          <c:xVal>
            <c:numRef>
              <c:f>List1!$A$2:$A$10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numCache>
            </c:numRef>
          </c:xVal>
          <c:yVal>
            <c:numRef>
              <c:f>List1!$B$2:$B$10</c:f>
              <c:numCache>
                <c:formatCode>General</c:formatCode>
                <c:ptCount val="9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25</c:v>
                </c:pt>
                <c:pt idx="6">
                  <c:v>25</c:v>
                </c:pt>
                <c:pt idx="7">
                  <c:v>12.5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A9C-46F5-A83D-84E1BBE86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027200"/>
        <c:axId val="247029120"/>
      </c:scatterChart>
      <c:valAx>
        <c:axId val="247027200"/>
        <c:scaling>
          <c:orientation val="minMax"/>
          <c:max val="16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91957742782152208"/>
              <c:y val="0.892569262175561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7029120"/>
        <c:crosses val="autoZero"/>
        <c:crossBetween val="midCat"/>
        <c:majorUnit val="2"/>
      </c:valAx>
      <c:valAx>
        <c:axId val="2470291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dirty="0" smtClean="0"/>
                  <a:t>v/ms</a:t>
                </a:r>
                <a:r>
                  <a:rPr lang="cs-CZ" baseline="30000" dirty="0" smtClean="0"/>
                  <a:t>-1</a:t>
                </a:r>
                <a:endParaRPr lang="cs-CZ" baseline="30000" dirty="0"/>
              </a:p>
            </c:rich>
          </c:tx>
          <c:layout>
            <c:manualLayout>
              <c:xMode val="edge"/>
              <c:yMode val="edge"/>
              <c:x val="2.147261415398289E-2"/>
              <c:y val="5.43334966749726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70272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 závislosti rychlosti na čase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</c:v>
                </c:pt>
              </c:strCache>
            </c:strRef>
          </c:tx>
          <c:xVal>
            <c:numRef>
              <c:f>List1!$A$2:$A$10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numCache>
            </c:numRef>
          </c:xVal>
          <c:yVal>
            <c:numRef>
              <c:f>List1!$B$2:$B$10</c:f>
              <c:numCache>
                <c:formatCode>General</c:formatCode>
                <c:ptCount val="9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25</c:v>
                </c:pt>
                <c:pt idx="6">
                  <c:v>25</c:v>
                </c:pt>
                <c:pt idx="7">
                  <c:v>12.5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2C-41E6-973F-C770C36CD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567680"/>
        <c:axId val="248569856"/>
      </c:scatterChart>
      <c:valAx>
        <c:axId val="248567680"/>
        <c:scaling>
          <c:orientation val="minMax"/>
          <c:max val="16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91957742782152208"/>
              <c:y val="0.892569262175561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8569856"/>
        <c:crosses val="autoZero"/>
        <c:crossBetween val="midCat"/>
        <c:majorUnit val="2"/>
      </c:valAx>
      <c:valAx>
        <c:axId val="24856985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dirty="0" smtClean="0"/>
                  <a:t>v/ms</a:t>
                </a:r>
                <a:r>
                  <a:rPr lang="cs-CZ" baseline="30000" dirty="0" smtClean="0"/>
                  <a:t>-1</a:t>
                </a:r>
                <a:endParaRPr lang="cs-CZ" baseline="30000" dirty="0"/>
              </a:p>
            </c:rich>
          </c:tx>
          <c:layout>
            <c:manualLayout>
              <c:xMode val="edge"/>
              <c:yMode val="edge"/>
              <c:x val="2.147261415398289E-2"/>
              <c:y val="5.43334966749726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85676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 závislosti rychlosti na čase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</c:v>
                </c:pt>
              </c:strCache>
            </c:strRef>
          </c:tx>
          <c:xVal>
            <c:numRef>
              <c:f>List1!$A$2:$A$10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</c:numCache>
            </c:numRef>
          </c:xVal>
          <c:yVal>
            <c:numRef>
              <c:f>List1!$B$2:$B$10</c:f>
              <c:numCache>
                <c:formatCode>General</c:formatCode>
                <c:ptCount val="9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25</c:v>
                </c:pt>
                <c:pt idx="6">
                  <c:v>25</c:v>
                </c:pt>
                <c:pt idx="7">
                  <c:v>12.5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84-4DBE-9B11-BBAB3D1E7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9163136"/>
        <c:axId val="278210048"/>
      </c:scatterChart>
      <c:valAx>
        <c:axId val="249163136"/>
        <c:scaling>
          <c:orientation val="minMax"/>
          <c:max val="16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91957742782152208"/>
              <c:y val="0.892569262175561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78210048"/>
        <c:crosses val="autoZero"/>
        <c:crossBetween val="midCat"/>
        <c:majorUnit val="2"/>
      </c:valAx>
      <c:valAx>
        <c:axId val="27821004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dirty="0" smtClean="0"/>
                  <a:t>v/ms</a:t>
                </a:r>
                <a:r>
                  <a:rPr lang="cs-CZ" baseline="30000" dirty="0" smtClean="0"/>
                  <a:t>-1</a:t>
                </a:r>
                <a:endParaRPr lang="cs-CZ" baseline="30000" dirty="0"/>
              </a:p>
            </c:rich>
          </c:tx>
          <c:layout>
            <c:manualLayout>
              <c:xMode val="edge"/>
              <c:yMode val="edge"/>
              <c:x val="2.147261415398289E-2"/>
              <c:y val="5.43334966749726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491631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Graf závislosti dráhy na čase</a:t>
            </a:r>
            <a:endParaRPr lang="en-US"/>
          </a:p>
        </c:rich>
      </c:tx>
      <c:layout>
        <c:manualLayout>
          <c:xMode val="edge"/>
          <c:yMode val="edge"/>
          <c:x val="0.22352894567424353"/>
          <c:y val="3.28340810292263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170058931312834"/>
          <c:y val="0.17219680110446609"/>
          <c:w val="0.80488221991119036"/>
          <c:h val="0.59170145173749167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List1!$B$20</c:f>
              <c:strCache>
                <c:ptCount val="1"/>
                <c:pt idx="0">
                  <c:v>s</c:v>
                </c:pt>
              </c:strCache>
            </c:strRef>
          </c:tx>
          <c:spPr>
            <a:ln w="28575">
              <a:noFill/>
            </a:ln>
          </c:spPr>
          <c:trendline>
            <c:trendlineType val="log"/>
            <c:dispRSqr val="0"/>
            <c:dispEq val="0"/>
          </c:trendline>
          <c:trendline>
            <c:spPr>
              <a:ln w="38100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List1!$A$21:$A$24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</c:numCache>
            </c:numRef>
          </c:xVal>
          <c:yVal>
            <c:numRef>
              <c:f>List1!$B$21:$B$24</c:f>
              <c:numCache>
                <c:formatCode>General</c:formatCode>
                <c:ptCount val="4"/>
                <c:pt idx="0">
                  <c:v>0</c:v>
                </c:pt>
                <c:pt idx="1">
                  <c:v>35</c:v>
                </c:pt>
                <c:pt idx="2">
                  <c:v>60</c:v>
                </c:pt>
                <c:pt idx="3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D3D-400B-97E0-DFC8097B5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5408"/>
        <c:axId val="278307584"/>
      </c:scatterChart>
      <c:valAx>
        <c:axId val="278305408"/>
        <c:scaling>
          <c:orientation val="minMax"/>
          <c:max val="6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91957742782152208"/>
              <c:y val="0.892569262175561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78307584"/>
        <c:crosses val="autoZero"/>
        <c:crossBetween val="midCat"/>
        <c:majorUnit val="2"/>
        <c:minorUnit val="1"/>
      </c:valAx>
      <c:valAx>
        <c:axId val="27830758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/>
                  <a:t>s/m</a:t>
                </a:r>
              </a:p>
            </c:rich>
          </c:tx>
          <c:layout>
            <c:manualLayout>
              <c:xMode val="edge"/>
              <c:yMode val="edge"/>
              <c:x val="2.147261415398289E-2"/>
              <c:y val="5.43334966749726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78305408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List4!$D$1</c:f>
              <c:strCache>
                <c:ptCount val="1"/>
                <c:pt idx="0">
                  <c:v>v / m.s-1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 w="38100">
                <a:solidFill>
                  <a:srgbClr val="008000"/>
                </a:solidFill>
              </a:ln>
            </c:spPr>
          </c:marker>
          <c:xVal>
            <c:numRef>
              <c:f>List4!$A$2:$A$5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List4!$D$2:$D$5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10</c:v>
                </c:pt>
                <c:pt idx="3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CA-4780-BF96-7BAE21413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424000"/>
        <c:axId val="169425920"/>
      </c:scatterChart>
      <c:valAx>
        <c:axId val="169424000"/>
        <c:scaling>
          <c:orientation val="minMax"/>
          <c:max val="3"/>
        </c:scaling>
        <c:delete val="0"/>
        <c:axPos val="b"/>
        <c:numFmt formatCode="General" sourceLinked="1"/>
        <c:majorTickMark val="out"/>
        <c:minorTickMark val="none"/>
        <c:tickLblPos val="nextTo"/>
        <c:crossAx val="169425920"/>
        <c:crosses val="autoZero"/>
        <c:crossBetween val="midCat"/>
        <c:majorUnit val="1"/>
      </c:valAx>
      <c:valAx>
        <c:axId val="169425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9424000"/>
        <c:crosses val="autoZero"/>
        <c:crossBetween val="midCat"/>
        <c:majorUnit val="4"/>
        <c:minorUnit val="3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List4!$C$1</c:f>
              <c:strCache>
                <c:ptCount val="1"/>
                <c:pt idx="0">
                  <c:v>v / m.s-1</c:v>
                </c:pt>
              </c:strCache>
            </c:strRef>
          </c:tx>
          <c:xVal>
            <c:numRef>
              <c:f>List4!$A$2:$A$5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List4!$C$2:$C$5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BE-4D87-9F3B-8FDCACCB5F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095360"/>
        <c:axId val="170096896"/>
      </c:scatterChart>
      <c:valAx>
        <c:axId val="170095360"/>
        <c:scaling>
          <c:orientation val="minMax"/>
          <c:max val="3"/>
        </c:scaling>
        <c:delete val="0"/>
        <c:axPos val="b"/>
        <c:numFmt formatCode="General" sourceLinked="1"/>
        <c:majorTickMark val="out"/>
        <c:minorTickMark val="none"/>
        <c:tickLblPos val="nextTo"/>
        <c:crossAx val="170096896"/>
        <c:crosses val="autoZero"/>
        <c:crossBetween val="midCat"/>
      </c:valAx>
      <c:valAx>
        <c:axId val="170096896"/>
        <c:scaling>
          <c:orientation val="minMax"/>
          <c:max val="1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095360"/>
        <c:crosses val="autoZero"/>
        <c:crossBetween val="midCat"/>
        <c:majorUnit val="4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4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List4!$D$1</c:f>
              <c:strCache>
                <c:ptCount val="1"/>
                <c:pt idx="0">
                  <c:v>v / m.s-1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 w="38100">
                <a:solidFill>
                  <a:srgbClr val="008000"/>
                </a:solidFill>
              </a:ln>
            </c:spPr>
          </c:marker>
          <c:xVal>
            <c:numRef>
              <c:f>List4!$A$2:$A$5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List4!$D$2:$D$5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10</c:v>
                </c:pt>
                <c:pt idx="3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47-4273-8F72-82ED5DFED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129664"/>
        <c:axId val="170000384"/>
      </c:scatterChart>
      <c:valAx>
        <c:axId val="170129664"/>
        <c:scaling>
          <c:orientation val="minMax"/>
          <c:max val="3"/>
        </c:scaling>
        <c:delete val="0"/>
        <c:axPos val="b"/>
        <c:numFmt formatCode="General" sourceLinked="1"/>
        <c:majorTickMark val="out"/>
        <c:minorTickMark val="none"/>
        <c:tickLblPos val="nextTo"/>
        <c:crossAx val="170000384"/>
        <c:crosses val="autoZero"/>
        <c:crossBetween val="midCat"/>
        <c:majorUnit val="1"/>
      </c:valAx>
      <c:valAx>
        <c:axId val="170000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129664"/>
        <c:crosses val="autoZero"/>
        <c:crossBetween val="midCat"/>
        <c:majorUnit val="4"/>
        <c:minorUnit val="3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List4!$B$1</c:f>
              <c:strCache>
                <c:ptCount val="1"/>
                <c:pt idx="0">
                  <c:v>v / m.s-1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ln w="38100">
                <a:solidFill>
                  <a:srgbClr val="FF0000"/>
                </a:solidFill>
              </a:ln>
            </c:spPr>
          </c:marker>
          <c:xVal>
            <c:numRef>
              <c:f>List4!$A$2:$A$5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List4!$B$2:$B$5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BF-46C0-BCA3-8BAD10677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007168"/>
        <c:axId val="170025728"/>
      </c:scatterChart>
      <c:valAx>
        <c:axId val="170007168"/>
        <c:scaling>
          <c:orientation val="minMax"/>
          <c:max val="3"/>
        </c:scaling>
        <c:delete val="0"/>
        <c:axPos val="b"/>
        <c:numFmt formatCode="General" sourceLinked="1"/>
        <c:majorTickMark val="out"/>
        <c:minorTickMark val="none"/>
        <c:tickLblPos val="nextTo"/>
        <c:crossAx val="170025728"/>
        <c:crosses val="autoZero"/>
        <c:crossBetween val="midCat"/>
      </c:valAx>
      <c:valAx>
        <c:axId val="170025728"/>
        <c:scaling>
          <c:orientation val="minMax"/>
          <c:max val="1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007168"/>
        <c:crosses val="autoZero"/>
        <c:crossBetween val="midCat"/>
        <c:majorUnit val="4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List5!$B$1</c:f>
              <c:strCache>
                <c:ptCount val="1"/>
                <c:pt idx="0">
                  <c:v>v / m.s-1</c:v>
                </c:pt>
              </c:strCache>
            </c:strRef>
          </c:tx>
          <c:xVal>
            <c:numRef>
              <c:f>List5!$A$2:$A$7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List5!$B$2:$B$7</c:f>
              <c:numCache>
                <c:formatCode>General</c:formatCode>
                <c:ptCount val="6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20-4C17-984D-6EA3F59D1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400000"/>
        <c:axId val="170418176"/>
      </c:scatterChart>
      <c:valAx>
        <c:axId val="170400000"/>
        <c:scaling>
          <c:orientation val="minMax"/>
          <c:max val="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70418176"/>
        <c:crosses val="autoZero"/>
        <c:crossBetween val="midCat"/>
        <c:majorUnit val="1"/>
      </c:valAx>
      <c:valAx>
        <c:axId val="170418176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40000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4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2092592592589"/>
          <c:y val="0.1867053086024944"/>
          <c:w val="0.80949611111111108"/>
          <c:h val="0.5949536296770067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s / 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28575">
                <a:solidFill>
                  <a:srgbClr val="FF0000"/>
                </a:solidFill>
              </a:ln>
              <a:effectLst/>
            </c:spPr>
          </c:marker>
          <c:xVal>
            <c:numRef>
              <c:f>List2!$A$2:$A$7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List2!$B$2:$B$7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18</c:v>
                </c:pt>
                <c:pt idx="4">
                  <c:v>32</c:v>
                </c:pt>
                <c:pt idx="5">
                  <c:v>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CF2-4FF6-86D9-F5F4E549A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138368"/>
        <c:axId val="248177792"/>
      </c:scatterChart>
      <c:valAx>
        <c:axId val="248138368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85935888888888889"/>
              <c:y val="0.874627171943289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8177792"/>
        <c:crosses val="autoZero"/>
        <c:crossBetween val="midCat"/>
        <c:majorUnit val="1"/>
      </c:valAx>
      <c:valAx>
        <c:axId val="248177792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s/m</a:t>
                </a:r>
              </a:p>
            </c:rich>
          </c:tx>
          <c:layout>
            <c:manualLayout>
              <c:xMode val="edge"/>
              <c:yMode val="edge"/>
              <c:x val="2.3518518518518519E-3"/>
              <c:y val="1.08232064811853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4813836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400"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2092592592589"/>
          <c:y val="0.1867053086024944"/>
          <c:w val="0.80949611111111108"/>
          <c:h val="0.5949536296770067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s / m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28575">
                <a:solidFill>
                  <a:srgbClr val="FF0000"/>
                </a:solidFill>
              </a:ln>
              <a:effectLst/>
            </c:spPr>
          </c:marker>
          <c:xVal>
            <c:numRef>
              <c:f>List2!$A$2:$A$7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List2!$B$2:$B$7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12</c:v>
                </c:pt>
                <c:pt idx="3">
                  <c:v>21</c:v>
                </c:pt>
                <c:pt idx="4">
                  <c:v>32</c:v>
                </c:pt>
                <c:pt idx="5">
                  <c:v>45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E83-4B8C-A7E8-8A9C64679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780928"/>
        <c:axId val="278783488"/>
      </c:scatterChart>
      <c:valAx>
        <c:axId val="278780928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t/s</a:t>
                </a:r>
              </a:p>
            </c:rich>
          </c:tx>
          <c:layout>
            <c:manualLayout>
              <c:xMode val="edge"/>
              <c:yMode val="edge"/>
              <c:x val="0.85935888888888889"/>
              <c:y val="0.874627171943289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8783488"/>
        <c:crosses val="autoZero"/>
        <c:crossBetween val="midCat"/>
        <c:majorUnit val="1"/>
      </c:valAx>
      <c:valAx>
        <c:axId val="278783488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s/m</a:t>
                </a:r>
              </a:p>
            </c:rich>
          </c:tx>
          <c:layout>
            <c:manualLayout>
              <c:xMode val="edge"/>
              <c:yMode val="edge"/>
              <c:x val="2.3518518518518519E-3"/>
              <c:y val="1.08232064811853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878092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4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12" Type="http://schemas.openxmlformats.org/officeDocument/2006/relationships/image" Target="../media/image84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78.wmf"/><Relationship Id="rId11" Type="http://schemas.openxmlformats.org/officeDocument/2006/relationships/image" Target="../media/image83.wmf"/><Relationship Id="rId5" Type="http://schemas.openxmlformats.org/officeDocument/2006/relationships/image" Target="../media/image7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34.wmf"/><Relationship Id="rId7" Type="http://schemas.openxmlformats.org/officeDocument/2006/relationships/image" Target="../media/image91.wmf"/><Relationship Id="rId12" Type="http://schemas.openxmlformats.org/officeDocument/2006/relationships/image" Target="../media/image95.wmf"/><Relationship Id="rId2" Type="http://schemas.openxmlformats.org/officeDocument/2006/relationships/image" Target="../media/image33.wmf"/><Relationship Id="rId1" Type="http://schemas.openxmlformats.org/officeDocument/2006/relationships/image" Target="../media/image88.wmf"/><Relationship Id="rId6" Type="http://schemas.openxmlformats.org/officeDocument/2006/relationships/image" Target="../media/image78.wmf"/><Relationship Id="rId11" Type="http://schemas.openxmlformats.org/officeDocument/2006/relationships/image" Target="../media/image94.wmf"/><Relationship Id="rId5" Type="http://schemas.openxmlformats.org/officeDocument/2006/relationships/image" Target="../media/image90.wmf"/><Relationship Id="rId10" Type="http://schemas.openxmlformats.org/officeDocument/2006/relationships/image" Target="../media/image93.wmf"/><Relationship Id="rId4" Type="http://schemas.openxmlformats.org/officeDocument/2006/relationships/image" Target="../media/image89.wmf"/><Relationship Id="rId9" Type="http://schemas.openxmlformats.org/officeDocument/2006/relationships/image" Target="../media/image9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102.wmf"/><Relationship Id="rId2" Type="http://schemas.openxmlformats.org/officeDocument/2006/relationships/image" Target="../media/image92.wmf"/><Relationship Id="rId1" Type="http://schemas.openxmlformats.org/officeDocument/2006/relationships/image" Target="../media/image98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9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image" Target="../media/image118.wmf"/><Relationship Id="rId7" Type="http://schemas.openxmlformats.org/officeDocument/2006/relationships/image" Target="../media/image119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image" Target="../media/image135.wmf"/><Relationship Id="rId18" Type="http://schemas.openxmlformats.org/officeDocument/2006/relationships/image" Target="../media/image139.wmf"/><Relationship Id="rId3" Type="http://schemas.openxmlformats.org/officeDocument/2006/relationships/image" Target="../media/image118.wmf"/><Relationship Id="rId7" Type="http://schemas.openxmlformats.org/officeDocument/2006/relationships/image" Target="../media/image129.wmf"/><Relationship Id="rId12" Type="http://schemas.openxmlformats.org/officeDocument/2006/relationships/image" Target="../media/image134.wmf"/><Relationship Id="rId17" Type="http://schemas.openxmlformats.org/officeDocument/2006/relationships/image" Target="../media/image138.wmf"/><Relationship Id="rId2" Type="http://schemas.openxmlformats.org/officeDocument/2006/relationships/image" Target="../media/image119.wmf"/><Relationship Id="rId16" Type="http://schemas.openxmlformats.org/officeDocument/2006/relationships/image" Target="../media/image137.wmf"/><Relationship Id="rId1" Type="http://schemas.openxmlformats.org/officeDocument/2006/relationships/image" Target="../media/image117.wmf"/><Relationship Id="rId6" Type="http://schemas.openxmlformats.org/officeDocument/2006/relationships/image" Target="../media/image128.wmf"/><Relationship Id="rId11" Type="http://schemas.openxmlformats.org/officeDocument/2006/relationships/image" Target="../media/image133.wmf"/><Relationship Id="rId5" Type="http://schemas.openxmlformats.org/officeDocument/2006/relationships/image" Target="../media/image127.wmf"/><Relationship Id="rId15" Type="http://schemas.openxmlformats.org/officeDocument/2006/relationships/image" Target="../media/image136.wmf"/><Relationship Id="rId10" Type="http://schemas.openxmlformats.org/officeDocument/2006/relationships/image" Target="../media/image132.wmf"/><Relationship Id="rId19" Type="http://schemas.openxmlformats.org/officeDocument/2006/relationships/image" Target="../media/image140.wmf"/><Relationship Id="rId4" Type="http://schemas.openxmlformats.org/officeDocument/2006/relationships/image" Target="../media/image126.wmf"/><Relationship Id="rId9" Type="http://schemas.openxmlformats.org/officeDocument/2006/relationships/image" Target="../media/image131.wmf"/><Relationship Id="rId14" Type="http://schemas.openxmlformats.org/officeDocument/2006/relationships/image" Target="../media/image116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image" Target="../media/image147.wmf"/><Relationship Id="rId3" Type="http://schemas.openxmlformats.org/officeDocument/2006/relationships/image" Target="../media/image118.wmf"/><Relationship Id="rId7" Type="http://schemas.openxmlformats.org/officeDocument/2006/relationships/image" Target="../media/image142.wmf"/><Relationship Id="rId12" Type="http://schemas.openxmlformats.org/officeDocument/2006/relationships/image" Target="../media/image146.wmf"/><Relationship Id="rId2" Type="http://schemas.openxmlformats.org/officeDocument/2006/relationships/image" Target="../media/image119.wmf"/><Relationship Id="rId16" Type="http://schemas.openxmlformats.org/officeDocument/2006/relationships/image" Target="../media/image150.wmf"/><Relationship Id="rId1" Type="http://schemas.openxmlformats.org/officeDocument/2006/relationships/image" Target="../media/image117.wmf"/><Relationship Id="rId6" Type="http://schemas.openxmlformats.org/officeDocument/2006/relationships/image" Target="../media/image141.wmf"/><Relationship Id="rId11" Type="http://schemas.openxmlformats.org/officeDocument/2006/relationships/image" Target="../media/image116.wmf"/><Relationship Id="rId5" Type="http://schemas.openxmlformats.org/officeDocument/2006/relationships/image" Target="../media/image128.wmf"/><Relationship Id="rId15" Type="http://schemas.openxmlformats.org/officeDocument/2006/relationships/image" Target="../media/image149.wmf"/><Relationship Id="rId10" Type="http://schemas.openxmlformats.org/officeDocument/2006/relationships/image" Target="../media/image145.wmf"/><Relationship Id="rId4" Type="http://schemas.openxmlformats.org/officeDocument/2006/relationships/image" Target="../media/image126.wmf"/><Relationship Id="rId9" Type="http://schemas.openxmlformats.org/officeDocument/2006/relationships/image" Target="../media/image144.wmf"/><Relationship Id="rId14" Type="http://schemas.openxmlformats.org/officeDocument/2006/relationships/image" Target="../media/image14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image" Target="../media/image152.wmf"/><Relationship Id="rId7" Type="http://schemas.openxmlformats.org/officeDocument/2006/relationships/image" Target="../media/image156.wmf"/><Relationship Id="rId2" Type="http://schemas.openxmlformats.org/officeDocument/2006/relationships/image" Target="../media/image151.wmf"/><Relationship Id="rId1" Type="http://schemas.openxmlformats.org/officeDocument/2006/relationships/image" Target="../media/image75.wmf"/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Relationship Id="rId9" Type="http://schemas.openxmlformats.org/officeDocument/2006/relationships/image" Target="../media/image15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image" Target="../media/image75.wmf"/><Relationship Id="rId7" Type="http://schemas.openxmlformats.org/officeDocument/2006/relationships/image" Target="../media/image156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55.wmf"/><Relationship Id="rId11" Type="http://schemas.openxmlformats.org/officeDocument/2006/relationships/image" Target="../media/image164.wmf"/><Relationship Id="rId5" Type="http://schemas.openxmlformats.org/officeDocument/2006/relationships/image" Target="../media/image154.wmf"/><Relationship Id="rId10" Type="http://schemas.openxmlformats.org/officeDocument/2006/relationships/image" Target="../media/image163.wmf"/><Relationship Id="rId4" Type="http://schemas.openxmlformats.org/officeDocument/2006/relationships/image" Target="../media/image153.wmf"/><Relationship Id="rId9" Type="http://schemas.openxmlformats.org/officeDocument/2006/relationships/image" Target="../media/image15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7" Type="http://schemas.openxmlformats.org/officeDocument/2006/relationships/image" Target="../media/image158.wmf"/><Relationship Id="rId2" Type="http://schemas.openxmlformats.org/officeDocument/2006/relationships/image" Target="../media/image153.wmf"/><Relationship Id="rId1" Type="http://schemas.openxmlformats.org/officeDocument/2006/relationships/image" Target="../media/image75.wmf"/><Relationship Id="rId6" Type="http://schemas.openxmlformats.org/officeDocument/2006/relationships/image" Target="../media/image157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13" Type="http://schemas.openxmlformats.org/officeDocument/2006/relationships/image" Target="../media/image173.wmf"/><Relationship Id="rId18" Type="http://schemas.openxmlformats.org/officeDocument/2006/relationships/image" Target="../media/image178.wmf"/><Relationship Id="rId3" Type="http://schemas.openxmlformats.org/officeDocument/2006/relationships/image" Target="../media/image154.wmf"/><Relationship Id="rId7" Type="http://schemas.openxmlformats.org/officeDocument/2006/relationships/image" Target="../media/image158.wmf"/><Relationship Id="rId12" Type="http://schemas.openxmlformats.org/officeDocument/2006/relationships/image" Target="../media/image172.wmf"/><Relationship Id="rId17" Type="http://schemas.openxmlformats.org/officeDocument/2006/relationships/image" Target="../media/image177.wmf"/><Relationship Id="rId2" Type="http://schemas.openxmlformats.org/officeDocument/2006/relationships/image" Target="../media/image153.wmf"/><Relationship Id="rId16" Type="http://schemas.openxmlformats.org/officeDocument/2006/relationships/image" Target="../media/image176.wmf"/><Relationship Id="rId1" Type="http://schemas.openxmlformats.org/officeDocument/2006/relationships/image" Target="../media/image75.wmf"/><Relationship Id="rId6" Type="http://schemas.openxmlformats.org/officeDocument/2006/relationships/image" Target="../media/image157.wmf"/><Relationship Id="rId11" Type="http://schemas.openxmlformats.org/officeDocument/2006/relationships/image" Target="../media/image171.wmf"/><Relationship Id="rId5" Type="http://schemas.openxmlformats.org/officeDocument/2006/relationships/image" Target="../media/image156.wmf"/><Relationship Id="rId15" Type="http://schemas.openxmlformats.org/officeDocument/2006/relationships/image" Target="../media/image175.wmf"/><Relationship Id="rId10" Type="http://schemas.openxmlformats.org/officeDocument/2006/relationships/image" Target="../media/image170.wmf"/><Relationship Id="rId4" Type="http://schemas.openxmlformats.org/officeDocument/2006/relationships/image" Target="../media/image155.wmf"/><Relationship Id="rId9" Type="http://schemas.openxmlformats.org/officeDocument/2006/relationships/image" Target="../media/image169.wmf"/><Relationship Id="rId14" Type="http://schemas.openxmlformats.org/officeDocument/2006/relationships/image" Target="../media/image174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image" Target="../media/image181.wmf"/><Relationship Id="rId7" Type="http://schemas.openxmlformats.org/officeDocument/2006/relationships/image" Target="../media/image184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6" Type="http://schemas.openxmlformats.org/officeDocument/2006/relationships/image" Target="../media/image183.wmf"/><Relationship Id="rId5" Type="http://schemas.openxmlformats.org/officeDocument/2006/relationships/image" Target="../media/image75.wmf"/><Relationship Id="rId4" Type="http://schemas.openxmlformats.org/officeDocument/2006/relationships/image" Target="../media/image182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3" Type="http://schemas.openxmlformats.org/officeDocument/2006/relationships/image" Target="../media/image188.wmf"/><Relationship Id="rId7" Type="http://schemas.openxmlformats.org/officeDocument/2006/relationships/image" Target="../media/image191.wmf"/><Relationship Id="rId2" Type="http://schemas.openxmlformats.org/officeDocument/2006/relationships/image" Target="../media/image187.wmf"/><Relationship Id="rId1" Type="http://schemas.openxmlformats.org/officeDocument/2006/relationships/image" Target="../media/image179.wmf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4" Type="http://schemas.openxmlformats.org/officeDocument/2006/relationships/image" Target="../media/image7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53.wmf"/><Relationship Id="rId4" Type="http://schemas.openxmlformats.org/officeDocument/2006/relationships/image" Target="../media/image42.wmf"/><Relationship Id="rId9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42.wmf"/><Relationship Id="rId7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0.13996</cdr:x>
      <cdr:y>0.46429</cdr:y>
    </cdr:from>
    <cdr:to>
      <cdr:x>0.73591</cdr:x>
      <cdr:y>0.76599</cdr:y>
    </cdr:to>
    <cdr:sp macro="" textlink="">
      <cdr:nvSpPr>
        <cdr:cNvPr id="2" name="Volný tvar 1"/>
        <cdr:cNvSpPr/>
      </cdr:nvSpPr>
      <cdr:spPr>
        <a:xfrm xmlns:a="http://schemas.openxmlformats.org/drawingml/2006/main">
          <a:off x="766936" y="1872208"/>
          <a:ext cx="3265512" cy="1216605"/>
        </a:xfrm>
        <a:custGeom xmlns:a="http://schemas.openxmlformats.org/drawingml/2006/main">
          <a:avLst/>
          <a:gdLst>
            <a:gd name="connsiteX0" fmla="*/ 0 w 3329354"/>
            <a:gd name="connsiteY0" fmla="*/ 1254369 h 1254369"/>
            <a:gd name="connsiteX1" fmla="*/ 1125415 w 3329354"/>
            <a:gd name="connsiteY1" fmla="*/ 937846 h 1254369"/>
            <a:gd name="connsiteX2" fmla="*/ 2239108 w 3329354"/>
            <a:gd name="connsiteY2" fmla="*/ 539261 h 1254369"/>
            <a:gd name="connsiteX3" fmla="*/ 3329354 w 3329354"/>
            <a:gd name="connsiteY3" fmla="*/ 0 h 1254369"/>
            <a:gd name="connsiteX0" fmla="*/ 0 w 3329354"/>
            <a:gd name="connsiteY0" fmla="*/ 1254369 h 1254369"/>
            <a:gd name="connsiteX1" fmla="*/ 1125415 w 3329354"/>
            <a:gd name="connsiteY1" fmla="*/ 937846 h 1254369"/>
            <a:gd name="connsiteX2" fmla="*/ 2263013 w 3329354"/>
            <a:gd name="connsiteY2" fmla="*/ 503000 h 1254369"/>
            <a:gd name="connsiteX3" fmla="*/ 3329354 w 3329354"/>
            <a:gd name="connsiteY3" fmla="*/ 0 h 125436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3329354" h="1254369">
              <a:moveTo>
                <a:pt x="0" y="1254369"/>
              </a:moveTo>
              <a:cubicBezTo>
                <a:pt x="376115" y="1155700"/>
                <a:pt x="748246" y="1063074"/>
                <a:pt x="1125415" y="937846"/>
              </a:cubicBezTo>
              <a:cubicBezTo>
                <a:pt x="1502584" y="812618"/>
                <a:pt x="1895690" y="659308"/>
                <a:pt x="2263013" y="503000"/>
              </a:cubicBezTo>
              <a:cubicBezTo>
                <a:pt x="2630336" y="346692"/>
                <a:pt x="2967892" y="191476"/>
                <a:pt x="3329354" y="0"/>
              </a:cubicBezTo>
            </a:path>
          </a:pathLst>
        </a:cu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0.67552</cdr:x>
      <cdr:y>0.29091</cdr:y>
    </cdr:from>
    <cdr:to>
      <cdr:x>0.94286</cdr:x>
      <cdr:y>0.4075</cdr:y>
    </cdr:to>
    <cdr:cxnSp macro="">
      <cdr:nvCxnSpPr>
        <cdr:cNvPr id="3" name="Přímá spojnice 2"/>
        <cdr:cNvCxnSpPr/>
      </cdr:nvCxnSpPr>
      <cdr:spPr>
        <a:xfrm xmlns:a="http://schemas.openxmlformats.org/drawingml/2006/main" flipV="1">
          <a:off x="3404984" y="1152128"/>
          <a:ext cx="1347544" cy="461744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0.67143</cdr:x>
      <cdr:y>0.29091</cdr:y>
    </cdr:from>
    <cdr:to>
      <cdr:x>0.93877</cdr:x>
      <cdr:y>0.4075</cdr:y>
    </cdr:to>
    <cdr:cxnSp macro="">
      <cdr:nvCxnSpPr>
        <cdr:cNvPr id="4" name="Přímá spojnice 3"/>
        <cdr:cNvCxnSpPr/>
      </cdr:nvCxnSpPr>
      <cdr:spPr>
        <a:xfrm xmlns:a="http://schemas.openxmlformats.org/drawingml/2006/main" flipV="1">
          <a:off x="3384376" y="1152128"/>
          <a:ext cx="1347543" cy="461747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62909-1B51-4AAD-9760-6A08F82EACDA}" type="datetimeFigureOut">
              <a:rPr lang="cs-CZ" smtClean="0"/>
              <a:pPr/>
              <a:t>04.12.2017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F8100-C395-4417-A454-F2CD3C3BF91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31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53BE03-512C-4DB3-A6A0-EB0406814C4A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97146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90075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64672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10076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29195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17484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53483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04969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87956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46326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1819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2D99E-1CAC-4163-A6A0-D0798A45AC8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32325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82679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2D99E-1CAC-4163-A6A0-D0798A45AC8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98647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16922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87059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837152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75920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74005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2D99E-1CAC-4163-A6A0-D0798A45AC8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85318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2D99E-1CAC-4163-A6A0-D0798A45AC8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78401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45277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7502309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8299173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64973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421608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906610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474125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474125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2D99E-1CAC-4163-A6A0-D0798A45AC8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2465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27000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448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95196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80374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3230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51A9-18F5-4078-963D-057C386BFAD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390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E05F-9BD9-4811-B7CF-3F87070850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C12-6B48-4491-A6C4-2BC8A0891AC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1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B131-CF94-426D-91CD-17D5792251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2DA-C4C4-49B5-AE66-E3D8878E567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9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AB99-C27E-49D9-A035-54E83000CE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4334-680A-41E1-B4B0-A8A92DBDA6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5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4B65-13D8-470C-83EF-9AC3F01E5C4E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B50-EE2C-4175-8F37-1C22921A5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55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4B65-13D8-470C-83EF-9AC3F01E5C4E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B50-EE2C-4175-8F37-1C22921A5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747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4B65-13D8-470C-83EF-9AC3F01E5C4E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B50-EE2C-4175-8F37-1C22921A5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046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4B65-13D8-470C-83EF-9AC3F01E5C4E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B50-EE2C-4175-8F37-1C22921A5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25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4B65-13D8-470C-83EF-9AC3F01E5C4E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B50-EE2C-4175-8F37-1C22921A5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693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4B65-13D8-470C-83EF-9AC3F01E5C4E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B50-EE2C-4175-8F37-1C22921A5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463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4B65-13D8-470C-83EF-9AC3F01E5C4E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B50-EE2C-4175-8F37-1C22921A5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650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4B65-13D8-470C-83EF-9AC3F01E5C4E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B50-EE2C-4175-8F37-1C22921A5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66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9358-47AF-4D39-8270-8EAA3C8541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43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4B65-13D8-470C-83EF-9AC3F01E5C4E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B50-EE2C-4175-8F37-1C22921A5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10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4B65-13D8-470C-83EF-9AC3F01E5C4E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B50-EE2C-4175-8F37-1C22921A5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59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4B65-13D8-470C-83EF-9AC3F01E5C4E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8B50-EE2C-4175-8F37-1C22921A5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16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1587-FECB-4D69-AAF2-F5E5556D06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D323-6954-4E34-BAB6-64D1839ED0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5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DE20-9EE9-46CE-BA43-6F6ADE9EE63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B0A3-5706-4BBE-8E59-56F8089E548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7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402-3568-4574-9713-A78EFF72C4A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4A41-1DCB-430A-B6FC-841382A8FF3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1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77BF-07F7-43B8-BC31-0D9A2388DBC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04D0-3F28-4DAB-9013-7D17AE44125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6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A627-A747-4719-A34F-4E840128BB0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8671-441C-4BFE-BD2B-526531FA034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8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AF9-2B03-4657-83FF-BA5BF8BC551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85D9-4947-4004-9022-D609A121784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0F7-3FE8-410A-AE85-5BBC8D61F3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932E-F765-411D-B9FB-063016BE546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7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D9254-1065-4DF4-9D29-06B1555FA21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04.12.2017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1ABC9-4549-4AE1-81FE-6B13E422C9C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3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54B65-13D8-470C-83EF-9AC3F01E5C4E}" type="datetimeFigureOut">
              <a:rPr lang="cs-CZ" smtClean="0"/>
              <a:t>04.12.2017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8B50-EE2C-4175-8F37-1C22921A5E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23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3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4.bin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46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52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2.wmf"/><Relationship Id="rId5" Type="http://schemas.openxmlformats.org/officeDocument/2006/relationships/image" Target="../media/image46.wmf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4.bin"/><Relationship Id="rId22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57.bin"/><Relationship Id="rId26" Type="http://schemas.openxmlformats.org/officeDocument/2006/relationships/image" Target="../media/image58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59.bin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3.bin"/><Relationship Id="rId17" Type="http://schemas.openxmlformats.org/officeDocument/2006/relationships/oleObject" Target="../embeddings/oleObject56.bin"/><Relationship Id="rId25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5.bin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43.wmf"/><Relationship Id="rId24" Type="http://schemas.openxmlformats.org/officeDocument/2006/relationships/oleObject" Target="../embeddings/oleObject61.bin"/><Relationship Id="rId5" Type="http://schemas.openxmlformats.org/officeDocument/2006/relationships/image" Target="../media/image54.wmf"/><Relationship Id="rId15" Type="http://schemas.openxmlformats.org/officeDocument/2006/relationships/image" Target="../media/image50.wmf"/><Relationship Id="rId23" Type="http://schemas.openxmlformats.org/officeDocument/2006/relationships/oleObject" Target="../embeddings/oleObject60.bin"/><Relationship Id="rId10" Type="http://schemas.openxmlformats.org/officeDocument/2006/relationships/oleObject" Target="../embeddings/oleObject52.bin"/><Relationship Id="rId19" Type="http://schemas.openxmlformats.org/officeDocument/2006/relationships/oleObject" Target="../embeddings/oleObject58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54.bin"/><Relationship Id="rId22" Type="http://schemas.openxmlformats.org/officeDocument/2006/relationships/image" Target="../media/image5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6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chart" Target="../charts/chart1.xml"/><Relationship Id="rId5" Type="http://schemas.openxmlformats.org/officeDocument/2006/relationships/image" Target="../media/image61.wmf"/><Relationship Id="rId10" Type="http://schemas.openxmlformats.org/officeDocument/2006/relationships/image" Target="../media/image63.wmf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6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8.bin"/><Relationship Id="rId9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66.wmf"/><Relationship Id="rId10" Type="http://schemas.openxmlformats.org/officeDocument/2006/relationships/chart" Target="../charts/chart6.xml"/><Relationship Id="rId4" Type="http://schemas.openxmlformats.org/officeDocument/2006/relationships/oleObject" Target="../embeddings/oleObject70.bin"/><Relationship Id="rId9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74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9.wmf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3.bin"/><Relationship Id="rId11" Type="http://schemas.openxmlformats.org/officeDocument/2006/relationships/oleObject" Target="../embeddings/oleObject75.bin"/><Relationship Id="rId5" Type="http://schemas.openxmlformats.org/officeDocument/2006/relationships/image" Target="../media/image68.wmf"/><Relationship Id="rId15" Type="http://schemas.openxmlformats.org/officeDocument/2006/relationships/oleObject" Target="../embeddings/oleObject77.bin"/><Relationship Id="rId10" Type="http://schemas.openxmlformats.org/officeDocument/2006/relationships/chart" Target="../charts/chart7.xml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0.wmf"/><Relationship Id="rId14" Type="http://schemas.openxmlformats.org/officeDocument/2006/relationships/image" Target="../media/image7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83.bin"/><Relationship Id="rId18" Type="http://schemas.openxmlformats.org/officeDocument/2006/relationships/image" Target="../media/image79.wmf"/><Relationship Id="rId26" Type="http://schemas.openxmlformats.org/officeDocument/2006/relationships/image" Target="../media/image83.wmf"/><Relationship Id="rId3" Type="http://schemas.openxmlformats.org/officeDocument/2006/relationships/notesSlide" Target="../notesSlides/notesSlide22.xml"/><Relationship Id="rId21" Type="http://schemas.openxmlformats.org/officeDocument/2006/relationships/oleObject" Target="../embeddings/oleObject87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85.bin"/><Relationship Id="rId25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8.wmf"/><Relationship Id="rId20" Type="http://schemas.openxmlformats.org/officeDocument/2006/relationships/image" Target="../media/image80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82.bin"/><Relationship Id="rId24" Type="http://schemas.openxmlformats.org/officeDocument/2006/relationships/image" Target="../media/image82.wmf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4.bin"/><Relationship Id="rId23" Type="http://schemas.openxmlformats.org/officeDocument/2006/relationships/oleObject" Target="../embeddings/oleObject88.bin"/><Relationship Id="rId28" Type="http://schemas.openxmlformats.org/officeDocument/2006/relationships/image" Target="../media/image84.wmf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86.bin"/><Relationship Id="rId4" Type="http://schemas.openxmlformats.org/officeDocument/2006/relationships/image" Target="../media/image85.jpeg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77.wmf"/><Relationship Id="rId22" Type="http://schemas.openxmlformats.org/officeDocument/2006/relationships/image" Target="../media/image81.wmf"/><Relationship Id="rId27" Type="http://schemas.openxmlformats.org/officeDocument/2006/relationships/oleObject" Target="../embeddings/oleObject9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79.wmf"/><Relationship Id="rId10" Type="http://schemas.openxmlformats.org/officeDocument/2006/relationships/chart" Target="../charts/chart8.xml"/><Relationship Id="rId4" Type="http://schemas.openxmlformats.org/officeDocument/2006/relationships/oleObject" Target="../embeddings/oleObject91.bin"/><Relationship Id="rId9" Type="http://schemas.openxmlformats.org/officeDocument/2006/relationships/image" Target="../media/image8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98.bin"/><Relationship Id="rId18" Type="http://schemas.openxmlformats.org/officeDocument/2006/relationships/image" Target="../media/image91.wmf"/><Relationship Id="rId26" Type="http://schemas.openxmlformats.org/officeDocument/2006/relationships/image" Target="../media/image94.wmf"/><Relationship Id="rId3" Type="http://schemas.openxmlformats.org/officeDocument/2006/relationships/notesSlide" Target="../notesSlides/notesSlide24.xml"/><Relationship Id="rId21" Type="http://schemas.openxmlformats.org/officeDocument/2006/relationships/oleObject" Target="../embeddings/oleObject102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100.bin"/><Relationship Id="rId25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8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6.jpeg"/><Relationship Id="rId11" Type="http://schemas.openxmlformats.org/officeDocument/2006/relationships/oleObject" Target="../embeddings/oleObject97.bin"/><Relationship Id="rId24" Type="http://schemas.openxmlformats.org/officeDocument/2006/relationships/image" Target="../media/image93.wmf"/><Relationship Id="rId5" Type="http://schemas.openxmlformats.org/officeDocument/2006/relationships/image" Target="../media/image88.wmf"/><Relationship Id="rId15" Type="http://schemas.openxmlformats.org/officeDocument/2006/relationships/oleObject" Target="../embeddings/oleObject99.bin"/><Relationship Id="rId23" Type="http://schemas.openxmlformats.org/officeDocument/2006/relationships/oleObject" Target="../embeddings/oleObject103.bin"/><Relationship Id="rId28" Type="http://schemas.openxmlformats.org/officeDocument/2006/relationships/image" Target="../media/image95.wmf"/><Relationship Id="rId10" Type="http://schemas.openxmlformats.org/officeDocument/2006/relationships/image" Target="../media/image34.wmf"/><Relationship Id="rId19" Type="http://schemas.openxmlformats.org/officeDocument/2006/relationships/oleObject" Target="../embeddings/oleObject101.bin"/><Relationship Id="rId4" Type="http://schemas.openxmlformats.org/officeDocument/2006/relationships/oleObject" Target="../embeddings/oleObject94.bin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90.wmf"/><Relationship Id="rId22" Type="http://schemas.openxmlformats.org/officeDocument/2006/relationships/image" Target="../media/image92.wmf"/><Relationship Id="rId27" Type="http://schemas.openxmlformats.org/officeDocument/2006/relationships/oleObject" Target="../embeddings/oleObject10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0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00.wmf"/><Relationship Id="rId18" Type="http://schemas.openxmlformats.org/officeDocument/2006/relationships/chart" Target="../charts/chart10.xml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10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4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99.wmf"/><Relationship Id="rId5" Type="http://schemas.openxmlformats.org/officeDocument/2006/relationships/image" Target="../media/image98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111.bin"/><Relationship Id="rId19" Type="http://schemas.openxmlformats.org/officeDocument/2006/relationships/chart" Target="../charts/chart11.xml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11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107.wmf"/><Relationship Id="rId3" Type="http://schemas.openxmlformats.org/officeDocument/2006/relationships/image" Target="../media/image109.gif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1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5" Type="http://schemas.openxmlformats.org/officeDocument/2006/relationships/image" Target="../media/image108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12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11.wmf"/><Relationship Id="rId12" Type="http://schemas.openxmlformats.org/officeDocument/2006/relationships/image" Target="../media/image1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114.png"/><Relationship Id="rId5" Type="http://schemas.openxmlformats.org/officeDocument/2006/relationships/image" Target="../media/image110.wmf"/><Relationship Id="rId10" Type="http://schemas.openxmlformats.org/officeDocument/2006/relationships/image" Target="../media/image113.png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11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0.jpeg"/><Relationship Id="rId11" Type="http://schemas.openxmlformats.org/officeDocument/2006/relationships/oleObject" Target="../embeddings/oleObject127.bin"/><Relationship Id="rId5" Type="http://schemas.openxmlformats.org/officeDocument/2006/relationships/image" Target="../media/image116.wmf"/><Relationship Id="rId10" Type="http://schemas.openxmlformats.org/officeDocument/2006/relationships/image" Target="../media/image118.wmf"/><Relationship Id="rId4" Type="http://schemas.openxmlformats.org/officeDocument/2006/relationships/oleObject" Target="../embeddings/oleObject124.bin"/><Relationship Id="rId9" Type="http://schemas.openxmlformats.org/officeDocument/2006/relationships/oleObject" Target="../embeddings/oleObject12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oleObject" Target="../embeddings/oleObject132.bin"/><Relationship Id="rId18" Type="http://schemas.openxmlformats.org/officeDocument/2006/relationships/image" Target="../media/image119.wmf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17.wmf"/><Relationship Id="rId12" Type="http://schemas.openxmlformats.org/officeDocument/2006/relationships/image" Target="../media/image125.jpeg"/><Relationship Id="rId17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3.wmf"/><Relationship Id="rId20" Type="http://schemas.openxmlformats.org/officeDocument/2006/relationships/image" Target="../media/image124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121.wmf"/><Relationship Id="rId5" Type="http://schemas.openxmlformats.org/officeDocument/2006/relationships/image" Target="../media/image116.wmf"/><Relationship Id="rId15" Type="http://schemas.openxmlformats.org/officeDocument/2006/relationships/oleObject" Target="../embeddings/oleObject133.bin"/><Relationship Id="rId10" Type="http://schemas.openxmlformats.org/officeDocument/2006/relationships/oleObject" Target="../embeddings/oleObject131.bin"/><Relationship Id="rId19" Type="http://schemas.openxmlformats.org/officeDocument/2006/relationships/oleObject" Target="../embeddings/oleObject135.bin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118.wmf"/><Relationship Id="rId14" Type="http://schemas.openxmlformats.org/officeDocument/2006/relationships/image" Target="../media/image122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7.jpeg"/><Relationship Id="rId9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13" Type="http://schemas.openxmlformats.org/officeDocument/2006/relationships/image" Target="../media/image127.wmf"/><Relationship Id="rId18" Type="http://schemas.openxmlformats.org/officeDocument/2006/relationships/oleObject" Target="../embeddings/oleObject143.bin"/><Relationship Id="rId26" Type="http://schemas.openxmlformats.org/officeDocument/2006/relationships/oleObject" Target="../embeddings/oleObject147.bin"/><Relationship Id="rId39" Type="http://schemas.openxmlformats.org/officeDocument/2006/relationships/image" Target="../media/image139.wmf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131.wmf"/><Relationship Id="rId34" Type="http://schemas.openxmlformats.org/officeDocument/2006/relationships/oleObject" Target="../embeddings/oleObject151.bin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140.bin"/><Relationship Id="rId17" Type="http://schemas.openxmlformats.org/officeDocument/2006/relationships/image" Target="../media/image129.wmf"/><Relationship Id="rId25" Type="http://schemas.openxmlformats.org/officeDocument/2006/relationships/image" Target="../media/image133.wmf"/><Relationship Id="rId33" Type="http://schemas.openxmlformats.org/officeDocument/2006/relationships/image" Target="../media/image136.wmf"/><Relationship Id="rId38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2.bin"/><Relationship Id="rId20" Type="http://schemas.openxmlformats.org/officeDocument/2006/relationships/oleObject" Target="../embeddings/oleObject144.bin"/><Relationship Id="rId29" Type="http://schemas.openxmlformats.org/officeDocument/2006/relationships/image" Target="../media/image135.wmf"/><Relationship Id="rId41" Type="http://schemas.openxmlformats.org/officeDocument/2006/relationships/image" Target="../media/image140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37.bin"/><Relationship Id="rId11" Type="http://schemas.openxmlformats.org/officeDocument/2006/relationships/image" Target="../media/image126.wmf"/><Relationship Id="rId24" Type="http://schemas.openxmlformats.org/officeDocument/2006/relationships/oleObject" Target="../embeddings/oleObject146.bin"/><Relationship Id="rId32" Type="http://schemas.openxmlformats.org/officeDocument/2006/relationships/oleObject" Target="../embeddings/oleObject150.bin"/><Relationship Id="rId37" Type="http://schemas.openxmlformats.org/officeDocument/2006/relationships/image" Target="../media/image138.wmf"/><Relationship Id="rId40" Type="http://schemas.openxmlformats.org/officeDocument/2006/relationships/oleObject" Target="../embeddings/oleObject154.bin"/><Relationship Id="rId5" Type="http://schemas.openxmlformats.org/officeDocument/2006/relationships/image" Target="../media/image117.wmf"/><Relationship Id="rId15" Type="http://schemas.openxmlformats.org/officeDocument/2006/relationships/image" Target="../media/image128.wmf"/><Relationship Id="rId23" Type="http://schemas.openxmlformats.org/officeDocument/2006/relationships/image" Target="../media/image132.wmf"/><Relationship Id="rId28" Type="http://schemas.openxmlformats.org/officeDocument/2006/relationships/oleObject" Target="../embeddings/oleObject148.bin"/><Relationship Id="rId36" Type="http://schemas.openxmlformats.org/officeDocument/2006/relationships/oleObject" Target="../embeddings/oleObject152.bin"/><Relationship Id="rId10" Type="http://schemas.openxmlformats.org/officeDocument/2006/relationships/oleObject" Target="../embeddings/oleObject139.bin"/><Relationship Id="rId19" Type="http://schemas.openxmlformats.org/officeDocument/2006/relationships/image" Target="../media/image130.wmf"/><Relationship Id="rId31" Type="http://schemas.openxmlformats.org/officeDocument/2006/relationships/image" Target="../media/image116.wmf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18.wmf"/><Relationship Id="rId14" Type="http://schemas.openxmlformats.org/officeDocument/2006/relationships/oleObject" Target="../embeddings/oleObject141.bin"/><Relationship Id="rId22" Type="http://schemas.openxmlformats.org/officeDocument/2006/relationships/oleObject" Target="../embeddings/oleObject145.bin"/><Relationship Id="rId27" Type="http://schemas.openxmlformats.org/officeDocument/2006/relationships/image" Target="../media/image134.wmf"/><Relationship Id="rId30" Type="http://schemas.openxmlformats.org/officeDocument/2006/relationships/oleObject" Target="../embeddings/oleObject149.bin"/><Relationship Id="rId35" Type="http://schemas.openxmlformats.org/officeDocument/2006/relationships/image" Target="../media/image137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7.bin"/><Relationship Id="rId13" Type="http://schemas.openxmlformats.org/officeDocument/2006/relationships/image" Target="../media/image128.wmf"/><Relationship Id="rId18" Type="http://schemas.openxmlformats.org/officeDocument/2006/relationships/oleObject" Target="../embeddings/oleObject162.bin"/><Relationship Id="rId26" Type="http://schemas.openxmlformats.org/officeDocument/2006/relationships/oleObject" Target="../embeddings/oleObject166.bin"/><Relationship Id="rId3" Type="http://schemas.openxmlformats.org/officeDocument/2006/relationships/notesSlide" Target="../notesSlides/notesSlide35.xml"/><Relationship Id="rId21" Type="http://schemas.openxmlformats.org/officeDocument/2006/relationships/image" Target="../media/image144.wmf"/><Relationship Id="rId34" Type="http://schemas.openxmlformats.org/officeDocument/2006/relationships/oleObject" Target="../embeddings/oleObject170.bin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159.bin"/><Relationship Id="rId17" Type="http://schemas.openxmlformats.org/officeDocument/2006/relationships/image" Target="../media/image142.wmf"/><Relationship Id="rId25" Type="http://schemas.openxmlformats.org/officeDocument/2006/relationships/image" Target="../media/image116.wmf"/><Relationship Id="rId33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1.bin"/><Relationship Id="rId20" Type="http://schemas.openxmlformats.org/officeDocument/2006/relationships/oleObject" Target="../embeddings/oleObject163.bin"/><Relationship Id="rId29" Type="http://schemas.openxmlformats.org/officeDocument/2006/relationships/image" Target="../media/image147.w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56.bin"/><Relationship Id="rId11" Type="http://schemas.openxmlformats.org/officeDocument/2006/relationships/image" Target="../media/image126.wmf"/><Relationship Id="rId24" Type="http://schemas.openxmlformats.org/officeDocument/2006/relationships/oleObject" Target="../embeddings/oleObject165.bin"/><Relationship Id="rId32" Type="http://schemas.openxmlformats.org/officeDocument/2006/relationships/oleObject" Target="../embeddings/oleObject169.bin"/><Relationship Id="rId5" Type="http://schemas.openxmlformats.org/officeDocument/2006/relationships/image" Target="../media/image117.wmf"/><Relationship Id="rId15" Type="http://schemas.openxmlformats.org/officeDocument/2006/relationships/image" Target="../media/image141.wmf"/><Relationship Id="rId23" Type="http://schemas.openxmlformats.org/officeDocument/2006/relationships/image" Target="../media/image145.wmf"/><Relationship Id="rId28" Type="http://schemas.openxmlformats.org/officeDocument/2006/relationships/oleObject" Target="../embeddings/oleObject167.bin"/><Relationship Id="rId10" Type="http://schemas.openxmlformats.org/officeDocument/2006/relationships/oleObject" Target="../embeddings/oleObject158.bin"/><Relationship Id="rId19" Type="http://schemas.openxmlformats.org/officeDocument/2006/relationships/image" Target="../media/image143.wmf"/><Relationship Id="rId31" Type="http://schemas.openxmlformats.org/officeDocument/2006/relationships/image" Target="../media/image148.wmf"/><Relationship Id="rId4" Type="http://schemas.openxmlformats.org/officeDocument/2006/relationships/oleObject" Target="../embeddings/oleObject155.bin"/><Relationship Id="rId9" Type="http://schemas.openxmlformats.org/officeDocument/2006/relationships/image" Target="../media/image118.wmf"/><Relationship Id="rId14" Type="http://schemas.openxmlformats.org/officeDocument/2006/relationships/oleObject" Target="../embeddings/oleObject160.bin"/><Relationship Id="rId22" Type="http://schemas.openxmlformats.org/officeDocument/2006/relationships/oleObject" Target="../embeddings/oleObject164.bin"/><Relationship Id="rId27" Type="http://schemas.openxmlformats.org/officeDocument/2006/relationships/image" Target="../media/image146.wmf"/><Relationship Id="rId30" Type="http://schemas.openxmlformats.org/officeDocument/2006/relationships/oleObject" Target="../embeddings/oleObject168.bin"/><Relationship Id="rId35" Type="http://schemas.openxmlformats.org/officeDocument/2006/relationships/image" Target="../media/image150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25.v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71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13" Type="http://schemas.openxmlformats.org/officeDocument/2006/relationships/image" Target="../media/image154.wmf"/><Relationship Id="rId18" Type="http://schemas.openxmlformats.org/officeDocument/2006/relationships/oleObject" Target="../embeddings/oleObject179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58.wmf"/><Relationship Id="rId7" Type="http://schemas.openxmlformats.org/officeDocument/2006/relationships/image" Target="../media/image151.wmf"/><Relationship Id="rId12" Type="http://schemas.openxmlformats.org/officeDocument/2006/relationships/oleObject" Target="../embeddings/oleObject176.bin"/><Relationship Id="rId17" Type="http://schemas.openxmlformats.org/officeDocument/2006/relationships/image" Target="../media/image156.wmf"/><Relationship Id="rId2" Type="http://schemas.openxmlformats.org/officeDocument/2006/relationships/vmlDrawing" Target="../drawings/vmlDrawing26.vml"/><Relationship Id="rId16" Type="http://schemas.openxmlformats.org/officeDocument/2006/relationships/oleObject" Target="../embeddings/oleObject178.bin"/><Relationship Id="rId20" Type="http://schemas.openxmlformats.org/officeDocument/2006/relationships/oleObject" Target="../embeddings/oleObject180.bin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153.wmf"/><Relationship Id="rId5" Type="http://schemas.openxmlformats.org/officeDocument/2006/relationships/image" Target="../media/image75.wmf"/><Relationship Id="rId15" Type="http://schemas.openxmlformats.org/officeDocument/2006/relationships/image" Target="../media/image155.wmf"/><Relationship Id="rId10" Type="http://schemas.openxmlformats.org/officeDocument/2006/relationships/oleObject" Target="../embeddings/oleObject175.bin"/><Relationship Id="rId19" Type="http://schemas.openxmlformats.org/officeDocument/2006/relationships/image" Target="../media/image157.wmf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152.wmf"/><Relationship Id="rId14" Type="http://schemas.openxmlformats.org/officeDocument/2006/relationships/oleObject" Target="../embeddings/oleObject177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0.wmf"/><Relationship Id="rId2" Type="http://schemas.openxmlformats.org/officeDocument/2006/relationships/vmlDrawing" Target="../drawings/vmlDrawing27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182.bin"/><Relationship Id="rId5" Type="http://schemas.openxmlformats.org/officeDocument/2006/relationships/image" Target="../media/image159.wmf"/><Relationship Id="rId4" Type="http://schemas.openxmlformats.org/officeDocument/2006/relationships/oleObject" Target="../embeddings/oleObject181.bin"/><Relationship Id="rId9" Type="http://schemas.openxmlformats.org/officeDocument/2006/relationships/image" Target="../media/image75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6.bin"/><Relationship Id="rId13" Type="http://schemas.openxmlformats.org/officeDocument/2006/relationships/image" Target="../media/image154.wmf"/><Relationship Id="rId18" Type="http://schemas.openxmlformats.org/officeDocument/2006/relationships/oleObject" Target="../embeddings/oleObject191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58.wmf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188.bin"/><Relationship Id="rId17" Type="http://schemas.openxmlformats.org/officeDocument/2006/relationships/image" Target="../media/image156.wmf"/><Relationship Id="rId25" Type="http://schemas.openxmlformats.org/officeDocument/2006/relationships/image" Target="../media/image164.wmf"/><Relationship Id="rId2" Type="http://schemas.openxmlformats.org/officeDocument/2006/relationships/vmlDrawing" Target="../drawings/vmlDrawing28.vml"/><Relationship Id="rId16" Type="http://schemas.openxmlformats.org/officeDocument/2006/relationships/oleObject" Target="../embeddings/oleObject190.bin"/><Relationship Id="rId20" Type="http://schemas.openxmlformats.org/officeDocument/2006/relationships/oleObject" Target="../embeddings/oleObject192.bin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185.bin"/><Relationship Id="rId11" Type="http://schemas.openxmlformats.org/officeDocument/2006/relationships/image" Target="../media/image153.wmf"/><Relationship Id="rId24" Type="http://schemas.openxmlformats.org/officeDocument/2006/relationships/oleObject" Target="../embeddings/oleObject194.bin"/><Relationship Id="rId5" Type="http://schemas.openxmlformats.org/officeDocument/2006/relationships/image" Target="../media/image161.wmf"/><Relationship Id="rId15" Type="http://schemas.openxmlformats.org/officeDocument/2006/relationships/image" Target="../media/image155.wmf"/><Relationship Id="rId23" Type="http://schemas.openxmlformats.org/officeDocument/2006/relationships/image" Target="../media/image163.wmf"/><Relationship Id="rId10" Type="http://schemas.openxmlformats.org/officeDocument/2006/relationships/oleObject" Target="../embeddings/oleObject187.bin"/><Relationship Id="rId19" Type="http://schemas.openxmlformats.org/officeDocument/2006/relationships/image" Target="../media/image157.wmf"/><Relationship Id="rId4" Type="http://schemas.openxmlformats.org/officeDocument/2006/relationships/oleObject" Target="../embeddings/oleObject184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189.bin"/><Relationship Id="rId22" Type="http://schemas.openxmlformats.org/officeDocument/2006/relationships/oleObject" Target="../embeddings/oleObject193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6.wmf"/><Relationship Id="rId2" Type="http://schemas.openxmlformats.org/officeDocument/2006/relationships/vmlDrawing" Target="../drawings/vmlDrawing29.v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196.bin"/><Relationship Id="rId5" Type="http://schemas.openxmlformats.org/officeDocument/2006/relationships/image" Target="../media/image165.wmf"/><Relationship Id="rId4" Type="http://schemas.openxmlformats.org/officeDocument/2006/relationships/oleObject" Target="../embeddings/oleObject195.bin"/><Relationship Id="rId9" Type="http://schemas.openxmlformats.org/officeDocument/2006/relationships/image" Target="../media/image167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13" Type="http://schemas.openxmlformats.org/officeDocument/2006/relationships/image" Target="../media/image156.wmf"/><Relationship Id="rId18" Type="http://schemas.openxmlformats.org/officeDocument/2006/relationships/oleObject" Target="../embeddings/oleObject20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3.wmf"/><Relationship Id="rId12" Type="http://schemas.openxmlformats.org/officeDocument/2006/relationships/oleObject" Target="../embeddings/oleObject202.bin"/><Relationship Id="rId17" Type="http://schemas.openxmlformats.org/officeDocument/2006/relationships/image" Target="../media/image158.wmf"/><Relationship Id="rId2" Type="http://schemas.openxmlformats.org/officeDocument/2006/relationships/vmlDrawing" Target="../drawings/vmlDrawing30.vml"/><Relationship Id="rId16" Type="http://schemas.openxmlformats.org/officeDocument/2006/relationships/oleObject" Target="../embeddings/oleObject204.bin"/><Relationship Id="rId1" Type="http://schemas.openxmlformats.org/officeDocument/2006/relationships/themeOverride" Target="../theme/themeOverride7.xml"/><Relationship Id="rId6" Type="http://schemas.openxmlformats.org/officeDocument/2006/relationships/oleObject" Target="../embeddings/oleObject199.bin"/><Relationship Id="rId11" Type="http://schemas.openxmlformats.org/officeDocument/2006/relationships/image" Target="../media/image155.wmf"/><Relationship Id="rId5" Type="http://schemas.openxmlformats.org/officeDocument/2006/relationships/image" Target="../media/image75.wmf"/><Relationship Id="rId15" Type="http://schemas.openxmlformats.org/officeDocument/2006/relationships/image" Target="../media/image157.wmf"/><Relationship Id="rId10" Type="http://schemas.openxmlformats.org/officeDocument/2006/relationships/oleObject" Target="../embeddings/oleObject201.bin"/><Relationship Id="rId4" Type="http://schemas.openxmlformats.org/officeDocument/2006/relationships/oleObject" Target="../embeddings/oleObject198.bin"/><Relationship Id="rId9" Type="http://schemas.openxmlformats.org/officeDocument/2006/relationships/image" Target="../media/image154.wmf"/><Relationship Id="rId14" Type="http://schemas.openxmlformats.org/officeDocument/2006/relationships/oleObject" Target="../embeddings/oleObject203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13" Type="http://schemas.openxmlformats.org/officeDocument/2006/relationships/image" Target="../media/image156.wmf"/><Relationship Id="rId18" Type="http://schemas.openxmlformats.org/officeDocument/2006/relationships/oleObject" Target="../embeddings/oleObject213.bin"/><Relationship Id="rId26" Type="http://schemas.openxmlformats.org/officeDocument/2006/relationships/image" Target="../media/image171.wmf"/><Relationship Id="rId39" Type="http://schemas.openxmlformats.org/officeDocument/2006/relationships/oleObject" Target="../embeddings/oleObject224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9.wmf"/><Relationship Id="rId34" Type="http://schemas.openxmlformats.org/officeDocument/2006/relationships/image" Target="../media/image175.wmf"/><Relationship Id="rId7" Type="http://schemas.openxmlformats.org/officeDocument/2006/relationships/image" Target="../media/image153.wmf"/><Relationship Id="rId12" Type="http://schemas.openxmlformats.org/officeDocument/2006/relationships/oleObject" Target="../embeddings/oleObject210.bin"/><Relationship Id="rId17" Type="http://schemas.openxmlformats.org/officeDocument/2006/relationships/image" Target="../media/image158.wmf"/><Relationship Id="rId25" Type="http://schemas.openxmlformats.org/officeDocument/2006/relationships/oleObject" Target="../embeddings/oleObject217.bin"/><Relationship Id="rId33" Type="http://schemas.openxmlformats.org/officeDocument/2006/relationships/oleObject" Target="../embeddings/oleObject221.bin"/><Relationship Id="rId38" Type="http://schemas.openxmlformats.org/officeDocument/2006/relationships/image" Target="../media/image177.wmf"/><Relationship Id="rId2" Type="http://schemas.openxmlformats.org/officeDocument/2006/relationships/vmlDrawing" Target="../drawings/vmlDrawing31.vml"/><Relationship Id="rId16" Type="http://schemas.openxmlformats.org/officeDocument/2006/relationships/oleObject" Target="../embeddings/oleObject212.bin"/><Relationship Id="rId20" Type="http://schemas.openxmlformats.org/officeDocument/2006/relationships/oleObject" Target="../embeddings/oleObject214.bin"/><Relationship Id="rId29" Type="http://schemas.openxmlformats.org/officeDocument/2006/relationships/oleObject" Target="../embeddings/oleObject219.bin"/><Relationship Id="rId1" Type="http://schemas.openxmlformats.org/officeDocument/2006/relationships/themeOverride" Target="../theme/themeOverride8.x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155.wmf"/><Relationship Id="rId24" Type="http://schemas.openxmlformats.org/officeDocument/2006/relationships/oleObject" Target="../embeddings/oleObject216.bin"/><Relationship Id="rId32" Type="http://schemas.openxmlformats.org/officeDocument/2006/relationships/image" Target="../media/image174.wmf"/><Relationship Id="rId37" Type="http://schemas.openxmlformats.org/officeDocument/2006/relationships/oleObject" Target="../embeddings/oleObject223.bin"/><Relationship Id="rId40" Type="http://schemas.openxmlformats.org/officeDocument/2006/relationships/image" Target="../media/image178.wmf"/><Relationship Id="rId5" Type="http://schemas.openxmlformats.org/officeDocument/2006/relationships/image" Target="../media/image75.wmf"/><Relationship Id="rId15" Type="http://schemas.openxmlformats.org/officeDocument/2006/relationships/image" Target="../media/image157.wmf"/><Relationship Id="rId23" Type="http://schemas.openxmlformats.org/officeDocument/2006/relationships/image" Target="../media/image170.wmf"/><Relationship Id="rId28" Type="http://schemas.openxmlformats.org/officeDocument/2006/relationships/image" Target="../media/image172.wmf"/><Relationship Id="rId36" Type="http://schemas.openxmlformats.org/officeDocument/2006/relationships/image" Target="../media/image176.wmf"/><Relationship Id="rId10" Type="http://schemas.openxmlformats.org/officeDocument/2006/relationships/oleObject" Target="../embeddings/oleObject209.bin"/><Relationship Id="rId19" Type="http://schemas.openxmlformats.org/officeDocument/2006/relationships/image" Target="../media/image168.wmf"/><Relationship Id="rId31" Type="http://schemas.openxmlformats.org/officeDocument/2006/relationships/oleObject" Target="../embeddings/oleObject220.bin"/><Relationship Id="rId4" Type="http://schemas.openxmlformats.org/officeDocument/2006/relationships/oleObject" Target="../embeddings/oleObject206.bin"/><Relationship Id="rId9" Type="http://schemas.openxmlformats.org/officeDocument/2006/relationships/image" Target="../media/image154.wmf"/><Relationship Id="rId14" Type="http://schemas.openxmlformats.org/officeDocument/2006/relationships/oleObject" Target="../embeddings/oleObject211.bin"/><Relationship Id="rId22" Type="http://schemas.openxmlformats.org/officeDocument/2006/relationships/oleObject" Target="../embeddings/oleObject215.bin"/><Relationship Id="rId27" Type="http://schemas.openxmlformats.org/officeDocument/2006/relationships/oleObject" Target="../embeddings/oleObject218.bin"/><Relationship Id="rId30" Type="http://schemas.openxmlformats.org/officeDocument/2006/relationships/image" Target="../media/image173.wmf"/><Relationship Id="rId35" Type="http://schemas.openxmlformats.org/officeDocument/2006/relationships/oleObject" Target="../embeddings/oleObject22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9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oleObject" Target="../embeddings/oleObject229.bin"/><Relationship Id="rId18" Type="http://schemas.openxmlformats.org/officeDocument/2006/relationships/image" Target="../media/image18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26.bin"/><Relationship Id="rId12" Type="http://schemas.openxmlformats.org/officeDocument/2006/relationships/image" Target="../media/image182.wmf"/><Relationship Id="rId17" Type="http://schemas.openxmlformats.org/officeDocument/2006/relationships/oleObject" Target="../embeddings/oleObject231.bin"/><Relationship Id="rId2" Type="http://schemas.openxmlformats.org/officeDocument/2006/relationships/vmlDrawing" Target="../drawings/vmlDrawing32.vml"/><Relationship Id="rId16" Type="http://schemas.openxmlformats.org/officeDocument/2006/relationships/image" Target="../media/image183.wmf"/><Relationship Id="rId20" Type="http://schemas.openxmlformats.org/officeDocument/2006/relationships/image" Target="../media/image185.wmf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79.wmf"/><Relationship Id="rId11" Type="http://schemas.openxmlformats.org/officeDocument/2006/relationships/oleObject" Target="../embeddings/oleObject228.bin"/><Relationship Id="rId5" Type="http://schemas.openxmlformats.org/officeDocument/2006/relationships/oleObject" Target="../embeddings/oleObject225.bin"/><Relationship Id="rId15" Type="http://schemas.openxmlformats.org/officeDocument/2006/relationships/oleObject" Target="../embeddings/oleObject230.bin"/><Relationship Id="rId10" Type="http://schemas.openxmlformats.org/officeDocument/2006/relationships/image" Target="../media/image181.wmf"/><Relationship Id="rId19" Type="http://schemas.openxmlformats.org/officeDocument/2006/relationships/oleObject" Target="../embeddings/oleObject232.bin"/><Relationship Id="rId4" Type="http://schemas.openxmlformats.org/officeDocument/2006/relationships/image" Target="../media/image186.jpeg"/><Relationship Id="rId9" Type="http://schemas.openxmlformats.org/officeDocument/2006/relationships/oleObject" Target="../embeddings/oleObject227.bin"/><Relationship Id="rId14" Type="http://schemas.openxmlformats.org/officeDocument/2006/relationships/image" Target="../media/image75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13" Type="http://schemas.openxmlformats.org/officeDocument/2006/relationships/oleObject" Target="../embeddings/oleObject237.bin"/><Relationship Id="rId18" Type="http://schemas.openxmlformats.org/officeDocument/2006/relationships/oleObject" Target="../embeddings/oleObject240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92.wmf"/><Relationship Id="rId7" Type="http://schemas.openxmlformats.org/officeDocument/2006/relationships/oleObject" Target="../embeddings/oleObject234.bin"/><Relationship Id="rId12" Type="http://schemas.openxmlformats.org/officeDocument/2006/relationships/image" Target="../media/image75.wmf"/><Relationship Id="rId17" Type="http://schemas.openxmlformats.org/officeDocument/2006/relationships/image" Target="../media/image190.wmf"/><Relationship Id="rId2" Type="http://schemas.openxmlformats.org/officeDocument/2006/relationships/vmlDrawing" Target="../drawings/vmlDrawing33.vml"/><Relationship Id="rId16" Type="http://schemas.openxmlformats.org/officeDocument/2006/relationships/oleObject" Target="../embeddings/oleObject239.bin"/><Relationship Id="rId20" Type="http://schemas.openxmlformats.org/officeDocument/2006/relationships/oleObject" Target="../embeddings/oleObject241.bin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79.wmf"/><Relationship Id="rId11" Type="http://schemas.openxmlformats.org/officeDocument/2006/relationships/oleObject" Target="../embeddings/oleObject236.bin"/><Relationship Id="rId5" Type="http://schemas.openxmlformats.org/officeDocument/2006/relationships/oleObject" Target="../embeddings/oleObject233.bin"/><Relationship Id="rId15" Type="http://schemas.openxmlformats.org/officeDocument/2006/relationships/oleObject" Target="../embeddings/oleObject238.bin"/><Relationship Id="rId23" Type="http://schemas.openxmlformats.org/officeDocument/2006/relationships/oleObject" Target="../embeddings/oleObject243.bin"/><Relationship Id="rId10" Type="http://schemas.openxmlformats.org/officeDocument/2006/relationships/image" Target="../media/image188.wmf"/><Relationship Id="rId19" Type="http://schemas.openxmlformats.org/officeDocument/2006/relationships/image" Target="../media/image191.wmf"/><Relationship Id="rId4" Type="http://schemas.openxmlformats.org/officeDocument/2006/relationships/image" Target="../media/image186.jpeg"/><Relationship Id="rId9" Type="http://schemas.openxmlformats.org/officeDocument/2006/relationships/oleObject" Target="../embeddings/oleObject235.bin"/><Relationship Id="rId14" Type="http://schemas.openxmlformats.org/officeDocument/2006/relationships/image" Target="../media/image189.wmf"/><Relationship Id="rId22" Type="http://schemas.openxmlformats.org/officeDocument/2006/relationships/oleObject" Target="../embeddings/oleObject242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1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9.wmf"/><Relationship Id="rId25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19.bin"/><Relationship Id="rId5" Type="http://schemas.openxmlformats.org/officeDocument/2006/relationships/image" Target="../media/image28.jpeg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28" Type="http://schemas.openxmlformats.org/officeDocument/2006/relationships/oleObject" Target="../embeddings/oleObject21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0.wmf"/><Relationship Id="rId31" Type="http://schemas.openxmlformats.org/officeDocument/2006/relationships/image" Target="../media/image26.wmf"/><Relationship Id="rId4" Type="http://schemas.openxmlformats.org/officeDocument/2006/relationships/image" Target="../media/image27.jpeg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4.wmf"/><Relationship Id="rId30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oleObject" Target="../embeddings/oleObject2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wmf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31.wmf"/><Relationship Id="rId10" Type="http://schemas.openxmlformats.org/officeDocument/2006/relationships/image" Target="../media/image33.wmf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2851149"/>
            <a:ext cx="9144000" cy="707886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2. KINEMATIKA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0" y="36512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Mgr. Monika Bouchalová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Gymnázium, Havířov-Město, Komenského 2, p.o.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11C8D-81EC-47C6-945D-F6BAD6CA8A1C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FYZIKA </a:t>
            </a:r>
            <a:r>
              <a:rPr kumimoji="0" lang="it-IT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PRO I. ROČNÍK GYMNÁZIA</a:t>
            </a:r>
            <a:endParaRPr kumimoji="0" lang="cs-CZ" sz="800" b="1" i="0" u="none" strike="noStrike" kern="120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9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2.3.</a:t>
            </a:r>
            <a:r>
              <a:rPr lang="cs-CZ" dirty="0"/>
              <a:t>	ROVNOMĚRNÝ </a:t>
            </a:r>
            <a:r>
              <a:rPr lang="cs-CZ" dirty="0" smtClean="0"/>
              <a:t>POHYB</a:t>
            </a:r>
            <a:endParaRPr lang="cs-CZ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9" name="Rectangle 26"/>
          <p:cNvSpPr>
            <a:spLocks noChangeArrowheads="1"/>
          </p:cNvSpPr>
          <p:nvPr/>
        </p:nvSpPr>
        <p:spPr bwMode="auto">
          <a:xfrm>
            <a:off x="124600" y="789747"/>
            <a:ext cx="90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2400" b="1" dirty="0">
                <a:latin typeface="+mn-lt"/>
              </a:rPr>
              <a:t>Graf závislosti dráhy rovnoměrného pohybu na </a:t>
            </a:r>
            <a:r>
              <a:rPr lang="cs-CZ" sz="2400" b="1" dirty="0" smtClean="0">
                <a:latin typeface="+mn-lt"/>
              </a:rPr>
              <a:t>čase     </a:t>
            </a:r>
            <a:r>
              <a:rPr lang="cs-CZ" b="1" dirty="0"/>
              <a:t>Př.: v = 5 </a:t>
            </a:r>
            <a:r>
              <a:rPr lang="cs-CZ" b="1" dirty="0" smtClean="0"/>
              <a:t>ms</a:t>
            </a:r>
            <a:r>
              <a:rPr lang="cs-CZ" b="1" baseline="30000" dirty="0" smtClean="0"/>
              <a:t>-1</a:t>
            </a:r>
            <a:endParaRPr lang="cs-CZ" sz="2400" dirty="0">
              <a:latin typeface="+mn-lt"/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3"/>
          <a:srcRect l="13618" t="39920" r="72619" b="44352"/>
          <a:stretch/>
        </p:blipFill>
        <p:spPr>
          <a:xfrm>
            <a:off x="317036" y="1739260"/>
            <a:ext cx="2180569" cy="140170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50959" t="39920" r="13146" b="23961"/>
          <a:stretch/>
        </p:blipFill>
        <p:spPr>
          <a:xfrm>
            <a:off x="3397470" y="1725557"/>
            <a:ext cx="5329280" cy="301643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35626" t="39920" r="49824" b="23961"/>
          <a:stretch/>
        </p:blipFill>
        <p:spPr>
          <a:xfrm>
            <a:off x="320428" y="3540600"/>
            <a:ext cx="2160240" cy="3016438"/>
          </a:xfrm>
          <a:prstGeom prst="rect">
            <a:avLst/>
          </a:prstGeom>
        </p:spPr>
      </p:pic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419872" y="5225251"/>
            <a:ext cx="50449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2400" dirty="0" smtClean="0">
                <a:latin typeface="+mn-lt"/>
              </a:rPr>
              <a:t>Grafem je polopřímka s krajním bodem v počátku souřadnic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5219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2.3.</a:t>
            </a:r>
            <a:r>
              <a:rPr lang="cs-CZ" dirty="0"/>
              <a:t>	ROVNOMĚRNÝ </a:t>
            </a:r>
            <a:r>
              <a:rPr lang="cs-CZ" dirty="0" smtClean="0"/>
              <a:t>POHYB</a:t>
            </a:r>
            <a:endParaRPr lang="cs-CZ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9" name="Rectangle 26"/>
          <p:cNvSpPr>
            <a:spLocks noChangeArrowheads="1"/>
          </p:cNvSpPr>
          <p:nvPr/>
        </p:nvSpPr>
        <p:spPr bwMode="auto">
          <a:xfrm>
            <a:off x="124600" y="789747"/>
            <a:ext cx="90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2400" b="1" dirty="0">
                <a:latin typeface="+mn-lt"/>
              </a:rPr>
              <a:t>Graf závislosti dráhy rovnoměrného pohybu na </a:t>
            </a:r>
            <a:r>
              <a:rPr lang="cs-CZ" sz="2400" b="1" dirty="0" smtClean="0">
                <a:latin typeface="+mn-lt"/>
              </a:rPr>
              <a:t>čase     </a:t>
            </a:r>
            <a:r>
              <a:rPr lang="cs-CZ" b="1" dirty="0"/>
              <a:t>Př.: v = 5 </a:t>
            </a:r>
            <a:r>
              <a:rPr lang="cs-CZ" b="1" dirty="0" smtClean="0"/>
              <a:t>ms</a:t>
            </a:r>
            <a:r>
              <a:rPr lang="cs-CZ" b="1" baseline="30000" dirty="0" smtClean="0"/>
              <a:t>-1</a:t>
            </a:r>
            <a:endParaRPr lang="cs-CZ" sz="2400" dirty="0">
              <a:latin typeface="+mn-lt"/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 rotWithShape="1">
          <a:blip r:embed="rId3"/>
          <a:srcRect l="13618" t="28160" r="73625" b="60080"/>
          <a:stretch/>
        </p:blipFill>
        <p:spPr>
          <a:xfrm>
            <a:off x="379252" y="1782028"/>
            <a:ext cx="1944216" cy="100811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33999" t="28160" r="49936" b="32361"/>
          <a:stretch/>
        </p:blipFill>
        <p:spPr>
          <a:xfrm>
            <a:off x="359532" y="3080296"/>
            <a:ext cx="2448272" cy="338437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l="50890" t="29840" r="12673" b="26481"/>
          <a:stretch/>
        </p:blipFill>
        <p:spPr>
          <a:xfrm>
            <a:off x="3203848" y="2689222"/>
            <a:ext cx="55530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02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2.3.</a:t>
            </a:r>
            <a:r>
              <a:rPr lang="cs-CZ" dirty="0"/>
              <a:t>	ROVNOMĚRNÝ </a:t>
            </a:r>
            <a:r>
              <a:rPr lang="cs-CZ" dirty="0" smtClean="0"/>
              <a:t>POHYB</a:t>
            </a:r>
            <a:endParaRPr lang="cs-CZ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9" name="Rectangle 26"/>
          <p:cNvSpPr>
            <a:spLocks noChangeArrowheads="1"/>
          </p:cNvSpPr>
          <p:nvPr/>
        </p:nvSpPr>
        <p:spPr bwMode="auto">
          <a:xfrm>
            <a:off x="124600" y="789747"/>
            <a:ext cx="90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2400" b="1" dirty="0">
                <a:latin typeface="+mn-lt"/>
              </a:rPr>
              <a:t>Graf závislosti dráhy rovnoměrného pohybu na </a:t>
            </a:r>
            <a:r>
              <a:rPr lang="cs-CZ" sz="2400" b="1" dirty="0" smtClean="0">
                <a:latin typeface="+mn-lt"/>
              </a:rPr>
              <a:t>čase     </a:t>
            </a:r>
            <a:r>
              <a:rPr lang="cs-CZ" b="1" dirty="0"/>
              <a:t>Př.: v = 5 </a:t>
            </a:r>
            <a:r>
              <a:rPr lang="cs-CZ" b="1" dirty="0" smtClean="0"/>
              <a:t>ms</a:t>
            </a:r>
            <a:r>
              <a:rPr lang="cs-CZ" b="1" baseline="30000" dirty="0" smtClean="0"/>
              <a:t>-1</a:t>
            </a:r>
            <a:endParaRPr lang="cs-CZ" sz="2400" dirty="0">
              <a:latin typeface="+mn-lt"/>
            </a:endParaRP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 rotWithShape="1">
          <a:blip r:embed="rId3"/>
          <a:srcRect l="30156" t="34880" r="51890" b="25641"/>
          <a:stretch/>
        </p:blipFill>
        <p:spPr>
          <a:xfrm>
            <a:off x="235945" y="2996952"/>
            <a:ext cx="2736304" cy="3384376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 rotWithShape="1">
          <a:blip r:embed="rId3"/>
          <a:srcRect l="13146" t="34880" r="73088" b="52839"/>
          <a:stretch/>
        </p:blipFill>
        <p:spPr>
          <a:xfrm>
            <a:off x="260736" y="1542657"/>
            <a:ext cx="2097940" cy="1052790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3"/>
          <a:srcRect l="49246" t="34880" r="14091" b="25641"/>
          <a:stretch/>
        </p:blipFill>
        <p:spPr>
          <a:xfrm>
            <a:off x="3347864" y="2996952"/>
            <a:ext cx="55875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61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/>
              <a:t>2.4.	ROVNOMĚRNĚ ZRYCHLENÝ POHYB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171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1515" name="Objekt 21514"/>
          <p:cNvGraphicFramePr>
            <a:graphicFrameLocks noChangeAspect="1"/>
          </p:cNvGraphicFramePr>
          <p:nvPr>
            <p:extLst/>
          </p:nvPr>
        </p:nvGraphicFramePr>
        <p:xfrm>
          <a:off x="7485063" y="3983038"/>
          <a:ext cx="12700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4" name="Rovnice" r:id="rId4" imgW="419040" imgH="228600" progId="Equation.3">
                  <p:embed/>
                </p:oleObj>
              </mc:Choice>
              <mc:Fallback>
                <p:oleObj name="Rovnice" r:id="rId4" imgW="419040" imgH="228600" progId="Equation.3">
                  <p:embed/>
                  <p:pic>
                    <p:nvPicPr>
                      <p:cNvPr id="21515" name="Objekt 215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63" y="3983038"/>
                        <a:ext cx="1270000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kt 21515"/>
          <p:cNvGraphicFramePr>
            <a:graphicFrameLocks noChangeAspect="1"/>
          </p:cNvGraphicFramePr>
          <p:nvPr>
            <p:extLst/>
          </p:nvPr>
        </p:nvGraphicFramePr>
        <p:xfrm>
          <a:off x="7643813" y="871538"/>
          <a:ext cx="1079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5" name="Rovnice" r:id="rId6" imgW="380880" imgH="228600" progId="Equation.3">
                  <p:embed/>
                </p:oleObj>
              </mc:Choice>
              <mc:Fallback>
                <p:oleObj name="Rovnice" r:id="rId6" imgW="380880" imgH="228600" progId="Equation.3">
                  <p:embed/>
                  <p:pic>
                    <p:nvPicPr>
                      <p:cNvPr id="21516" name="Objekt 215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871538"/>
                        <a:ext cx="1079500" cy="64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9" name="Rectangle 26"/>
          <p:cNvSpPr>
            <a:spLocks noChangeArrowheads="1"/>
          </p:cNvSpPr>
          <p:nvPr/>
        </p:nvSpPr>
        <p:spPr bwMode="auto">
          <a:xfrm>
            <a:off x="53100" y="5343308"/>
            <a:ext cx="90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Při rovnoměrně 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zpomaleném pohybu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se rychlost 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zmenšuje.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520" name="Rectangle 27"/>
          <p:cNvSpPr>
            <a:spLocks noChangeArrowheads="1"/>
          </p:cNvSpPr>
          <p:nvPr/>
        </p:nvSpPr>
        <p:spPr bwMode="auto">
          <a:xfrm>
            <a:off x="0" y="1260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22" name="Obdélník 21521"/>
          <p:cNvSpPr/>
          <p:nvPr/>
        </p:nvSpPr>
        <p:spPr>
          <a:xfrm>
            <a:off x="53100" y="2085203"/>
            <a:ext cx="9090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Při rovnoměrně zrychleném pohybu se rychlost zvětšuje.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337071" y="1448780"/>
            <a:ext cx="6440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981026" y="1499804"/>
            <a:ext cx="4050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783959" y="1499804"/>
            <a:ext cx="4050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7" name="Objekt 36"/>
          <p:cNvGraphicFramePr>
            <a:graphicFrameLocks noChangeAspect="1"/>
          </p:cNvGraphicFramePr>
          <p:nvPr>
            <p:extLst/>
          </p:nvPr>
        </p:nvGraphicFramePr>
        <p:xfrm>
          <a:off x="1522615" y="821732"/>
          <a:ext cx="4064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6" name="Rovnice" r:id="rId8" imgW="164880" imgH="228600" progId="Equation.3">
                  <p:embed/>
                </p:oleObj>
              </mc:Choice>
              <mc:Fallback>
                <p:oleObj name="Rovnice" r:id="rId8" imgW="164880" imgH="228600" progId="Equation.3">
                  <p:embed/>
                  <p:pic>
                    <p:nvPicPr>
                      <p:cNvPr id="37" name="Objek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615" y="821732"/>
                        <a:ext cx="406400" cy="560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kt 37"/>
          <p:cNvGraphicFramePr>
            <a:graphicFrameLocks noChangeAspect="1"/>
          </p:cNvGraphicFramePr>
          <p:nvPr>
            <p:extLst/>
          </p:nvPr>
        </p:nvGraphicFramePr>
        <p:xfrm>
          <a:off x="5652120" y="838935"/>
          <a:ext cx="3127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7" name="Rovnice" r:id="rId10" imgW="126720" imgH="177480" progId="Equation.3">
                  <p:embed/>
                </p:oleObj>
              </mc:Choice>
              <mc:Fallback>
                <p:oleObj name="Rovnice" r:id="rId10" imgW="126720" imgH="177480" progId="Equation.3">
                  <p:embed/>
                  <p:pic>
                    <p:nvPicPr>
                      <p:cNvPr id="38" name="Objek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838935"/>
                        <a:ext cx="312738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Přímá spojnice se šipkou 38"/>
          <p:cNvCxnSpPr/>
          <p:nvPr/>
        </p:nvCxnSpPr>
        <p:spPr>
          <a:xfrm flipV="1">
            <a:off x="1178572" y="1448780"/>
            <a:ext cx="1188183" cy="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V="1">
            <a:off x="3986481" y="1448779"/>
            <a:ext cx="2295709" cy="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4003932" y="1448781"/>
            <a:ext cx="107749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4277564" y="825500"/>
          <a:ext cx="5302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8" name="Rovnice" r:id="rId12" imgW="215640" imgH="177480" progId="Equation.3">
                  <p:embed/>
                </p:oleObj>
              </mc:Choice>
              <mc:Fallback>
                <p:oleObj name="Rovnice" r:id="rId12" imgW="215640" imgH="17748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564" y="825500"/>
                        <a:ext cx="5302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6740525" y="2798763"/>
          <a:ext cx="21193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9" name="Rovnice" r:id="rId14" imgW="736560" imgH="241200" progId="Equation.3">
                  <p:embed/>
                </p:oleObj>
              </mc:Choice>
              <mc:Fallback>
                <p:oleObj name="Rovnice" r:id="rId14" imgW="736560" imgH="24120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5" y="2798763"/>
                        <a:ext cx="2119313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Přímá spojnice 48"/>
          <p:cNvCxnSpPr/>
          <p:nvPr/>
        </p:nvCxnSpPr>
        <p:spPr>
          <a:xfrm>
            <a:off x="354522" y="4326681"/>
            <a:ext cx="6440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998477" y="4377705"/>
            <a:ext cx="4050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801410" y="4377705"/>
            <a:ext cx="4050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2" name="Objekt 51"/>
          <p:cNvGraphicFramePr>
            <a:graphicFrameLocks noChangeAspect="1"/>
          </p:cNvGraphicFramePr>
          <p:nvPr>
            <p:extLst/>
          </p:nvPr>
        </p:nvGraphicFramePr>
        <p:xfrm>
          <a:off x="1540066" y="3699633"/>
          <a:ext cx="4064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0" name="Rovnice" r:id="rId16" imgW="164880" imgH="228600" progId="Equation.3">
                  <p:embed/>
                </p:oleObj>
              </mc:Choice>
              <mc:Fallback>
                <p:oleObj name="Rovnice" r:id="rId16" imgW="164880" imgH="228600" progId="Equation.3">
                  <p:embed/>
                  <p:pic>
                    <p:nvPicPr>
                      <p:cNvPr id="52" name="Objek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066" y="3699633"/>
                        <a:ext cx="406400" cy="560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kt 52"/>
          <p:cNvGraphicFramePr>
            <a:graphicFrameLocks noChangeAspect="1"/>
          </p:cNvGraphicFramePr>
          <p:nvPr>
            <p:extLst/>
          </p:nvPr>
        </p:nvGraphicFramePr>
        <p:xfrm>
          <a:off x="4610329" y="3744035"/>
          <a:ext cx="3127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1" name="Rovnice" r:id="rId17" imgW="126720" imgH="177480" progId="Equation.3">
                  <p:embed/>
                </p:oleObj>
              </mc:Choice>
              <mc:Fallback>
                <p:oleObj name="Rovnice" r:id="rId17" imgW="126720" imgH="177480" progId="Equation.3">
                  <p:embed/>
                  <p:pic>
                    <p:nvPicPr>
                      <p:cNvPr id="53" name="Objek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329" y="3744035"/>
                        <a:ext cx="312738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Přímá spojnice se šipkou 53"/>
          <p:cNvCxnSpPr/>
          <p:nvPr/>
        </p:nvCxnSpPr>
        <p:spPr>
          <a:xfrm flipV="1">
            <a:off x="1196023" y="4326680"/>
            <a:ext cx="1620782" cy="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>
            <a:off x="4003932" y="4326682"/>
            <a:ext cx="1233624" cy="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/>
          <p:cNvCxnSpPr/>
          <p:nvPr/>
        </p:nvCxnSpPr>
        <p:spPr>
          <a:xfrm flipH="1" flipV="1">
            <a:off x="3523168" y="4314470"/>
            <a:ext cx="486033" cy="122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kt 56"/>
          <p:cNvGraphicFramePr>
            <a:graphicFrameLocks noChangeAspect="1"/>
          </p:cNvGraphicFramePr>
          <p:nvPr>
            <p:extLst/>
          </p:nvPr>
        </p:nvGraphicFramePr>
        <p:xfrm>
          <a:off x="3506803" y="3744035"/>
          <a:ext cx="5302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2" name="Rovnice" r:id="rId18" imgW="215640" imgH="177480" progId="Equation.3">
                  <p:embed/>
                </p:oleObj>
              </mc:Choice>
              <mc:Fallback>
                <p:oleObj name="Rovnice" r:id="rId18" imgW="215640" imgH="177480" progId="Equation.3">
                  <p:embed/>
                  <p:pic>
                    <p:nvPicPr>
                      <p:cNvPr id="57" name="Objek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803" y="3744035"/>
                        <a:ext cx="5302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26"/>
          <p:cNvSpPr>
            <a:spLocks noChangeArrowheads="1"/>
          </p:cNvSpPr>
          <p:nvPr/>
        </p:nvSpPr>
        <p:spPr bwMode="auto">
          <a:xfrm>
            <a:off x="53100" y="5994285"/>
            <a:ext cx="90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Přímočarý pohyb.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cxnSp>
        <p:nvCxnSpPr>
          <p:cNvPr id="4" name="Přímá spojnice 3"/>
          <p:cNvCxnSpPr>
            <a:endCxn id="35" idx="0"/>
          </p:cNvCxnSpPr>
          <p:nvPr/>
        </p:nvCxnSpPr>
        <p:spPr>
          <a:xfrm flipH="1">
            <a:off x="1183549" y="1382120"/>
            <a:ext cx="0" cy="1176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H="1">
            <a:off x="3993681" y="1389937"/>
            <a:ext cx="0" cy="1176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 flipH="1">
            <a:off x="1201904" y="4255628"/>
            <a:ext cx="0" cy="1176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H="1">
            <a:off x="4003932" y="4251608"/>
            <a:ext cx="0" cy="1176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958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/>
      <p:bldP spid="21522" grpId="0"/>
      <p:bldP spid="35" grpId="0"/>
      <p:bldP spid="36" grpId="0"/>
      <p:bldP spid="50" grpId="0"/>
      <p:bldP spid="51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660684"/>
            <a:ext cx="89296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Při rovnoměrném zrychleném pohybu se mění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rychlost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HB s 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časem.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Zrychlení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fyzikální veličina, která charakterizuje změnu rychlosti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HB v čase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/>
              <a:t>2.4.	ROVNOMĚRNĚ ZRYCHLENÝ POHYB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/>
          </p:nvPr>
        </p:nvGraphicFramePr>
        <p:xfrm>
          <a:off x="1878833" y="3738317"/>
          <a:ext cx="2354538" cy="106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2" name="Rovnice" r:id="rId4" imgW="1092200" imgH="457200" progId="Equation.3">
                  <p:embed/>
                </p:oleObj>
              </mc:Choice>
              <mc:Fallback>
                <p:oleObj name="Rovnice" r:id="rId4" imgW="1092200" imgH="457200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833" y="3738317"/>
                        <a:ext cx="2354538" cy="10660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/>
          </p:nvPr>
        </p:nvGraphicFramePr>
        <p:xfrm>
          <a:off x="5087846" y="3910971"/>
          <a:ext cx="2812571" cy="63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3" name="Rovnice" r:id="rId6" imgW="1016000" imgH="228600" progId="Equation.3">
                  <p:embed/>
                </p:oleObj>
              </mc:Choice>
              <mc:Fallback>
                <p:oleObj name="Rovnice" r:id="rId6" imgW="1016000" imgH="2286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46" y="3910971"/>
                        <a:ext cx="2812571" cy="6338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23556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Volný tvar 20"/>
          <p:cNvSpPr/>
          <p:nvPr/>
        </p:nvSpPr>
        <p:spPr>
          <a:xfrm>
            <a:off x="560517" y="2883055"/>
            <a:ext cx="3688080" cy="1200675"/>
          </a:xfrm>
          <a:custGeom>
            <a:avLst/>
            <a:gdLst>
              <a:gd name="connsiteX0" fmla="*/ 0 w 3688080"/>
              <a:gd name="connsiteY0" fmla="*/ 1200675 h 1200675"/>
              <a:gd name="connsiteX1" fmla="*/ 883920 w 3688080"/>
              <a:gd name="connsiteY1" fmla="*/ 301515 h 1200675"/>
              <a:gd name="connsiteX2" fmla="*/ 2392680 w 3688080"/>
              <a:gd name="connsiteY2" fmla="*/ 11955 h 1200675"/>
              <a:gd name="connsiteX3" fmla="*/ 3688080 w 3688080"/>
              <a:gd name="connsiteY3" fmla="*/ 636795 h 120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8080" h="1200675">
                <a:moveTo>
                  <a:pt x="0" y="1200675"/>
                </a:moveTo>
                <a:cubicBezTo>
                  <a:pt x="242570" y="850155"/>
                  <a:pt x="485140" y="499635"/>
                  <a:pt x="883920" y="301515"/>
                </a:cubicBezTo>
                <a:cubicBezTo>
                  <a:pt x="1282700" y="103395"/>
                  <a:pt x="1925320" y="-43925"/>
                  <a:pt x="2392680" y="11955"/>
                </a:cubicBezTo>
                <a:cubicBezTo>
                  <a:pt x="2860040" y="67835"/>
                  <a:pt x="3274060" y="352315"/>
                  <a:pt x="3688080" y="6367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V="1">
            <a:off x="214313" y="2620484"/>
            <a:ext cx="1522372" cy="1786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2006715" y="2601048"/>
            <a:ext cx="3060340" cy="838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791580" y="3652204"/>
            <a:ext cx="183919" cy="861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1061609" y="3618584"/>
            <a:ext cx="4050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906815" y="2996128"/>
            <a:ext cx="4050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505" name="Přímá spojnice se šipkou 21504"/>
          <p:cNvCxnSpPr/>
          <p:nvPr/>
        </p:nvCxnSpPr>
        <p:spPr>
          <a:xfrm flipV="1">
            <a:off x="883539" y="2823207"/>
            <a:ext cx="688086" cy="82899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3147538" y="2922484"/>
            <a:ext cx="1784502" cy="5175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kt 43"/>
          <p:cNvGraphicFramePr>
            <a:graphicFrameLocks noChangeAspect="1"/>
          </p:cNvGraphicFramePr>
          <p:nvPr>
            <p:extLst/>
          </p:nvPr>
        </p:nvGraphicFramePr>
        <p:xfrm>
          <a:off x="4414043" y="2340244"/>
          <a:ext cx="5302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" name="Rovnice" r:id="rId8" imgW="215640" imgH="177480" progId="Equation.3">
                  <p:embed/>
                </p:oleObj>
              </mc:Choice>
              <mc:Fallback>
                <p:oleObj name="Rovnice" r:id="rId8" imgW="215640" imgH="177480" progId="Equation.3">
                  <p:embed/>
                  <p:pic>
                    <p:nvPicPr>
                      <p:cNvPr id="44" name="Objek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043" y="2340244"/>
                        <a:ext cx="530225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kt 44"/>
          <p:cNvGraphicFramePr>
            <a:graphicFrameLocks noChangeAspect="1"/>
          </p:cNvGraphicFramePr>
          <p:nvPr>
            <p:extLst/>
          </p:nvPr>
        </p:nvGraphicFramePr>
        <p:xfrm>
          <a:off x="900303" y="2424498"/>
          <a:ext cx="4064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" name="Rovnice" r:id="rId10" imgW="164880" imgH="228600" progId="Equation.3">
                  <p:embed/>
                </p:oleObj>
              </mc:Choice>
              <mc:Fallback>
                <p:oleObj name="Rovnice" r:id="rId10" imgW="164880" imgH="228600" progId="Equation.3">
                  <p:embed/>
                  <p:pic>
                    <p:nvPicPr>
                      <p:cNvPr id="45" name="Objek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303" y="2424498"/>
                        <a:ext cx="406400" cy="560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kt 45"/>
          <p:cNvGraphicFramePr>
            <a:graphicFrameLocks noChangeAspect="1"/>
          </p:cNvGraphicFramePr>
          <p:nvPr>
            <p:extLst/>
          </p:nvPr>
        </p:nvGraphicFramePr>
        <p:xfrm>
          <a:off x="4351898" y="3467040"/>
          <a:ext cx="3127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6" name="Rovnice" r:id="rId12" imgW="126720" imgH="177480" progId="Equation.3">
                  <p:embed/>
                </p:oleObj>
              </mc:Choice>
              <mc:Fallback>
                <p:oleObj name="Rovnice" r:id="rId12" imgW="126720" imgH="177480" progId="Equation.3">
                  <p:embed/>
                  <p:pic>
                    <p:nvPicPr>
                      <p:cNvPr id="46" name="Objek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898" y="3467040"/>
                        <a:ext cx="312738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Přímá spojnice se šipkou 46"/>
          <p:cNvCxnSpPr/>
          <p:nvPr/>
        </p:nvCxnSpPr>
        <p:spPr>
          <a:xfrm flipV="1">
            <a:off x="3165344" y="2088752"/>
            <a:ext cx="688086" cy="82899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>
            <a:off x="3853431" y="2088752"/>
            <a:ext cx="1078609" cy="135127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kt 50"/>
          <p:cNvGraphicFramePr>
            <a:graphicFrameLocks noChangeAspect="1"/>
          </p:cNvGraphicFramePr>
          <p:nvPr>
            <p:extLst/>
          </p:nvPr>
        </p:nvGraphicFramePr>
        <p:xfrm>
          <a:off x="3102987" y="2039763"/>
          <a:ext cx="4064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7" name="Rovnice" r:id="rId14" imgW="164880" imgH="228600" progId="Equation.3">
                  <p:embed/>
                </p:oleObj>
              </mc:Choice>
              <mc:Fallback>
                <p:oleObj name="Rovnice" r:id="rId14" imgW="164880" imgH="228600" progId="Equation.3">
                  <p:embed/>
                  <p:pic>
                    <p:nvPicPr>
                      <p:cNvPr id="51" name="Objek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987" y="2039763"/>
                        <a:ext cx="406400" cy="560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kt 21511"/>
          <p:cNvGraphicFramePr>
            <a:graphicFrameLocks noChangeAspect="1"/>
          </p:cNvGraphicFramePr>
          <p:nvPr>
            <p:extLst/>
          </p:nvPr>
        </p:nvGraphicFramePr>
        <p:xfrm>
          <a:off x="6192180" y="2052109"/>
          <a:ext cx="2156832" cy="693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8" name="Rovnice" r:id="rId16" imgW="749160" imgH="241200" progId="Equation.3">
                  <p:embed/>
                </p:oleObj>
              </mc:Choice>
              <mc:Fallback>
                <p:oleObj name="Rovnice" r:id="rId16" imgW="749160" imgH="241200" progId="Equation.3">
                  <p:embed/>
                  <p:pic>
                    <p:nvPicPr>
                      <p:cNvPr id="21512" name="Objekt 215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180" y="2052109"/>
                        <a:ext cx="2156832" cy="6931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kt 21512"/>
          <p:cNvGraphicFramePr>
            <a:graphicFrameLocks noChangeAspect="1"/>
          </p:cNvGraphicFramePr>
          <p:nvPr>
            <p:extLst/>
          </p:nvPr>
        </p:nvGraphicFramePr>
        <p:xfrm>
          <a:off x="6237185" y="2741115"/>
          <a:ext cx="1795280" cy="66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9" name="Rovnice" r:id="rId18" imgW="622080" imgH="228600" progId="Equation.3">
                  <p:embed/>
                </p:oleObj>
              </mc:Choice>
              <mc:Fallback>
                <p:oleObj name="Rovnice" r:id="rId18" imgW="622080" imgH="228600" progId="Equation.3">
                  <p:embed/>
                  <p:pic>
                    <p:nvPicPr>
                      <p:cNvPr id="21513" name="Objekt 21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185" y="2741115"/>
                        <a:ext cx="1795280" cy="660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kt 21513"/>
          <p:cNvGraphicFramePr>
            <a:graphicFrameLocks noChangeAspect="1"/>
          </p:cNvGraphicFramePr>
          <p:nvPr>
            <p:extLst/>
          </p:nvPr>
        </p:nvGraphicFramePr>
        <p:xfrm>
          <a:off x="631458" y="5670095"/>
          <a:ext cx="32432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0" name="Rovnice" r:id="rId20" imgW="1320227" imgH="418918" progId="Equation.3">
                  <p:embed/>
                </p:oleObj>
              </mc:Choice>
              <mc:Fallback>
                <p:oleObj name="Rovnice" r:id="rId20" imgW="1320227" imgH="418918" progId="Equation.3">
                  <p:embed/>
                  <p:pic>
                    <p:nvPicPr>
                      <p:cNvPr id="21514" name="Objekt 215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458" y="5670095"/>
                        <a:ext cx="324326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kt 21514"/>
          <p:cNvGraphicFramePr>
            <a:graphicFrameLocks noChangeAspect="1"/>
          </p:cNvGraphicFramePr>
          <p:nvPr>
            <p:extLst/>
          </p:nvPr>
        </p:nvGraphicFramePr>
        <p:xfrm>
          <a:off x="4751956" y="5695125"/>
          <a:ext cx="34988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1" name="Rovnice" r:id="rId22" imgW="1612900" imgH="444500" progId="Equation.3">
                  <p:embed/>
                </p:oleObj>
              </mc:Choice>
              <mc:Fallback>
                <p:oleObj name="Rovnice" r:id="rId22" imgW="1612900" imgH="444500" progId="Equation.3">
                  <p:embed/>
                  <p:pic>
                    <p:nvPicPr>
                      <p:cNvPr id="21515" name="Objekt 215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956" y="5695125"/>
                        <a:ext cx="3498850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407432" y="5098831"/>
            <a:ext cx="8215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-149178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velikost okamžitého zrychlení	    jednotka</a:t>
            </a:r>
            <a:endParaRPr kumimoji="0" lang="cs-CZ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6" name="Rectangle 26"/>
          <p:cNvSpPr>
            <a:spLocks noChangeArrowheads="1"/>
          </p:cNvSpPr>
          <p:nvPr/>
        </p:nvSpPr>
        <p:spPr bwMode="auto">
          <a:xfrm>
            <a:off x="53100" y="1857919"/>
            <a:ext cx="90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Křivočarý pohyb.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5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6" grpId="0"/>
      <p:bldP spid="37" grpId="0"/>
      <p:bldP spid="65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/>
              <a:t>2.4.	ROVNOMĚRNĚ ZRYCHLENÝ POHYB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0" y="171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1515" name="Objekt 21514"/>
          <p:cNvGraphicFramePr>
            <a:graphicFrameLocks noChangeAspect="1"/>
          </p:cNvGraphicFramePr>
          <p:nvPr>
            <p:extLst/>
          </p:nvPr>
        </p:nvGraphicFramePr>
        <p:xfrm>
          <a:off x="7428646" y="4002446"/>
          <a:ext cx="1385216" cy="65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2" name="Rovnice" r:id="rId4" imgW="457002" imgH="215806" progId="Equation.3">
                  <p:embed/>
                </p:oleObj>
              </mc:Choice>
              <mc:Fallback>
                <p:oleObj name="Rovnice" r:id="rId4" imgW="457002" imgH="215806" progId="Equation.3">
                  <p:embed/>
                  <p:pic>
                    <p:nvPicPr>
                      <p:cNvPr id="21515" name="Objekt 215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8646" y="4002446"/>
                        <a:ext cx="1385216" cy="654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kt 21515"/>
          <p:cNvGraphicFramePr>
            <a:graphicFrameLocks noChangeAspect="1"/>
          </p:cNvGraphicFramePr>
          <p:nvPr>
            <p:extLst/>
          </p:nvPr>
        </p:nvGraphicFramePr>
        <p:xfrm>
          <a:off x="7590395" y="889649"/>
          <a:ext cx="1187329" cy="610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3" name="Rovnice" r:id="rId6" imgW="418918" imgH="215806" progId="Equation.3">
                  <p:embed/>
                </p:oleObj>
              </mc:Choice>
              <mc:Fallback>
                <p:oleObj name="Rovnice" r:id="rId6" imgW="418918" imgH="215806" progId="Equation.3">
                  <p:embed/>
                  <p:pic>
                    <p:nvPicPr>
                      <p:cNvPr id="21516" name="Objekt 215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0395" y="889649"/>
                        <a:ext cx="1187329" cy="6101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20" name="Rectangle 27"/>
          <p:cNvSpPr>
            <a:spLocks noChangeArrowheads="1"/>
          </p:cNvSpPr>
          <p:nvPr/>
        </p:nvSpPr>
        <p:spPr bwMode="auto">
          <a:xfrm>
            <a:off x="0" y="1260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337071" y="1448780"/>
            <a:ext cx="6440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981026" y="1499804"/>
            <a:ext cx="4050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783959" y="1499804"/>
            <a:ext cx="4050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7" name="Objekt 36"/>
          <p:cNvGraphicFramePr>
            <a:graphicFrameLocks noChangeAspect="1"/>
          </p:cNvGraphicFramePr>
          <p:nvPr>
            <p:extLst/>
          </p:nvPr>
        </p:nvGraphicFramePr>
        <p:xfrm>
          <a:off x="1522615" y="821732"/>
          <a:ext cx="4064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4" name="Rovnice" r:id="rId8" imgW="164880" imgH="228600" progId="Equation.3">
                  <p:embed/>
                </p:oleObj>
              </mc:Choice>
              <mc:Fallback>
                <p:oleObj name="Rovnice" r:id="rId8" imgW="164880" imgH="228600" progId="Equation.3">
                  <p:embed/>
                  <p:pic>
                    <p:nvPicPr>
                      <p:cNvPr id="37" name="Objek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615" y="821732"/>
                        <a:ext cx="406400" cy="560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kt 37"/>
          <p:cNvGraphicFramePr>
            <a:graphicFrameLocks noChangeAspect="1"/>
          </p:cNvGraphicFramePr>
          <p:nvPr>
            <p:extLst/>
          </p:nvPr>
        </p:nvGraphicFramePr>
        <p:xfrm>
          <a:off x="5652120" y="838935"/>
          <a:ext cx="3127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5" name="Rovnice" r:id="rId10" imgW="126720" imgH="177480" progId="Equation.3">
                  <p:embed/>
                </p:oleObj>
              </mc:Choice>
              <mc:Fallback>
                <p:oleObj name="Rovnice" r:id="rId10" imgW="126720" imgH="177480" progId="Equation.3">
                  <p:embed/>
                  <p:pic>
                    <p:nvPicPr>
                      <p:cNvPr id="38" name="Objek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838935"/>
                        <a:ext cx="312738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Přímá spojnice se šipkou 38"/>
          <p:cNvCxnSpPr/>
          <p:nvPr/>
        </p:nvCxnSpPr>
        <p:spPr>
          <a:xfrm flipV="1">
            <a:off x="1178572" y="1448780"/>
            <a:ext cx="1188183" cy="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V="1">
            <a:off x="3986481" y="1448779"/>
            <a:ext cx="2295709" cy="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>
            <a:off x="4003932" y="1448781"/>
            <a:ext cx="107749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4277564" y="825500"/>
          <a:ext cx="5302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6" name="Rovnice" r:id="rId12" imgW="215640" imgH="177480" progId="Equation.3">
                  <p:embed/>
                </p:oleObj>
              </mc:Choice>
              <mc:Fallback>
                <p:oleObj name="Rovnice" r:id="rId12" imgW="215640" imgH="17748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564" y="825500"/>
                        <a:ext cx="5302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/>
          </p:nvPr>
        </p:nvGraphicFramePr>
        <p:xfrm>
          <a:off x="6722446" y="2798930"/>
          <a:ext cx="21558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7" name="Rovnice" r:id="rId14" imgW="748975" imgH="241195" progId="Equation.3">
                  <p:embed/>
                </p:oleObj>
              </mc:Choice>
              <mc:Fallback>
                <p:oleObj name="Rovnice" r:id="rId14" imgW="748975" imgH="241195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2446" y="2798930"/>
                        <a:ext cx="2155825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Přímá spojnice 48"/>
          <p:cNvCxnSpPr/>
          <p:nvPr/>
        </p:nvCxnSpPr>
        <p:spPr>
          <a:xfrm>
            <a:off x="354522" y="4326681"/>
            <a:ext cx="6440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998477" y="4377705"/>
            <a:ext cx="4050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801410" y="4377705"/>
            <a:ext cx="4050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2" name="Objekt 51"/>
          <p:cNvGraphicFramePr>
            <a:graphicFrameLocks noChangeAspect="1"/>
          </p:cNvGraphicFramePr>
          <p:nvPr>
            <p:extLst/>
          </p:nvPr>
        </p:nvGraphicFramePr>
        <p:xfrm>
          <a:off x="1540066" y="3699633"/>
          <a:ext cx="4064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8" name="Rovnice" r:id="rId16" imgW="164880" imgH="228600" progId="Equation.3">
                  <p:embed/>
                </p:oleObj>
              </mc:Choice>
              <mc:Fallback>
                <p:oleObj name="Rovnice" r:id="rId16" imgW="164880" imgH="228600" progId="Equation.3">
                  <p:embed/>
                  <p:pic>
                    <p:nvPicPr>
                      <p:cNvPr id="52" name="Objek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066" y="3699633"/>
                        <a:ext cx="406400" cy="560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kt 52"/>
          <p:cNvGraphicFramePr>
            <a:graphicFrameLocks noChangeAspect="1"/>
          </p:cNvGraphicFramePr>
          <p:nvPr>
            <p:extLst/>
          </p:nvPr>
        </p:nvGraphicFramePr>
        <p:xfrm>
          <a:off x="4610329" y="3744035"/>
          <a:ext cx="3127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9" name="Rovnice" r:id="rId17" imgW="126720" imgH="177480" progId="Equation.3">
                  <p:embed/>
                </p:oleObj>
              </mc:Choice>
              <mc:Fallback>
                <p:oleObj name="Rovnice" r:id="rId17" imgW="126720" imgH="177480" progId="Equation.3">
                  <p:embed/>
                  <p:pic>
                    <p:nvPicPr>
                      <p:cNvPr id="53" name="Objek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329" y="3744035"/>
                        <a:ext cx="312738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Přímá spojnice se šipkou 53"/>
          <p:cNvCxnSpPr/>
          <p:nvPr/>
        </p:nvCxnSpPr>
        <p:spPr>
          <a:xfrm flipV="1">
            <a:off x="1196023" y="4326680"/>
            <a:ext cx="1620782" cy="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>
            <a:off x="4003932" y="4326682"/>
            <a:ext cx="1233624" cy="2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/>
          <p:cNvCxnSpPr/>
          <p:nvPr/>
        </p:nvCxnSpPr>
        <p:spPr>
          <a:xfrm flipH="1" flipV="1">
            <a:off x="3523168" y="4314470"/>
            <a:ext cx="486033" cy="122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kt 56"/>
          <p:cNvGraphicFramePr>
            <a:graphicFrameLocks noChangeAspect="1"/>
          </p:cNvGraphicFramePr>
          <p:nvPr>
            <p:extLst/>
          </p:nvPr>
        </p:nvGraphicFramePr>
        <p:xfrm>
          <a:off x="3506803" y="3744035"/>
          <a:ext cx="5302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90" name="Rovnice" r:id="rId18" imgW="215640" imgH="177480" progId="Equation.3">
                  <p:embed/>
                </p:oleObj>
              </mc:Choice>
              <mc:Fallback>
                <p:oleObj name="Rovnice" r:id="rId18" imgW="215640" imgH="177480" progId="Equation.3">
                  <p:embed/>
                  <p:pic>
                    <p:nvPicPr>
                      <p:cNvPr id="57" name="Objek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803" y="3744035"/>
                        <a:ext cx="5302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Přímá spojnice se šipkou 31"/>
          <p:cNvCxnSpPr/>
          <p:nvPr/>
        </p:nvCxnSpPr>
        <p:spPr>
          <a:xfrm flipV="1">
            <a:off x="1204185" y="1449291"/>
            <a:ext cx="794270" cy="1368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V="1">
            <a:off x="4003932" y="1449291"/>
            <a:ext cx="794270" cy="1368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 flipH="1" flipV="1">
            <a:off x="3209662" y="4334479"/>
            <a:ext cx="794270" cy="1368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 flipV="1">
            <a:off x="409915" y="4334479"/>
            <a:ext cx="794270" cy="1368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152400" y="4973976"/>
            <a:ext cx="84169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U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rovnoměrně zpomaleného přímočarého pohybu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</a:b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má zrychlení opačný směr než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okamžitá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rychlost.</a:t>
            </a:r>
            <a:endParaRPr kumimoji="0" lang="cs-CZ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2141950" y="5943472"/>
            <a:ext cx="61912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Velikost zrychlení je konstantní.</a:t>
            </a:r>
            <a:endParaRPr kumimoji="0" lang="cs-CZ" altLang="cs-CZ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198360" y="2084579"/>
            <a:ext cx="8615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U rovnoměrně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zrychleného přímočarého pohybu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</a:b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má zrychlení stejný směr jako 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okamžitá rychlost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aphicFrame>
        <p:nvGraphicFramePr>
          <p:cNvPr id="47" name="Objekt 46"/>
          <p:cNvGraphicFramePr>
            <a:graphicFrameLocks noChangeAspect="1"/>
          </p:cNvGraphicFramePr>
          <p:nvPr>
            <p:extLst/>
          </p:nvPr>
        </p:nvGraphicFramePr>
        <p:xfrm>
          <a:off x="4229939" y="1574703"/>
          <a:ext cx="3127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91" name="Rovnice" r:id="rId19" imgW="126720" imgH="177480" progId="Equation.3">
                  <p:embed/>
                </p:oleObj>
              </mc:Choice>
              <mc:Fallback>
                <p:oleObj name="Rovnice" r:id="rId19" imgW="126720" imgH="177480" progId="Equation.3">
                  <p:embed/>
                  <p:pic>
                    <p:nvPicPr>
                      <p:cNvPr id="47" name="Objek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939" y="1574703"/>
                        <a:ext cx="312738" cy="434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kt 47"/>
          <p:cNvGraphicFramePr>
            <a:graphicFrameLocks noChangeAspect="1"/>
          </p:cNvGraphicFramePr>
          <p:nvPr>
            <p:extLst/>
          </p:nvPr>
        </p:nvGraphicFramePr>
        <p:xfrm>
          <a:off x="1386071" y="1574703"/>
          <a:ext cx="3127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92" name="Rovnice" r:id="rId21" imgW="126720" imgH="177480" progId="Equation.3">
                  <p:embed/>
                </p:oleObj>
              </mc:Choice>
              <mc:Fallback>
                <p:oleObj name="Rovnice" r:id="rId21" imgW="126720" imgH="177480" progId="Equation.3">
                  <p:embed/>
                  <p:pic>
                    <p:nvPicPr>
                      <p:cNvPr id="48" name="Objek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071" y="1574703"/>
                        <a:ext cx="312738" cy="434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kt 57"/>
          <p:cNvGraphicFramePr>
            <a:graphicFrameLocks noChangeAspect="1"/>
          </p:cNvGraphicFramePr>
          <p:nvPr>
            <p:extLst/>
          </p:nvPr>
        </p:nvGraphicFramePr>
        <p:xfrm>
          <a:off x="702065" y="4452604"/>
          <a:ext cx="3127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93" name="Rovnice" r:id="rId23" imgW="126720" imgH="177480" progId="Equation.3">
                  <p:embed/>
                </p:oleObj>
              </mc:Choice>
              <mc:Fallback>
                <p:oleObj name="Rovnice" r:id="rId23" imgW="126720" imgH="177480" progId="Equation.3">
                  <p:embed/>
                  <p:pic>
                    <p:nvPicPr>
                      <p:cNvPr id="58" name="Objek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65" y="4452604"/>
                        <a:ext cx="312738" cy="434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kt 58"/>
          <p:cNvGraphicFramePr>
            <a:graphicFrameLocks noChangeAspect="1"/>
          </p:cNvGraphicFramePr>
          <p:nvPr>
            <p:extLst/>
          </p:nvPr>
        </p:nvGraphicFramePr>
        <p:xfrm>
          <a:off x="3453446" y="4527505"/>
          <a:ext cx="3127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94" name="Rovnice" r:id="rId24" imgW="126720" imgH="177480" progId="Equation.3">
                  <p:embed/>
                </p:oleObj>
              </mc:Choice>
              <mc:Fallback>
                <p:oleObj name="Rovnice" r:id="rId24" imgW="126720" imgH="177480" progId="Equation.3">
                  <p:embed/>
                  <p:pic>
                    <p:nvPicPr>
                      <p:cNvPr id="59" name="Objek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446" y="4527505"/>
                        <a:ext cx="312738" cy="434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kt 60"/>
          <p:cNvGraphicFramePr>
            <a:graphicFrameLocks noChangeAspect="1"/>
          </p:cNvGraphicFramePr>
          <p:nvPr>
            <p:extLst/>
          </p:nvPr>
        </p:nvGraphicFramePr>
        <p:xfrm>
          <a:off x="6755604" y="5943472"/>
          <a:ext cx="15636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95" name="Rovnice" r:id="rId25" imgW="634680" imgH="177480" progId="Equation.3">
                  <p:embed/>
                </p:oleObj>
              </mc:Choice>
              <mc:Fallback>
                <p:oleObj name="Rovnice" r:id="rId25" imgW="634680" imgH="177480" progId="Equation.3">
                  <p:embed/>
                  <p:pic>
                    <p:nvPicPr>
                      <p:cNvPr id="61" name="Objek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5604" y="5943472"/>
                        <a:ext cx="1563687" cy="434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" name="Přímá spojnice 59"/>
          <p:cNvCxnSpPr/>
          <p:nvPr/>
        </p:nvCxnSpPr>
        <p:spPr>
          <a:xfrm flipH="1">
            <a:off x="1183549" y="1382120"/>
            <a:ext cx="0" cy="1176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H="1">
            <a:off x="3993681" y="1389937"/>
            <a:ext cx="0" cy="1176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62"/>
          <p:cNvCxnSpPr/>
          <p:nvPr/>
        </p:nvCxnSpPr>
        <p:spPr>
          <a:xfrm flipH="1">
            <a:off x="1201904" y="4255628"/>
            <a:ext cx="0" cy="1176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flipH="1">
            <a:off x="4003932" y="4251608"/>
            <a:ext cx="0" cy="1176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53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5169085" y="4149080"/>
            <a:ext cx="2058210" cy="104400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67901" y="859307"/>
            <a:ext cx="887509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Sestrojte: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Graf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závislosti velikosti zrychlení rovnoměrně zrychleného pohybu 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čase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 nulté do třetí sekundy pohybu, je-li velikost 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zrychlení 4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m.s</a:t>
            </a:r>
            <a:r>
              <a:rPr kumimoji="0" lang="cs-CZ" sz="2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5528481" y="4423878"/>
          <a:ext cx="1372404" cy="483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2" name="Rovnice" r:id="rId4" imgW="469800" imgH="152280" progId="Equation.3">
                  <p:embed/>
                </p:oleObj>
              </mc:Choice>
              <mc:Fallback>
                <p:oleObj name="Rovnice" r:id="rId4" imgW="469800" imgH="152280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481" y="4423878"/>
                        <a:ext cx="1372404" cy="48307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Line 9"/>
          <p:cNvSpPr>
            <a:spLocks noChangeShapeType="1"/>
          </p:cNvSpPr>
          <p:nvPr/>
        </p:nvSpPr>
        <p:spPr bwMode="auto">
          <a:xfrm flipV="1">
            <a:off x="5169085" y="3158970"/>
            <a:ext cx="0" cy="20428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5148064" y="5192594"/>
            <a:ext cx="2644838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 flipH="1">
            <a:off x="5148064" y="4131490"/>
            <a:ext cx="2088000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941931" y="3160616"/>
            <a:ext cx="1260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a/ms</a:t>
            </a:r>
            <a:r>
              <a:rPr kumimoji="0" lang="cs-CZ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  <a:endParaRPr kumimoji="0" lang="cs-CZ" sz="3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7564334" y="5212241"/>
            <a:ext cx="9681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t/s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4813137" y="5183277"/>
            <a:ext cx="293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5610129" y="5274495"/>
            <a:ext cx="293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6317111" y="5274495"/>
            <a:ext cx="293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7024093" y="5274495"/>
            <a:ext cx="293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4" name="Přímá spojnice 53"/>
          <p:cNvCxnSpPr/>
          <p:nvPr/>
        </p:nvCxnSpPr>
        <p:spPr>
          <a:xfrm>
            <a:off x="6521042" y="5077226"/>
            <a:ext cx="0" cy="270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>
          <a:xfrm>
            <a:off x="5808983" y="5077226"/>
            <a:ext cx="0" cy="270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>
            <a:off x="7233102" y="5077226"/>
            <a:ext cx="0" cy="270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4724400" y="3839103"/>
            <a:ext cx="293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délník 60"/>
          <p:cNvSpPr/>
          <p:nvPr/>
        </p:nvSpPr>
        <p:spPr>
          <a:xfrm>
            <a:off x="347538" y="3027231"/>
            <a:ext cx="27549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m.s</a:t>
            </a:r>
            <a:r>
              <a:rPr kumimoji="0" lang="cs-CZ" sz="2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  <a:r>
              <a:rPr kumimoji="0" lang="cs-CZ" sz="24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3096116" y="6072571"/>
            <a:ext cx="5877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Obsah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plochy pod křivkou =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rychlosti.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4" name="Objek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008908"/>
              </p:ext>
            </p:extLst>
          </p:nvPr>
        </p:nvGraphicFramePr>
        <p:xfrm>
          <a:off x="467544" y="3745391"/>
          <a:ext cx="9937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" name="Rovnice" r:id="rId6" imgW="419040" imgH="393480" progId="Equation.3">
                  <p:embed/>
                </p:oleObj>
              </mc:Choice>
              <mc:Fallback>
                <p:oleObj name="Rovnice" r:id="rId6" imgW="419040" imgH="393480" progId="Equation.3">
                  <p:embed/>
                  <p:pic>
                    <p:nvPicPr>
                      <p:cNvPr id="64" name="Objek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745391"/>
                        <a:ext cx="993775" cy="1006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/>
              <a:t>Příklad:</a:t>
            </a:r>
          </a:p>
        </p:txBody>
      </p:sp>
      <p:cxnSp>
        <p:nvCxnSpPr>
          <p:cNvPr id="26" name="Přímá spojnice 25"/>
          <p:cNvCxnSpPr/>
          <p:nvPr/>
        </p:nvCxnSpPr>
        <p:spPr>
          <a:xfrm>
            <a:off x="5106349" y="4131490"/>
            <a:ext cx="10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77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2" grpId="0" animBg="1"/>
      <p:bldP spid="43" grpId="0" animBg="1"/>
      <p:bldP spid="44" grpId="0" animBg="1"/>
      <p:bldP spid="45" grpId="0"/>
      <p:bldP spid="46" grpId="0"/>
      <p:bldP spid="48" grpId="0"/>
      <p:bldP spid="51" grpId="0"/>
      <p:bldP spid="52" grpId="0"/>
      <p:bldP spid="53" grpId="0"/>
      <p:bldP spid="59" grpId="0"/>
      <p:bldP spid="61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134453" y="53625"/>
            <a:ext cx="887509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Sestrojte: Graf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závislosti velikosti rychlosti rovnoměrně zrychleného pohybu na 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čase </a:t>
            </a:r>
            <a:b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nulté 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třetí sekundy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pohybu, 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je-li velikost zrychlení 4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m.s</a:t>
            </a:r>
            <a:r>
              <a:rPr kumimoji="0" lang="cs-CZ" sz="2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  <a:br>
              <a:rPr kumimoji="0" lang="cs-CZ" sz="2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počáteční rychlost je nulová.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0608"/>
              </p:ext>
            </p:extLst>
          </p:nvPr>
        </p:nvGraphicFramePr>
        <p:xfrm>
          <a:off x="179512" y="4419111"/>
          <a:ext cx="2315488" cy="2126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 / s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 / m.s</a:t>
                      </a:r>
                      <a:r>
                        <a:rPr lang="cs-CZ" sz="2400" baseline="30000" dirty="0">
                          <a:effectLst/>
                        </a:rPr>
                        <a:t>-1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Obdélník 14"/>
          <p:cNvSpPr/>
          <p:nvPr/>
        </p:nvSpPr>
        <p:spPr>
          <a:xfrm>
            <a:off x="319384" y="1839590"/>
            <a:ext cx="27549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 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m.s</a:t>
            </a:r>
            <a:r>
              <a:rPr kumimoji="0" lang="cs-CZ" sz="2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cs-CZ" sz="26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0 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m.s</a:t>
            </a:r>
            <a:r>
              <a:rPr kumimoji="0" lang="cs-CZ" sz="2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059224"/>
              </p:ext>
            </p:extLst>
          </p:nvPr>
        </p:nvGraphicFramePr>
        <p:xfrm>
          <a:off x="208678" y="2956997"/>
          <a:ext cx="1392424" cy="453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4" name="Rovnice" r:id="rId4" imgW="507960" imgH="152280" progId="Equation.3">
                  <p:embed/>
                </p:oleObj>
              </mc:Choice>
              <mc:Fallback>
                <p:oleObj name="Rovnice" r:id="rId4" imgW="507960" imgH="152280" progId="Equation.3">
                  <p:embed/>
                  <p:pic>
                    <p:nvPicPr>
                      <p:cNvPr id="18" name="Objek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78" y="2956997"/>
                        <a:ext cx="1392424" cy="4534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66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211088"/>
              </p:ext>
            </p:extLst>
          </p:nvPr>
        </p:nvGraphicFramePr>
        <p:xfrm>
          <a:off x="179512" y="4419111"/>
          <a:ext cx="2315488" cy="2126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0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 / s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 / m.s</a:t>
                      </a:r>
                      <a:r>
                        <a:rPr lang="cs-CZ" sz="2400" baseline="30000" dirty="0">
                          <a:effectLst/>
                        </a:rPr>
                        <a:t>-1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0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4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12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Graf 20"/>
          <p:cNvGraphicFramePr>
            <a:graphicFrameLocks/>
          </p:cNvGraphicFramePr>
          <p:nvPr>
            <p:extLst/>
          </p:nvPr>
        </p:nvGraphicFramePr>
        <p:xfrm>
          <a:off x="3716905" y="2024091"/>
          <a:ext cx="504000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617986" y="2021618"/>
            <a:ext cx="111368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v/ms</a:t>
            </a:r>
            <a:r>
              <a:rPr kumimoji="0" lang="cs-CZ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endParaRPr kumimoji="0" lang="cs-CZ" sz="2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8037385" y="5517086"/>
            <a:ext cx="72008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t/s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4391980" y="2069096"/>
            <a:ext cx="4230470" cy="289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232061"/>
              </p:ext>
            </p:extLst>
          </p:nvPr>
        </p:nvGraphicFramePr>
        <p:xfrm>
          <a:off x="208678" y="3645024"/>
          <a:ext cx="1515751" cy="517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5" name="Rovnice" r:id="rId7" imgW="685800" imgH="215640" progId="Equation.3">
                  <p:embed/>
                </p:oleObj>
              </mc:Choice>
              <mc:Fallback>
                <p:oleObj name="Rovnice" r:id="rId7" imgW="685800" imgH="215640" progId="Equation.3">
                  <p:embed/>
                  <p:pic>
                    <p:nvPicPr>
                      <p:cNvPr id="25" name="Objek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78" y="3645024"/>
                        <a:ext cx="1515751" cy="51757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491529"/>
              </p:ext>
            </p:extLst>
          </p:nvPr>
        </p:nvGraphicFramePr>
        <p:xfrm>
          <a:off x="2627784" y="5081076"/>
          <a:ext cx="939772" cy="1456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6" name="Rovnice" r:id="rId9" imgW="622080" imgH="888840" progId="Equation.3">
                  <p:embed/>
                </p:oleObj>
              </mc:Choice>
              <mc:Fallback>
                <p:oleObj name="Rovnice" r:id="rId9" imgW="622080" imgH="888840" progId="Equation.3">
                  <p:embed/>
                  <p:pic>
                    <p:nvPicPr>
                      <p:cNvPr id="25" name="Objek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081076"/>
                        <a:ext cx="939772" cy="145679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402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21" grpId="0">
        <p:bldAsOne/>
      </p:bldGraphic>
      <p:bldP spid="22" grpId="0" animBg="1"/>
      <p:bldP spid="23" grpId="0" animBg="1"/>
      <p:bldP spid="24" grpId="0" animBg="1"/>
      <p:bldP spid="2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886510"/>
              </p:ext>
            </p:extLst>
          </p:nvPr>
        </p:nvGraphicFramePr>
        <p:xfrm>
          <a:off x="319982" y="3929370"/>
          <a:ext cx="2269995" cy="59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" name="Rovnice" r:id="rId4" imgW="901440" imgH="215640" progId="Equation.3">
                  <p:embed/>
                </p:oleObj>
              </mc:Choice>
              <mc:Fallback>
                <p:oleObj name="Rovnice" r:id="rId4" imgW="901440" imgH="215640" progId="Equation.3">
                  <p:embed/>
                  <p:pic>
                    <p:nvPicPr>
                      <p:cNvPr id="29" name="Objek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82" y="3929370"/>
                        <a:ext cx="2269995" cy="59005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471722"/>
              </p:ext>
            </p:extLst>
          </p:nvPr>
        </p:nvGraphicFramePr>
        <p:xfrm>
          <a:off x="319982" y="4734145"/>
          <a:ext cx="2149787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 / s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 / m.s</a:t>
                      </a:r>
                      <a:r>
                        <a:rPr lang="cs-CZ" sz="2400" baseline="30000">
                          <a:effectLst/>
                        </a:rPr>
                        <a:t>-1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158425"/>
              </p:ext>
            </p:extLst>
          </p:nvPr>
        </p:nvGraphicFramePr>
        <p:xfrm>
          <a:off x="319982" y="2996952"/>
          <a:ext cx="1947754" cy="622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7" name="Rovnice" r:id="rId6" imgW="774360" imgH="228600" progId="Equation.3">
                  <p:embed/>
                </p:oleObj>
              </mc:Choice>
              <mc:Fallback>
                <p:oleObj name="Rovnice" r:id="rId6" imgW="774360" imgH="2286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82" y="2996952"/>
                        <a:ext cx="1947754" cy="6226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Graf 16"/>
          <p:cNvGraphicFramePr>
            <a:graphicFrameLocks/>
          </p:cNvGraphicFramePr>
          <p:nvPr>
            <p:extLst/>
          </p:nvPr>
        </p:nvGraphicFramePr>
        <p:xfrm>
          <a:off x="3716905" y="2024091"/>
          <a:ext cx="504000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Graf 17"/>
          <p:cNvGraphicFramePr>
            <a:graphicFrameLocks/>
          </p:cNvGraphicFramePr>
          <p:nvPr>
            <p:extLst/>
          </p:nvPr>
        </p:nvGraphicFramePr>
        <p:xfrm>
          <a:off x="3716905" y="2024316"/>
          <a:ext cx="50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617986" y="2021618"/>
            <a:ext cx="111368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v/ms</a:t>
            </a:r>
            <a:r>
              <a:rPr kumimoji="0" lang="cs-CZ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endParaRPr kumimoji="0" lang="cs-CZ" sz="2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037385" y="5517086"/>
            <a:ext cx="72008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t/s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510484"/>
              </p:ext>
            </p:extLst>
          </p:nvPr>
        </p:nvGraphicFramePr>
        <p:xfrm>
          <a:off x="319982" y="4734145"/>
          <a:ext cx="2149787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 / s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 / m.s</a:t>
                      </a:r>
                      <a:r>
                        <a:rPr lang="cs-CZ" sz="2400" baseline="30000" dirty="0">
                          <a:effectLst/>
                        </a:rPr>
                        <a:t>-1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2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10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14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Obdélník 22"/>
          <p:cNvSpPr/>
          <p:nvPr/>
        </p:nvSpPr>
        <p:spPr>
          <a:xfrm>
            <a:off x="134453" y="53625"/>
            <a:ext cx="887509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Sestrojte: Graf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závislosti velikosti rychlosti rovnoměrně zrychleného pohybu na 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čase </a:t>
            </a:r>
            <a:b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nulté 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třetí sekundy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pohybu, 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je-li velikost zrychlení 4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m.s</a:t>
            </a:r>
            <a:r>
              <a:rPr kumimoji="0" lang="cs-CZ" sz="2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 </a:t>
            </a:r>
            <a:br>
              <a:rPr kumimoji="0" lang="cs-CZ" sz="2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počáteční rychlost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m.s</a:t>
            </a:r>
            <a:r>
              <a:rPr kumimoji="0" lang="cs-CZ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319982" y="1729230"/>
            <a:ext cx="27549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 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m.s</a:t>
            </a:r>
            <a:r>
              <a:rPr kumimoji="0" lang="cs-CZ" sz="2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cs-CZ" sz="26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2 m.s</a:t>
            </a:r>
            <a:r>
              <a:rPr kumimoji="0" lang="cs-CZ" sz="2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5493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431972"/>
              </p:ext>
            </p:extLst>
          </p:nvPr>
        </p:nvGraphicFramePr>
        <p:xfrm>
          <a:off x="323528" y="3899451"/>
          <a:ext cx="2265710" cy="550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4" name="Rovnice" r:id="rId4" imgW="965160" imgH="215640" progId="Equation.3">
                  <p:embed/>
                </p:oleObj>
              </mc:Choice>
              <mc:Fallback>
                <p:oleObj name="Rovnice" r:id="rId4" imgW="965160" imgH="215640" progId="Equation.3">
                  <p:embed/>
                  <p:pic>
                    <p:nvPicPr>
                      <p:cNvPr id="29" name="Objek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899451"/>
                        <a:ext cx="2265710" cy="55022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344883"/>
              </p:ext>
            </p:extLst>
          </p:nvPr>
        </p:nvGraphicFramePr>
        <p:xfrm>
          <a:off x="323528" y="4658685"/>
          <a:ext cx="2149787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 / s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 / m.s</a:t>
                      </a:r>
                      <a:r>
                        <a:rPr lang="cs-CZ" sz="2400" baseline="30000" dirty="0">
                          <a:effectLst/>
                        </a:rPr>
                        <a:t>-1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282840"/>
              </p:ext>
            </p:extLst>
          </p:nvPr>
        </p:nvGraphicFramePr>
        <p:xfrm>
          <a:off x="323528" y="3109380"/>
          <a:ext cx="1929739" cy="599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" name="Rovnice" r:id="rId6" imgW="736560" imgH="228600" progId="Equation.3">
                  <p:embed/>
                </p:oleObj>
              </mc:Choice>
              <mc:Fallback>
                <p:oleObj name="Rovnice" r:id="rId6" imgW="736560" imgH="228600" progId="Equation.3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109380"/>
                        <a:ext cx="1929739" cy="5991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Graf 15"/>
          <p:cNvGraphicFramePr>
            <a:graphicFrameLocks/>
          </p:cNvGraphicFramePr>
          <p:nvPr>
            <p:extLst/>
          </p:nvPr>
        </p:nvGraphicFramePr>
        <p:xfrm>
          <a:off x="3716905" y="2032513"/>
          <a:ext cx="504000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Graf 19"/>
          <p:cNvGraphicFramePr>
            <a:graphicFrameLocks/>
          </p:cNvGraphicFramePr>
          <p:nvPr>
            <p:extLst/>
          </p:nvPr>
        </p:nvGraphicFramePr>
        <p:xfrm>
          <a:off x="3716905" y="2032963"/>
          <a:ext cx="50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Graf 17"/>
          <p:cNvGraphicFramePr>
            <a:graphicFrameLocks/>
          </p:cNvGraphicFramePr>
          <p:nvPr>
            <p:extLst/>
          </p:nvPr>
        </p:nvGraphicFramePr>
        <p:xfrm>
          <a:off x="3716905" y="2032963"/>
          <a:ext cx="50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617986" y="2021618"/>
            <a:ext cx="111368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v/ms</a:t>
            </a:r>
            <a:r>
              <a:rPr kumimoji="0" lang="cs-CZ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endParaRPr kumimoji="0" lang="cs-CZ" sz="2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8037385" y="5517086"/>
            <a:ext cx="72008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t/s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Tabulk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032120"/>
              </p:ext>
            </p:extLst>
          </p:nvPr>
        </p:nvGraphicFramePr>
        <p:xfrm>
          <a:off x="323528" y="4658685"/>
          <a:ext cx="2149787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6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 / s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 / m.s</a:t>
                      </a:r>
                      <a:r>
                        <a:rPr lang="cs-CZ" sz="2400" baseline="30000" dirty="0">
                          <a:effectLst/>
                        </a:rPr>
                        <a:t>-1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0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4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</a:t>
                      </a:r>
                      <a:endParaRPr lang="cs-CZ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8</a:t>
                      </a:r>
                      <a:endParaRPr lang="cs-CZ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Obdélník 16"/>
          <p:cNvSpPr/>
          <p:nvPr/>
        </p:nvSpPr>
        <p:spPr>
          <a:xfrm>
            <a:off x="134453" y="53625"/>
            <a:ext cx="88750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Sestrojte: Graf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závislosti velikosti rychlosti rovnoměrně zrychleného pohybu na 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čase </a:t>
            </a:r>
            <a:b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nulté 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třetí sekundy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pohybu, 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je-li velikost zrychlení 4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m.s</a:t>
            </a:r>
            <a:r>
              <a:rPr kumimoji="0" lang="cs-CZ" sz="2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b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počáteční rychlost nulová, počátek pohybu v čase 1 s.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319982" y="1729230"/>
            <a:ext cx="2754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 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m.s</a:t>
            </a:r>
            <a:r>
              <a:rPr kumimoji="0" lang="cs-CZ" sz="2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cs-CZ" sz="2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</a:t>
            </a:r>
            <a:b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cs-CZ" sz="26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 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m.s</a:t>
            </a:r>
            <a:r>
              <a:rPr kumimoji="0" lang="cs-CZ" sz="2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05326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956" y="548680"/>
            <a:ext cx="9144000" cy="584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2.1.	základní pojmy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2.2.	rychlost HB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2.3.	rovnoměrný pohyb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2.4.	rovnoměrně zrychlený přímočarý pohyb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2.5.	dráha rovnoměrně zrychleného pohybu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2.6.	volný pád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2.7.	skládání pohybů a rychlostí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2.8.	pohyb po kružnici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2.9.	zrychlení při rovnoměrném a nerovnoměrném pohybu</a:t>
            </a:r>
          </a:p>
        </p:txBody>
      </p:sp>
      <p:sp>
        <p:nvSpPr>
          <p:cNvPr id="20483" name="Text Box 2058"/>
          <p:cNvSpPr txBox="1">
            <a:spLocks noChangeArrowheads="1"/>
          </p:cNvSpPr>
          <p:nvPr/>
        </p:nvSpPr>
        <p:spPr bwMode="auto">
          <a:xfrm>
            <a:off x="6640513" y="41687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2. KINEMATIKA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487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ulk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134054"/>
              </p:ext>
            </p:extLst>
          </p:nvPr>
        </p:nvGraphicFramePr>
        <p:xfrm>
          <a:off x="338794" y="3789040"/>
          <a:ext cx="2721038" cy="2791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 dirty="0">
                          <a:effectLst/>
                        </a:rPr>
                        <a:t>t / s</a:t>
                      </a:r>
                      <a:endParaRPr lang="cs-CZ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 dirty="0">
                          <a:effectLst/>
                        </a:rPr>
                        <a:t>v / m.s</a:t>
                      </a:r>
                      <a:r>
                        <a:rPr lang="cs-CZ" sz="2400" u="none" strike="noStrike" baseline="30000" dirty="0">
                          <a:effectLst/>
                        </a:rPr>
                        <a:t>-1</a:t>
                      </a:r>
                      <a:endParaRPr lang="cs-CZ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>
                          <a:effectLst/>
                        </a:rPr>
                        <a:t>0</a:t>
                      </a:r>
                      <a:endParaRPr lang="cs-CZ" sz="2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>
                          <a:effectLst/>
                        </a:rPr>
                        <a:t>1</a:t>
                      </a:r>
                      <a:endParaRPr lang="cs-CZ" sz="2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 dirty="0">
                          <a:effectLst/>
                        </a:rPr>
                        <a:t>2</a:t>
                      </a:r>
                      <a:endParaRPr lang="cs-CZ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>
                          <a:effectLst/>
                        </a:rPr>
                        <a:t>3</a:t>
                      </a:r>
                      <a:endParaRPr lang="cs-CZ" sz="2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>
                          <a:effectLst/>
                        </a:rPr>
                        <a:t>4</a:t>
                      </a:r>
                      <a:endParaRPr lang="cs-CZ" sz="2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>
                          <a:effectLst/>
                        </a:rPr>
                        <a:t>5</a:t>
                      </a:r>
                      <a:endParaRPr lang="cs-CZ" sz="2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-363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152400" y="98075"/>
            <a:ext cx="6444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Rovnoměrně zpomalený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přímočarý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pohyb</a:t>
            </a:r>
            <a:endParaRPr lang="cs-CZ" sz="24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rychlost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lineárně klesá v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čase).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Graf závislosti velikosti rychlosti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rovnoměrně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zpomaleného pohybu na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čase:</a:t>
            </a:r>
            <a:r>
              <a:rPr kumimoji="0" lang="cs-CZ" sz="24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6936375" y="263664"/>
            <a:ext cx="1986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Př.: </a:t>
            </a:r>
            <a:endParaRPr kumimoji="0" lang="cs-CZ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</a:t>
            </a:r>
            <a:r>
              <a:rPr kumimoji="0" lang="cs-CZ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 </a:t>
            </a:r>
            <a:endParaRPr kumimoji="0" lang="cs-CZ" sz="2400" b="1" i="0" u="none" strike="noStrike" kern="120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cs-CZ" sz="24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m.s</a:t>
            </a:r>
            <a:r>
              <a:rPr kumimoji="0" lang="cs-CZ" sz="24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783801" y="1763815"/>
            <a:ext cx="111368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v/ms</a:t>
            </a:r>
            <a:r>
              <a:rPr kumimoji="0" lang="cs-CZ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endParaRPr kumimoji="0" lang="cs-CZ" sz="2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8203200" y="5259283"/>
            <a:ext cx="72008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t/s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713891"/>
              </p:ext>
            </p:extLst>
          </p:nvPr>
        </p:nvGraphicFramePr>
        <p:xfrm>
          <a:off x="386535" y="2455449"/>
          <a:ext cx="1721615" cy="55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9" name="Rovnice" r:id="rId4" imgW="774360" imgH="228600" progId="Equation.3">
                  <p:embed/>
                </p:oleObj>
              </mc:Choice>
              <mc:Fallback>
                <p:oleObj name="Rovnice" r:id="rId4" imgW="774360" imgH="22860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35" y="2455449"/>
                        <a:ext cx="1721615" cy="5503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239450"/>
              </p:ext>
            </p:extLst>
          </p:nvPr>
        </p:nvGraphicFramePr>
        <p:xfrm>
          <a:off x="3236913" y="5805264"/>
          <a:ext cx="1776185" cy="532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0" name="Rovnice" r:id="rId6" imgW="825480" imgH="228600" progId="Equation.3">
                  <p:embed/>
                </p:oleObj>
              </mc:Choice>
              <mc:Fallback>
                <p:oleObj name="Rovnice" r:id="rId6" imgW="825480" imgH="2286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5805264"/>
                        <a:ext cx="1776185" cy="53270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251642"/>
              </p:ext>
            </p:extLst>
          </p:nvPr>
        </p:nvGraphicFramePr>
        <p:xfrm>
          <a:off x="5126280" y="5445224"/>
          <a:ext cx="1013208" cy="916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1" name="Rovnice" r:id="rId8" imgW="469800" imgH="393480" progId="Equation.3">
                  <p:embed/>
                </p:oleObj>
              </mc:Choice>
              <mc:Fallback>
                <p:oleObj name="Rovnice" r:id="rId8" imgW="469800" imgH="393480" progId="Equation.3">
                  <p:embed/>
                  <p:pic>
                    <p:nvPicPr>
                      <p:cNvPr id="23" name="Objek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280" y="5445224"/>
                        <a:ext cx="1013208" cy="91649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Graf 25"/>
          <p:cNvGraphicFramePr>
            <a:graphicFrameLocks/>
          </p:cNvGraphicFramePr>
          <p:nvPr>
            <p:extLst/>
          </p:nvPr>
        </p:nvGraphicFramePr>
        <p:xfrm>
          <a:off x="3897485" y="1763815"/>
          <a:ext cx="50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44572"/>
              </p:ext>
            </p:extLst>
          </p:nvPr>
        </p:nvGraphicFramePr>
        <p:xfrm>
          <a:off x="338794" y="3789040"/>
          <a:ext cx="2721038" cy="2791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 dirty="0">
                          <a:effectLst/>
                        </a:rPr>
                        <a:t>t / s</a:t>
                      </a:r>
                      <a:endParaRPr lang="cs-CZ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 dirty="0">
                          <a:effectLst/>
                        </a:rPr>
                        <a:t>v / m.s</a:t>
                      </a:r>
                      <a:r>
                        <a:rPr lang="cs-CZ" sz="2400" u="none" strike="noStrike" baseline="30000" dirty="0">
                          <a:effectLst/>
                        </a:rPr>
                        <a:t>-1</a:t>
                      </a:r>
                      <a:endParaRPr lang="cs-CZ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>
                          <a:effectLst/>
                        </a:rPr>
                        <a:t>0</a:t>
                      </a:r>
                      <a:endParaRPr lang="cs-CZ" sz="2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>
                          <a:effectLst/>
                        </a:rPr>
                        <a:t>10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>
                          <a:effectLst/>
                        </a:rPr>
                        <a:t>1</a:t>
                      </a:r>
                      <a:endParaRPr lang="cs-CZ" sz="2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>
                          <a:effectLst/>
                        </a:rPr>
                        <a:t>8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 dirty="0">
                          <a:effectLst/>
                        </a:rPr>
                        <a:t>2</a:t>
                      </a:r>
                      <a:endParaRPr lang="cs-CZ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>
                          <a:effectLst/>
                        </a:rPr>
                        <a:t>6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>
                          <a:effectLst/>
                        </a:rPr>
                        <a:t>3</a:t>
                      </a:r>
                      <a:endParaRPr lang="cs-CZ" sz="2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>
                          <a:effectLst/>
                        </a:rPr>
                        <a:t>4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>
                          <a:effectLst/>
                        </a:rPr>
                        <a:t>4</a:t>
                      </a:r>
                      <a:endParaRPr lang="cs-CZ" sz="2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>
                          <a:effectLst/>
                        </a:rPr>
                        <a:t>2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>
                          <a:effectLst/>
                        </a:rPr>
                        <a:t>5</a:t>
                      </a:r>
                      <a:endParaRPr lang="cs-CZ" sz="2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400" u="none" strike="noStrike" dirty="0">
                          <a:effectLst/>
                        </a:rPr>
                        <a:t>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Obdélník 26"/>
          <p:cNvSpPr/>
          <p:nvPr/>
        </p:nvSpPr>
        <p:spPr>
          <a:xfrm>
            <a:off x="4572000" y="1898830"/>
            <a:ext cx="4275474" cy="2835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234332"/>
              </p:ext>
            </p:extLst>
          </p:nvPr>
        </p:nvGraphicFramePr>
        <p:xfrm>
          <a:off x="6261884" y="5445224"/>
          <a:ext cx="1836056" cy="916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2" name="Rovnice" r:id="rId11" imgW="850680" imgH="393480" progId="Equation.3">
                  <p:embed/>
                </p:oleObj>
              </mc:Choice>
              <mc:Fallback>
                <p:oleObj name="Rovnice" r:id="rId11" imgW="850680" imgH="393480" progId="Equation.3">
                  <p:embed/>
                  <p:pic>
                    <p:nvPicPr>
                      <p:cNvPr id="28" name="Objek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884" y="5445224"/>
                        <a:ext cx="1836056" cy="91649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726974"/>
              </p:ext>
            </p:extLst>
          </p:nvPr>
        </p:nvGraphicFramePr>
        <p:xfrm>
          <a:off x="386535" y="3124735"/>
          <a:ext cx="1998223" cy="52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3" name="Rovnice" r:id="rId13" imgW="888840" imgH="215640" progId="Equation.3">
                  <p:embed/>
                </p:oleObj>
              </mc:Choice>
              <mc:Fallback>
                <p:oleObj name="Rovnice" r:id="rId13" imgW="888840" imgH="215640" progId="Equation.3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35" y="3124735"/>
                        <a:ext cx="1998223" cy="52661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bdélník 29"/>
          <p:cNvSpPr/>
          <p:nvPr/>
        </p:nvSpPr>
        <p:spPr>
          <a:xfrm>
            <a:off x="4436985" y="4689140"/>
            <a:ext cx="4412487" cy="67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059832" y="6327611"/>
            <a:ext cx="2449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cs-CZ" sz="240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brzdná doba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260232"/>
              </p:ext>
            </p:extLst>
          </p:nvPr>
        </p:nvGraphicFramePr>
        <p:xfrm>
          <a:off x="386534" y="1780338"/>
          <a:ext cx="1721615" cy="55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4" name="Rovnice" r:id="rId15" imgW="774360" imgH="228600" progId="Equation.3">
                  <p:embed/>
                </p:oleObj>
              </mc:Choice>
              <mc:Fallback>
                <p:oleObj name="Rovnice" r:id="rId15" imgW="774360" imgH="22860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34" y="1780338"/>
                        <a:ext cx="1721615" cy="5503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64089"/>
              </p:ext>
            </p:extLst>
          </p:nvPr>
        </p:nvGraphicFramePr>
        <p:xfrm>
          <a:off x="5685943" y="163348"/>
          <a:ext cx="599962" cy="44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5" name="Rovnice" r:id="rId17" imgW="241200" imgH="177480" progId="Equation.3">
                  <p:embed/>
                </p:oleObj>
              </mc:Choice>
              <mc:Fallback>
                <p:oleObj name="Rovnice" r:id="rId17" imgW="241200" imgH="177480" progId="Equation.3">
                  <p:embed/>
                  <p:pic>
                    <p:nvPicPr>
                      <p:cNvPr id="30" name="Objek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5943" y="163348"/>
                        <a:ext cx="599962" cy="44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60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 animBg="1"/>
      <p:bldP spid="22" grpId="0" animBg="1"/>
      <p:bldGraphic spid="26" grpId="0">
        <p:bldAsOne/>
      </p:bldGraphic>
      <p:bldP spid="27" grpId="0" animBg="1"/>
      <p:bldP spid="27" grpId="1" animBg="1"/>
      <p:bldP spid="30" grpId="0" animBg="1"/>
      <p:bldP spid="30" grpId="1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956" y="548680"/>
            <a:ext cx="914400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cs-CZ" sz="2300" dirty="0"/>
              <a:t>Čím se zabývá kinematika?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300" dirty="0"/>
              <a:t>Co je to hmotný bod? </a:t>
            </a:r>
            <a:endParaRPr lang="cs-CZ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300" dirty="0"/>
              <a:t>Čím je určena vztažná soustava?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300" dirty="0"/>
              <a:t>Čím je určena poloha hmotného bodu?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300" dirty="0" smtClean="0"/>
              <a:t>Kdy </a:t>
            </a:r>
            <a:r>
              <a:rPr lang="cs-CZ" sz="2300" dirty="0"/>
              <a:t>se těleso pohybuje</a:t>
            </a:r>
            <a:r>
              <a:rPr lang="cs-CZ" sz="2300" dirty="0" smtClean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300" dirty="0" smtClean="0"/>
              <a:t>Kdy </a:t>
            </a:r>
            <a:r>
              <a:rPr lang="cs-CZ" sz="2300" dirty="0"/>
              <a:t>je těleso v klidu?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300" dirty="0" smtClean="0"/>
              <a:t>Co </a:t>
            </a:r>
            <a:r>
              <a:rPr lang="cs-CZ" sz="2300" dirty="0"/>
              <a:t>je to trajektorie</a:t>
            </a:r>
            <a:r>
              <a:rPr lang="cs-CZ" sz="23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300" dirty="0"/>
              <a:t>Co je to dráha?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300" dirty="0" smtClean="0"/>
              <a:t>Jak </a:t>
            </a:r>
            <a:r>
              <a:rPr lang="cs-CZ" sz="2300" dirty="0"/>
              <a:t>rozdělujeme pohyby podle rychlosti</a:t>
            </a:r>
            <a:r>
              <a:rPr lang="cs-CZ" sz="2300" dirty="0" smtClean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300" dirty="0" smtClean="0"/>
              <a:t>Jak </a:t>
            </a:r>
            <a:r>
              <a:rPr lang="cs-CZ" sz="2300" dirty="0"/>
              <a:t>rozdělujeme pohyby podle tvaru trajektorie</a:t>
            </a:r>
            <a:r>
              <a:rPr lang="cs-CZ" sz="2300" dirty="0" smtClean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300" dirty="0" smtClean="0"/>
              <a:t>Co je to rychlost? Jednotka?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300" dirty="0" smtClean="0"/>
              <a:t>Co je to průměrná rychlost?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300" dirty="0" smtClean="0"/>
              <a:t>Co je zrychlení? Jednotka?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300" dirty="0" smtClean="0"/>
              <a:t>Jaký </a:t>
            </a:r>
            <a:r>
              <a:rPr lang="cs-CZ" sz="2300" dirty="0"/>
              <a:t>je směr vektoru rychlosti v porovnání s vektorem zrychlení rovnoměrně zrychleného pohybu?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300" dirty="0"/>
              <a:t>Jaký je směr vektoru rychlosti v porovnání s vektorem zrychlení rovnoměrně zpomaleného pohybu</a:t>
            </a:r>
            <a:r>
              <a:rPr lang="cs-CZ" sz="2300" dirty="0" smtClean="0"/>
              <a:t>?</a:t>
            </a:r>
            <a:endParaRPr lang="cs-CZ" sz="2300" dirty="0"/>
          </a:p>
        </p:txBody>
      </p:sp>
      <p:sp>
        <p:nvSpPr>
          <p:cNvPr id="4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KINEMATIKA – otázky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406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779912" y="1665090"/>
            <a:ext cx="4808038" cy="428807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2.5.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	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DRÁHA ROVNOMĚRNĚ ZRYCHLENÉHO POHYBU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152400" y="6006698"/>
            <a:ext cx="5211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Dráha RZP </a:t>
            </a:r>
            <a:r>
              <a:rPr lang="cs-CZ" sz="2400" dirty="0"/>
              <a:t>s nulovou počáteční rychlostí </a:t>
            </a:r>
            <a:br>
              <a:rPr lang="cs-CZ" sz="2400" dirty="0"/>
            </a:br>
            <a:r>
              <a:rPr lang="cs-CZ" sz="2400" dirty="0"/>
              <a:t>je přímo úměrná druhé mocnině času.</a:t>
            </a:r>
          </a:p>
        </p:txBody>
      </p:sp>
      <p:pic>
        <p:nvPicPr>
          <p:cNvPr id="13315" name="Picture 3" descr="rovnoměrně zrychlený pohyb graf rychlos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356" y="2381555"/>
            <a:ext cx="3668076" cy="296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908337"/>
              </p:ext>
            </p:extLst>
          </p:nvPr>
        </p:nvGraphicFramePr>
        <p:xfrm>
          <a:off x="4126522" y="1835755"/>
          <a:ext cx="667545" cy="6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6" name="Rovnice" r:id="rId5" imgW="368280" imgH="393480" progId="Equation.3">
                  <p:embed/>
                </p:oleObj>
              </mc:Choice>
              <mc:Fallback>
                <p:oleObj name="Rovnice" r:id="rId5" imgW="368280" imgH="39348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6522" y="1835755"/>
                        <a:ext cx="667545" cy="6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8060761" y="5293586"/>
          <a:ext cx="267018" cy="659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7" name="Rovnice" r:id="rId7" imgW="152280" imgH="393480" progId="Equation.3">
                  <p:embed/>
                </p:oleObj>
              </mc:Choice>
              <mc:Fallback>
                <p:oleObj name="Rovnice" r:id="rId7" imgW="152280" imgH="3934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0761" y="5293586"/>
                        <a:ext cx="267018" cy="659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4664838" y="5293586"/>
          <a:ext cx="244767" cy="324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8" name="Rovnice" r:id="rId9" imgW="126720" imgH="177480" progId="Equation.3">
                  <p:embed/>
                </p:oleObj>
              </mc:Choice>
              <mc:Fallback>
                <p:oleObj name="Rovnice" r:id="rId9" imgW="126720" imgH="177480" progId="Equation.3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838" y="5293586"/>
                        <a:ext cx="244767" cy="3240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476135"/>
              </p:ext>
            </p:extLst>
          </p:nvPr>
        </p:nvGraphicFramePr>
        <p:xfrm>
          <a:off x="3815857" y="3587756"/>
          <a:ext cx="987625" cy="747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49" name="Rovnice" r:id="rId11" imgW="495000" imgH="393480" progId="Equation.3">
                  <p:embed/>
                </p:oleObj>
              </mc:Choice>
              <mc:Fallback>
                <p:oleObj name="Rovnice" r:id="rId11" imgW="495000" imgH="39348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857" y="3587756"/>
                        <a:ext cx="987625" cy="7477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Pravoúhlý trojúhelník 25"/>
          <p:cNvSpPr/>
          <p:nvPr/>
        </p:nvSpPr>
        <p:spPr>
          <a:xfrm flipH="1">
            <a:off x="5037121" y="2842388"/>
            <a:ext cx="2415197" cy="2271436"/>
          </a:xfrm>
          <a:prstGeom prst="rtTriangl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436018"/>
              </p:ext>
            </p:extLst>
          </p:nvPr>
        </p:nvGraphicFramePr>
        <p:xfrm>
          <a:off x="3815857" y="2642088"/>
          <a:ext cx="1093747" cy="40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0" name="Rovnice" r:id="rId13" imgW="393480" imgH="152280" progId="Equation.3">
                  <p:embed/>
                </p:oleObj>
              </mc:Choice>
              <mc:Fallback>
                <p:oleObj name="Rovnice" r:id="rId13" imgW="393480" imgH="15228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857" y="2642088"/>
                        <a:ext cx="1093747" cy="4048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622328"/>
              </p:ext>
            </p:extLst>
          </p:nvPr>
        </p:nvGraphicFramePr>
        <p:xfrm>
          <a:off x="7323893" y="5238347"/>
          <a:ext cx="231073" cy="379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1" name="Rovnice" r:id="rId15" imgW="88560" imgH="152280" progId="Equation.3">
                  <p:embed/>
                </p:oleObj>
              </mc:Choice>
              <mc:Fallback>
                <p:oleObj name="Rovnice" r:id="rId15" imgW="88560" imgH="15228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893" y="5238347"/>
                        <a:ext cx="231073" cy="379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237099"/>
              </p:ext>
            </p:extLst>
          </p:nvPr>
        </p:nvGraphicFramePr>
        <p:xfrm>
          <a:off x="332639" y="4799055"/>
          <a:ext cx="1264531" cy="87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2" name="Rovnice" r:id="rId17" imgW="571320" imgH="393480" progId="Equation.3">
                  <p:embed/>
                </p:oleObj>
              </mc:Choice>
              <mc:Fallback>
                <p:oleObj name="Rovnice" r:id="rId17" imgW="571320" imgH="39348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39" y="4799055"/>
                        <a:ext cx="1264531" cy="87156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679116"/>
              </p:ext>
            </p:extLst>
          </p:nvPr>
        </p:nvGraphicFramePr>
        <p:xfrm>
          <a:off x="332639" y="1307521"/>
          <a:ext cx="1066947" cy="533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3" name="Rovnice" r:id="rId19" imgW="482400" imgH="241200" progId="Equation.3">
                  <p:embed/>
                </p:oleObj>
              </mc:Choice>
              <mc:Fallback>
                <p:oleObj name="Rovnice" r:id="rId19" imgW="482400" imgH="24120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39" y="1307521"/>
                        <a:ext cx="1066947" cy="53347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bdélník 21"/>
          <p:cNvSpPr/>
          <p:nvPr/>
        </p:nvSpPr>
        <p:spPr>
          <a:xfrm>
            <a:off x="54979" y="779859"/>
            <a:ext cx="8615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Průměrná </a:t>
            </a:r>
            <a:r>
              <a:rPr lang="cs-CZ" sz="2400" dirty="0" smtClean="0"/>
              <a:t>rychlost:</a:t>
            </a:r>
            <a:endParaRPr lang="cs-CZ" sz="2400" dirty="0"/>
          </a:p>
        </p:txBody>
      </p:sp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772682"/>
              </p:ext>
            </p:extLst>
          </p:nvPr>
        </p:nvGraphicFramePr>
        <p:xfrm>
          <a:off x="332639" y="2029250"/>
          <a:ext cx="163671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4" name="Rovnice" r:id="rId21" imgW="876240" imgH="393480" progId="Equation.3">
                  <p:embed/>
                </p:oleObj>
              </mc:Choice>
              <mc:Fallback>
                <p:oleObj name="Rovnice" r:id="rId21" imgW="876240" imgH="393480" progId="Equation.3">
                  <p:embed/>
                  <p:pic>
                    <p:nvPicPr>
                      <p:cNvPr id="23" name="Objek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39" y="2029250"/>
                        <a:ext cx="1636713" cy="73501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039297"/>
              </p:ext>
            </p:extLst>
          </p:nvPr>
        </p:nvGraphicFramePr>
        <p:xfrm>
          <a:off x="332639" y="2952518"/>
          <a:ext cx="20859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5" name="Rovnice" r:id="rId23" imgW="1117440" imgH="393480" progId="Equation.3">
                  <p:embed/>
                </p:oleObj>
              </mc:Choice>
              <mc:Fallback>
                <p:oleObj name="Rovnice" r:id="rId23" imgW="1117440" imgH="393480" progId="Equation.3">
                  <p:embed/>
                  <p:pic>
                    <p:nvPicPr>
                      <p:cNvPr id="24" name="Objek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39" y="2952518"/>
                        <a:ext cx="2085975" cy="73501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884551"/>
              </p:ext>
            </p:extLst>
          </p:nvPr>
        </p:nvGraphicFramePr>
        <p:xfrm>
          <a:off x="332639" y="3875787"/>
          <a:ext cx="116205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6" name="Rovnice" r:id="rId25" imgW="622080" imgH="393480" progId="Equation.3">
                  <p:embed/>
                </p:oleObj>
              </mc:Choice>
              <mc:Fallback>
                <p:oleObj name="Rovnice" r:id="rId25" imgW="622080" imgH="393480" progId="Equation.3">
                  <p:embed/>
                  <p:pic>
                    <p:nvPicPr>
                      <p:cNvPr id="25" name="Objek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39" y="3875787"/>
                        <a:ext cx="1162050" cy="73501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959818"/>
              </p:ext>
            </p:extLst>
          </p:nvPr>
        </p:nvGraphicFramePr>
        <p:xfrm>
          <a:off x="6208750" y="4258051"/>
          <a:ext cx="989336" cy="610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7" name="Rovnice" r:id="rId27" imgW="609480" imgH="393480" progId="Equation.3">
                  <p:embed/>
                </p:oleObj>
              </mc:Choice>
              <mc:Fallback>
                <p:oleObj name="Rovnice" r:id="rId27" imgW="609480" imgH="393480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750" y="4258051"/>
                        <a:ext cx="989336" cy="61093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bdélník 26"/>
          <p:cNvSpPr/>
          <p:nvPr/>
        </p:nvSpPr>
        <p:spPr>
          <a:xfrm>
            <a:off x="5292080" y="6006698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Dráha RZP </a:t>
            </a:r>
            <a:r>
              <a:rPr lang="cs-CZ" sz="2400" dirty="0" smtClean="0"/>
              <a:t>je rovna </a:t>
            </a:r>
            <a:br>
              <a:rPr lang="cs-CZ" sz="2400" dirty="0" smtClean="0"/>
            </a:br>
            <a:r>
              <a:rPr lang="cs-CZ" sz="2400" dirty="0" smtClean="0"/>
              <a:t>obsahu plochy pod křivkou.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42147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6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011127"/>
              </p:ext>
            </p:extLst>
          </p:nvPr>
        </p:nvGraphicFramePr>
        <p:xfrm>
          <a:off x="374062" y="4365104"/>
          <a:ext cx="1749666" cy="2226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284">
                  <a:extLst>
                    <a:ext uri="{9D8B030D-6E8A-4147-A177-3AD203B41FA5}">
                      <a16:colId xmlns:a16="http://schemas.microsoft.com/office/drawing/2014/main" val="759533104"/>
                    </a:ext>
                  </a:extLst>
                </a:gridCol>
                <a:gridCol w="987382">
                  <a:extLst>
                    <a:ext uri="{9D8B030D-6E8A-4147-A177-3AD203B41FA5}">
                      <a16:colId xmlns:a16="http://schemas.microsoft.com/office/drawing/2014/main" val="348603533"/>
                    </a:ext>
                  </a:extLst>
                </a:gridCol>
              </a:tblGrid>
              <a:tr h="397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 / s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 / m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7396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494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800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813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002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4463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676332"/>
                  </a:ext>
                </a:extLst>
              </a:tr>
            </a:tbl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0" y="548680"/>
            <a:ext cx="88750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Sestrojte: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Graf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závislosti 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dráhy </a:t>
            </a:r>
            <a:r>
              <a:rPr kumimoji="0" lang="cs-CZ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RZrP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 čase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 nulté do páté sekundy pohybu, je-li velikost 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zrychlení 4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</a:t>
            </a:r>
            <a:r>
              <a:rPr kumimoji="0" lang="cs-CZ" sz="2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5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/>
              <a:t>Příklad: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577928" y="616088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dirty="0" smtClean="0">
                <a:solidFill>
                  <a:prstClr val="black"/>
                </a:solidFill>
              </a:rPr>
              <a:t>Grafem </a:t>
            </a:r>
            <a:r>
              <a:rPr lang="cs-CZ" sz="2400" dirty="0">
                <a:solidFill>
                  <a:prstClr val="black"/>
                </a:solidFill>
              </a:rPr>
              <a:t>je část paraboly.</a:t>
            </a:r>
          </a:p>
        </p:txBody>
      </p:sp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265801"/>
              </p:ext>
            </p:extLst>
          </p:nvPr>
        </p:nvGraphicFramePr>
        <p:xfrm>
          <a:off x="209859" y="2378186"/>
          <a:ext cx="1194675" cy="82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3" name="Rovnice" r:id="rId4" imgW="571320" imgH="393480" progId="Equation.3">
                  <p:embed/>
                </p:oleObj>
              </mc:Choice>
              <mc:Fallback>
                <p:oleObj name="Rovnice" r:id="rId4" imgW="571320" imgH="393480" progId="Equation.3">
                  <p:embed/>
                  <p:pic>
                    <p:nvPicPr>
                      <p:cNvPr id="29" name="Objek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59" y="2378186"/>
                        <a:ext cx="1194675" cy="823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bdélník 29"/>
          <p:cNvSpPr/>
          <p:nvPr/>
        </p:nvSpPr>
        <p:spPr>
          <a:xfrm>
            <a:off x="168770" y="1859014"/>
            <a:ext cx="27549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4 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m.s</a:t>
            </a:r>
            <a:r>
              <a:rPr kumimoji="0" lang="cs-CZ" sz="26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3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320793"/>
              </p:ext>
            </p:extLst>
          </p:nvPr>
        </p:nvGraphicFramePr>
        <p:xfrm>
          <a:off x="209859" y="3321749"/>
          <a:ext cx="1567292" cy="8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4" name="Rovnice" r:id="rId6" imgW="749160" imgH="393480" progId="Equation.3">
                  <p:embed/>
                </p:oleObj>
              </mc:Choice>
              <mc:Fallback>
                <p:oleObj name="Rovnice" r:id="rId6" imgW="749160" imgH="393480" progId="Equation.3">
                  <p:embed/>
                  <p:pic>
                    <p:nvPicPr>
                      <p:cNvPr id="32" name="Objek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59" y="3321749"/>
                        <a:ext cx="1567292" cy="82339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k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756538"/>
              </p:ext>
            </p:extLst>
          </p:nvPr>
        </p:nvGraphicFramePr>
        <p:xfrm>
          <a:off x="1887329" y="3639706"/>
          <a:ext cx="1328824" cy="505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" name="Rovnice" r:id="rId8" imgW="634680" imgH="241200" progId="Equation.3">
                  <p:embed/>
                </p:oleObj>
              </mc:Choice>
              <mc:Fallback>
                <p:oleObj name="Rovnice" r:id="rId8" imgW="634680" imgH="241200" progId="Equation.3">
                  <p:embed/>
                  <p:pic>
                    <p:nvPicPr>
                      <p:cNvPr id="33" name="Objek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7329" y="3639706"/>
                        <a:ext cx="1328824" cy="50543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01524"/>
              </p:ext>
            </p:extLst>
          </p:nvPr>
        </p:nvGraphicFramePr>
        <p:xfrm>
          <a:off x="374062" y="4365104"/>
          <a:ext cx="1749666" cy="2226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284">
                  <a:extLst>
                    <a:ext uri="{9D8B030D-6E8A-4147-A177-3AD203B41FA5}">
                      <a16:colId xmlns:a16="http://schemas.microsoft.com/office/drawing/2014/main" val="759533104"/>
                    </a:ext>
                  </a:extLst>
                </a:gridCol>
                <a:gridCol w="987382">
                  <a:extLst>
                    <a:ext uri="{9D8B030D-6E8A-4147-A177-3AD203B41FA5}">
                      <a16:colId xmlns:a16="http://schemas.microsoft.com/office/drawing/2014/main" val="348603533"/>
                    </a:ext>
                  </a:extLst>
                </a:gridCol>
              </a:tblGrid>
              <a:tr h="397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 / s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 / m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7396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494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800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813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18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002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4463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676332"/>
                  </a:ext>
                </a:extLst>
              </a:tr>
            </a:tbl>
          </a:graphicData>
        </a:graphic>
      </p:graphicFrame>
      <p:graphicFrame>
        <p:nvGraphicFramePr>
          <p:cNvPr id="18" name="Graf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964066"/>
              </p:ext>
            </p:extLst>
          </p:nvPr>
        </p:nvGraphicFramePr>
        <p:xfrm>
          <a:off x="3475095" y="1902262"/>
          <a:ext cx="5400000" cy="420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Obdélník 2"/>
          <p:cNvSpPr/>
          <p:nvPr/>
        </p:nvSpPr>
        <p:spPr>
          <a:xfrm>
            <a:off x="4211960" y="2193098"/>
            <a:ext cx="4536504" cy="3036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729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Graphic spid="18" grpId="0">
        <p:bldAsOne/>
      </p:bldGraphic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4049997" y="1275102"/>
            <a:ext cx="4895436" cy="4683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0338" y="562090"/>
            <a:ext cx="8875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prstClr val="black"/>
                </a:solidFill>
              </a:rPr>
              <a:t>Graf závislosti velikosti rychlosti na čase s v</a:t>
            </a:r>
            <a:r>
              <a:rPr lang="cs-CZ" sz="2400" b="1" baseline="-25000" dirty="0">
                <a:solidFill>
                  <a:prstClr val="black"/>
                </a:solidFill>
              </a:rPr>
              <a:t>0</a:t>
            </a:r>
            <a:r>
              <a:rPr lang="cs-CZ" sz="2400" b="1" dirty="0">
                <a:solidFill>
                  <a:prstClr val="black"/>
                </a:solidFill>
              </a:rPr>
              <a:t> ≠ 0 m.s</a:t>
            </a:r>
            <a:r>
              <a:rPr lang="cs-CZ" sz="2400" b="1" baseline="30000" dirty="0">
                <a:solidFill>
                  <a:prstClr val="black"/>
                </a:solidFill>
              </a:rPr>
              <a:t>-1</a:t>
            </a:r>
            <a:endParaRPr kumimoji="0" lang="cs-CZ" sz="2400" b="0" i="0" u="none" strike="noStrike" kern="120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/>
              <a:t>Příklad: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095767"/>
              </p:ext>
            </p:extLst>
          </p:nvPr>
        </p:nvGraphicFramePr>
        <p:xfrm>
          <a:off x="4667556" y="3959178"/>
          <a:ext cx="431127" cy="519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" name="Rovnice" r:id="rId4" imgW="164880" imgH="228600" progId="Equation.3">
                  <p:embed/>
                </p:oleObj>
              </mc:Choice>
              <mc:Fallback>
                <p:oleObj name="Rovnice" r:id="rId4" imgW="1648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556" y="3959178"/>
                        <a:ext cx="431127" cy="519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4" descr="rovnoměrně zrychlený pohyb graf rychlosti s nenulovou v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611" y="1922588"/>
            <a:ext cx="3539317" cy="34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37091"/>
              </p:ext>
            </p:extLst>
          </p:nvPr>
        </p:nvGraphicFramePr>
        <p:xfrm>
          <a:off x="4144670" y="1240519"/>
          <a:ext cx="828268" cy="77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" name="Rovnice" r:id="rId7" imgW="368280" imgH="393480" progId="Equation.3">
                  <p:embed/>
                </p:oleObj>
              </mc:Choice>
              <mc:Fallback>
                <p:oleObj name="Rovnice" r:id="rId7" imgW="3682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4670" y="1240519"/>
                        <a:ext cx="828268" cy="7737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8350582" y="5347084"/>
          <a:ext cx="261201" cy="59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9" name="Rovnice" r:id="rId9" imgW="152280" imgH="393480" progId="Equation.3">
                  <p:embed/>
                </p:oleObj>
              </mc:Choice>
              <mc:Fallback>
                <p:oleObj name="Rovnice" r:id="rId9" imgW="1522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582" y="5347084"/>
                        <a:ext cx="261201" cy="5927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Pravoúhlý trojúhelník 21"/>
          <p:cNvSpPr/>
          <p:nvPr/>
        </p:nvSpPr>
        <p:spPr>
          <a:xfrm flipH="1">
            <a:off x="5292080" y="2204864"/>
            <a:ext cx="2316197" cy="2014239"/>
          </a:xfrm>
          <a:prstGeom prst="rtTriangle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014427"/>
              </p:ext>
            </p:extLst>
          </p:nvPr>
        </p:nvGraphicFramePr>
        <p:xfrm>
          <a:off x="6544511" y="3422092"/>
          <a:ext cx="749617" cy="651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0" name="Rovnice" r:id="rId11" imgW="393480" imgH="393480" progId="Equation.3">
                  <p:embed/>
                </p:oleObj>
              </mc:Choice>
              <mc:Fallback>
                <p:oleObj name="Rovnice" r:id="rId11" imgW="39348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4511" y="3422092"/>
                        <a:ext cx="749617" cy="6519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169895"/>
              </p:ext>
            </p:extLst>
          </p:nvPr>
        </p:nvGraphicFramePr>
        <p:xfrm>
          <a:off x="4083467" y="1965153"/>
          <a:ext cx="1054512" cy="58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1" name="Rovnice" r:id="rId13" imgW="431640" imgH="228600" progId="Equation.3">
                  <p:embed/>
                </p:oleObj>
              </mc:Choice>
              <mc:Fallback>
                <p:oleObj name="Rovnice" r:id="rId13" imgW="43164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3467" y="1965153"/>
                        <a:ext cx="1054512" cy="5893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7476677" y="5347084"/>
          <a:ext cx="224302" cy="341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2" name="Rovnice" r:id="rId15" imgW="88560" imgH="152280" progId="Equation.3">
                  <p:embed/>
                </p:oleObj>
              </mc:Choice>
              <mc:Fallback>
                <p:oleObj name="Rovnice" r:id="rId15" imgW="88560" imgH="1522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677" y="5347084"/>
                        <a:ext cx="224302" cy="341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bdélník 20"/>
          <p:cNvSpPr/>
          <p:nvPr/>
        </p:nvSpPr>
        <p:spPr>
          <a:xfrm>
            <a:off x="5292080" y="4219103"/>
            <a:ext cx="2316197" cy="962497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828247"/>
              </p:ext>
            </p:extLst>
          </p:nvPr>
        </p:nvGraphicFramePr>
        <p:xfrm>
          <a:off x="6278456" y="4359710"/>
          <a:ext cx="624357" cy="490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3" name="Rovnice" r:id="rId17" imgW="253800" imgH="228600" progId="Equation.3">
                  <p:embed/>
                </p:oleObj>
              </mc:Choice>
              <mc:Fallback>
                <p:oleObj name="Rovnice" r:id="rId17" imgW="2538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456" y="4359710"/>
                        <a:ext cx="624357" cy="4906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4854961" y="5347084"/>
          <a:ext cx="329171" cy="399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4" name="Rovnice" r:id="rId19" imgW="126720" imgH="177480" progId="Equation.3">
                  <p:embed/>
                </p:oleObj>
              </mc:Choice>
              <mc:Fallback>
                <p:oleObj name="Rovnice" r:id="rId19" imgW="12672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961" y="5347084"/>
                        <a:ext cx="329171" cy="3997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314709"/>
              </p:ext>
            </p:extLst>
          </p:nvPr>
        </p:nvGraphicFramePr>
        <p:xfrm>
          <a:off x="861161" y="1031439"/>
          <a:ext cx="1584176" cy="722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5" name="Rovnice" r:id="rId21" imgW="863280" imgH="393480" progId="Equation.3">
                  <p:embed/>
                </p:oleObj>
              </mc:Choice>
              <mc:Fallback>
                <p:oleObj name="Rovnice" r:id="rId21" imgW="863280" imgH="3934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161" y="1031439"/>
                        <a:ext cx="1584176" cy="7228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Obdélník 56"/>
          <p:cNvSpPr/>
          <p:nvPr/>
        </p:nvSpPr>
        <p:spPr>
          <a:xfrm>
            <a:off x="110972" y="1805361"/>
            <a:ext cx="3695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2400" dirty="0"/>
              <a:t>Dráha </a:t>
            </a:r>
            <a:r>
              <a:rPr lang="cs-CZ" sz="2400" dirty="0" err="1" smtClean="0"/>
              <a:t>RZrP</a:t>
            </a:r>
            <a:r>
              <a:rPr lang="cs-CZ" sz="2400" dirty="0" smtClean="0"/>
              <a:t> </a:t>
            </a:r>
            <a:r>
              <a:rPr lang="cs-CZ" sz="2400" dirty="0"/>
              <a:t>se </a:t>
            </a:r>
            <a:r>
              <a:rPr lang="cs-CZ" sz="2400" dirty="0" smtClean="0"/>
              <a:t>zrychlením </a:t>
            </a:r>
            <a:r>
              <a:rPr lang="cs-CZ" sz="2400" b="1" dirty="0" smtClean="0"/>
              <a:t>a</a:t>
            </a:r>
            <a:br>
              <a:rPr lang="cs-CZ" sz="2400" b="1" dirty="0" smtClean="0"/>
            </a:br>
            <a:r>
              <a:rPr lang="cs-CZ" sz="2400" dirty="0" err="1" smtClean="0"/>
              <a:t>a</a:t>
            </a:r>
            <a:r>
              <a:rPr lang="cs-CZ" sz="2400" dirty="0" smtClean="0"/>
              <a:t> </a:t>
            </a:r>
            <a:r>
              <a:rPr lang="cs-CZ" sz="2400" dirty="0"/>
              <a:t>s počáteční rychlostí v</a:t>
            </a:r>
            <a:r>
              <a:rPr lang="cs-CZ" sz="2400" baseline="-25000" dirty="0"/>
              <a:t>0</a:t>
            </a:r>
            <a:r>
              <a:rPr lang="cs-CZ" sz="2400" dirty="0"/>
              <a:t> </a:t>
            </a:r>
            <a:r>
              <a:rPr lang="cs-CZ" sz="2400" dirty="0" smtClean="0">
                <a:solidFill>
                  <a:prstClr val="black"/>
                </a:solidFill>
              </a:rPr>
              <a:t>.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60" name="Obdélník 59"/>
          <p:cNvSpPr/>
          <p:nvPr/>
        </p:nvSpPr>
        <p:spPr>
          <a:xfrm>
            <a:off x="0" y="2535940"/>
            <a:ext cx="422309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300" dirty="0"/>
              <a:t/>
            </a:r>
            <a:br>
              <a:rPr lang="cs-CZ" sz="2300" dirty="0"/>
            </a:br>
            <a:r>
              <a:rPr lang="cs-CZ" sz="2300" dirty="0" smtClean="0"/>
              <a:t>          představuje </a:t>
            </a:r>
            <a:r>
              <a:rPr lang="cs-CZ" sz="2300" dirty="0"/>
              <a:t>dráhu, kterou by HB </a:t>
            </a:r>
            <a:r>
              <a:rPr lang="cs-CZ" sz="2300" dirty="0" smtClean="0"/>
              <a:t>urazil </a:t>
            </a:r>
            <a:r>
              <a:rPr lang="cs-CZ" sz="2300" dirty="0"/>
              <a:t>rovnoměrným pohybem rychlostí </a:t>
            </a:r>
            <a:r>
              <a:rPr lang="cs-CZ" sz="2300" i="1" dirty="0"/>
              <a:t>v</a:t>
            </a:r>
            <a:r>
              <a:rPr lang="cs-CZ" sz="2300" i="1" baseline="-25000" dirty="0"/>
              <a:t>0</a:t>
            </a:r>
            <a:r>
              <a:rPr lang="cs-CZ" sz="2300" dirty="0" smtClean="0"/>
              <a:t>, </a:t>
            </a:r>
            <a:br>
              <a:rPr lang="cs-CZ" sz="2300" dirty="0" smtClean="0"/>
            </a:br>
            <a:r>
              <a:rPr lang="cs-CZ" sz="2300" dirty="0" smtClean="0"/>
              <a:t>pokud </a:t>
            </a:r>
            <a:r>
              <a:rPr lang="cs-CZ" sz="2300" dirty="0"/>
              <a:t>by nezačal </a:t>
            </a:r>
            <a:r>
              <a:rPr lang="cs-CZ" sz="2300" dirty="0" smtClean="0"/>
              <a:t>zrychlovat</a:t>
            </a:r>
            <a:r>
              <a:rPr lang="cs-CZ" sz="2300" dirty="0"/>
              <a:t/>
            </a:r>
            <a:br>
              <a:rPr lang="cs-CZ" sz="2300" dirty="0"/>
            </a:br>
            <a:endParaRPr lang="cs-CZ" sz="2300" dirty="0" smtClean="0"/>
          </a:p>
          <a:p>
            <a:pPr lvl="0">
              <a:defRPr/>
            </a:pPr>
            <a:r>
              <a:rPr lang="cs-CZ" sz="2300" dirty="0"/>
              <a:t> </a:t>
            </a:r>
            <a:r>
              <a:rPr lang="cs-CZ" sz="2300" dirty="0" smtClean="0"/>
              <a:t>          představuje </a:t>
            </a:r>
            <a:r>
              <a:rPr lang="cs-CZ" sz="2300" dirty="0"/>
              <a:t>dráhu, </a:t>
            </a:r>
            <a:r>
              <a:rPr lang="cs-CZ" sz="2300" dirty="0" smtClean="0"/>
              <a:t>ujetou </a:t>
            </a:r>
            <a:r>
              <a:rPr lang="cs-CZ" sz="2300" dirty="0"/>
              <a:t>navíc </a:t>
            </a:r>
            <a:r>
              <a:rPr lang="cs-CZ" sz="2300" dirty="0" smtClean="0"/>
              <a:t>v </a:t>
            </a:r>
            <a:r>
              <a:rPr lang="cs-CZ" sz="2300" dirty="0"/>
              <a:t>důsledku </a:t>
            </a:r>
            <a:r>
              <a:rPr lang="cs-CZ" sz="2300" dirty="0" smtClean="0"/>
              <a:t>zrychlování</a:t>
            </a:r>
            <a:endParaRPr lang="cs-CZ" sz="2300" dirty="0">
              <a:solidFill>
                <a:prstClr val="black"/>
              </a:solidFill>
            </a:endParaRPr>
          </a:p>
        </p:txBody>
      </p:sp>
      <p:graphicFrame>
        <p:nvGraphicFramePr>
          <p:cNvPr id="63" name="Objek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386890"/>
              </p:ext>
            </p:extLst>
          </p:nvPr>
        </p:nvGraphicFramePr>
        <p:xfrm>
          <a:off x="110972" y="4359710"/>
          <a:ext cx="623819" cy="69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6" name="Rovnice" r:id="rId23" imgW="355320" imgH="393480" progId="Equation.3">
                  <p:embed/>
                </p:oleObj>
              </mc:Choice>
              <mc:Fallback>
                <p:oleObj name="Rovnice" r:id="rId23" imgW="355320" imgH="393480" progId="Equation.3">
                  <p:embed/>
                  <p:pic>
                    <p:nvPicPr>
                      <p:cNvPr id="23" name="Objek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72" y="4359710"/>
                        <a:ext cx="623819" cy="6915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k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14562"/>
              </p:ext>
            </p:extLst>
          </p:nvPr>
        </p:nvGraphicFramePr>
        <p:xfrm>
          <a:off x="152400" y="2805091"/>
          <a:ext cx="4349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7" name="Rovnice" r:id="rId25" imgW="215640" imgH="228600" progId="Equation.3">
                  <p:embed/>
                </p:oleObj>
              </mc:Choice>
              <mc:Fallback>
                <p:oleObj name="Rovnice" r:id="rId25" imgW="215640" imgH="228600" progId="Equation.3">
                  <p:embed/>
                  <p:pic>
                    <p:nvPicPr>
                      <p:cNvPr id="63" name="Objek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05091"/>
                        <a:ext cx="434975" cy="461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" name="Objekt 215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805160"/>
              </p:ext>
            </p:extLst>
          </p:nvPr>
        </p:nvGraphicFramePr>
        <p:xfrm>
          <a:off x="85758" y="5899357"/>
          <a:ext cx="2334082" cy="813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8" name="Rovnice" r:id="rId27" imgW="1130040" imgH="393480" progId="Equation.3">
                  <p:embed/>
                </p:oleObj>
              </mc:Choice>
              <mc:Fallback>
                <p:oleObj name="Rovnice" r:id="rId27" imgW="1130040" imgH="39348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58" y="5899357"/>
                        <a:ext cx="2334082" cy="8135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Obdélník 65"/>
          <p:cNvSpPr/>
          <p:nvPr/>
        </p:nvSpPr>
        <p:spPr>
          <a:xfrm>
            <a:off x="2510223" y="6020782"/>
            <a:ext cx="6786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OBECNĚ</a:t>
            </a:r>
          </a:p>
          <a:p>
            <a:r>
              <a:rPr lang="cs-CZ" sz="2000" dirty="0" smtClean="0"/>
              <a:t>s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</a:t>
            </a:r>
            <a:r>
              <a:rPr lang="cs-CZ" sz="2000" dirty="0"/>
              <a:t>– počáteční vzdálenost HB </a:t>
            </a:r>
            <a:r>
              <a:rPr lang="cs-CZ" sz="2000" dirty="0" smtClean="0"/>
              <a:t>od </a:t>
            </a:r>
            <a:r>
              <a:rPr lang="cs-CZ" sz="2000" dirty="0"/>
              <a:t>zvoleného místa </a:t>
            </a:r>
            <a:r>
              <a:rPr lang="cs-CZ" sz="2000" dirty="0" smtClean="0"/>
              <a:t>na </a:t>
            </a:r>
            <a:r>
              <a:rPr lang="cs-CZ" sz="2000" dirty="0"/>
              <a:t>trajektorii.</a:t>
            </a:r>
          </a:p>
        </p:txBody>
      </p:sp>
    </p:spTree>
    <p:extLst>
      <p:ext uri="{BB962C8B-B14F-4D97-AF65-F5344CB8AC3E}">
        <p14:creationId xmlns:p14="http://schemas.microsoft.com/office/powerpoint/2010/main" val="923635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57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0" y="548680"/>
            <a:ext cx="88750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Sestrojte:</a:t>
            </a:r>
          </a:p>
          <a:p>
            <a:pPr lvl="0">
              <a:defRPr/>
            </a:pP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Graf 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závislosti 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dráhy </a:t>
            </a:r>
            <a:r>
              <a:rPr kumimoji="0" lang="cs-CZ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RZrP</a:t>
            </a:r>
            <a:r>
              <a:rPr kumimoji="0" lang="cs-CZ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 čase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 nulté do páté sekundy pohybu, je-li velikost </a:t>
            </a: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zrychlení 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ms</a:t>
            </a:r>
            <a:r>
              <a:rPr kumimoji="0" lang="cs-CZ" sz="26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 </a:t>
            </a:r>
            <a:r>
              <a:rPr kumimoji="0" lang="cs-CZ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počáteční rychlost </a:t>
            </a:r>
            <a:r>
              <a:rPr lang="cs-CZ" sz="2400" dirty="0">
                <a:ea typeface="Times New Roman" panose="02020603050405020304" pitchFamily="18" charset="0"/>
              </a:rPr>
              <a:t>4 m.s</a:t>
            </a:r>
            <a:r>
              <a:rPr lang="cs-CZ" sz="2400" baseline="30000" dirty="0">
                <a:ea typeface="Times New Roman" panose="02020603050405020304" pitchFamily="18" charset="0"/>
              </a:rPr>
              <a:t>-1</a:t>
            </a: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25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Příklad: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4283968" y="6238836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dirty="0" smtClean="0">
                <a:solidFill>
                  <a:prstClr val="black"/>
                </a:solidFill>
              </a:rPr>
              <a:t>Grafem </a:t>
            </a:r>
            <a:r>
              <a:rPr lang="cs-CZ" sz="2400" dirty="0">
                <a:solidFill>
                  <a:prstClr val="black"/>
                </a:solidFill>
              </a:rPr>
              <a:t>je část paraboly.</a:t>
            </a:r>
          </a:p>
        </p:txBody>
      </p:sp>
      <p:graphicFrame>
        <p:nvGraphicFramePr>
          <p:cNvPr id="32" name="Objek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331863"/>
              </p:ext>
            </p:extLst>
          </p:nvPr>
        </p:nvGraphicFramePr>
        <p:xfrm>
          <a:off x="306713" y="3654544"/>
          <a:ext cx="18843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0" name="Rovnice" r:id="rId4" imgW="901440" imgH="241200" progId="Equation.3">
                  <p:embed/>
                </p:oleObj>
              </mc:Choice>
              <mc:Fallback>
                <p:oleObj name="Rovnice" r:id="rId4" imgW="901440" imgH="241200" progId="Equation.3">
                  <p:embed/>
                  <p:pic>
                    <p:nvPicPr>
                      <p:cNvPr id="32" name="Objek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13" y="3654544"/>
                        <a:ext cx="1884363" cy="5048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024720"/>
              </p:ext>
            </p:extLst>
          </p:nvPr>
        </p:nvGraphicFramePr>
        <p:xfrm>
          <a:off x="302939" y="2674202"/>
          <a:ext cx="1767445" cy="806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1" name="Rovnice" r:id="rId6" imgW="863280" imgH="393480" progId="Equation.3">
                  <p:embed/>
                </p:oleObj>
              </mc:Choice>
              <mc:Fallback>
                <p:oleObj name="Rovnice" r:id="rId6" imgW="863280" imgH="393480" progId="Equation.3">
                  <p:embed/>
                  <p:pic>
                    <p:nvPicPr>
                      <p:cNvPr id="29" name="Objek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39" y="2674202"/>
                        <a:ext cx="1767445" cy="80652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bdélník 15"/>
          <p:cNvSpPr/>
          <p:nvPr/>
        </p:nvSpPr>
        <p:spPr>
          <a:xfrm>
            <a:off x="103537" y="1816808"/>
            <a:ext cx="2420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400" b="1" dirty="0" smtClean="0">
                <a:ea typeface="Times New Roman" panose="02020603050405020304" pitchFamily="18" charset="0"/>
              </a:rPr>
              <a:t>Př.:  a </a:t>
            </a:r>
            <a:r>
              <a:rPr lang="cs-CZ" sz="2400" b="1" dirty="0">
                <a:ea typeface="Times New Roman" panose="02020603050405020304" pitchFamily="18" charset="0"/>
              </a:rPr>
              <a:t>= 2 m.s</a:t>
            </a:r>
            <a:r>
              <a:rPr lang="cs-CZ" sz="2400" b="1" baseline="30000" dirty="0">
                <a:ea typeface="Times New Roman" panose="02020603050405020304" pitchFamily="18" charset="0"/>
              </a:rPr>
              <a:t>-2</a:t>
            </a:r>
            <a:br>
              <a:rPr lang="cs-CZ" sz="2400" b="1" baseline="30000" dirty="0">
                <a:ea typeface="Times New Roman" panose="02020603050405020304" pitchFamily="18" charset="0"/>
              </a:rPr>
            </a:br>
            <a:r>
              <a:rPr lang="cs-CZ" sz="2400" b="1" baseline="30000" dirty="0" smtClean="0">
                <a:ea typeface="Times New Roman" panose="02020603050405020304" pitchFamily="18" charset="0"/>
              </a:rPr>
              <a:t>            </a:t>
            </a:r>
            <a:r>
              <a:rPr lang="cs-CZ" sz="2400" b="1" dirty="0" smtClean="0">
                <a:ea typeface="Times New Roman" panose="02020603050405020304" pitchFamily="18" charset="0"/>
              </a:rPr>
              <a:t>v</a:t>
            </a:r>
            <a:r>
              <a:rPr lang="cs-CZ" sz="2400" b="1" baseline="-25000" dirty="0" smtClean="0">
                <a:ea typeface="Times New Roman" panose="02020603050405020304" pitchFamily="18" charset="0"/>
              </a:rPr>
              <a:t>0</a:t>
            </a:r>
            <a:r>
              <a:rPr lang="cs-CZ" sz="2400" b="1" dirty="0" smtClean="0">
                <a:ea typeface="Times New Roman" panose="02020603050405020304" pitchFamily="18" charset="0"/>
              </a:rPr>
              <a:t> </a:t>
            </a:r>
            <a:r>
              <a:rPr lang="cs-CZ" sz="2400" b="1" dirty="0">
                <a:ea typeface="Times New Roman" panose="02020603050405020304" pitchFamily="18" charset="0"/>
              </a:rPr>
              <a:t>= 4</a:t>
            </a:r>
            <a:r>
              <a:rPr lang="cs-CZ" sz="2400" b="1" dirty="0" smtClean="0">
                <a:ea typeface="Times New Roman" panose="02020603050405020304" pitchFamily="18" charset="0"/>
              </a:rPr>
              <a:t> m.s</a:t>
            </a:r>
            <a:r>
              <a:rPr lang="cs-CZ" sz="2400" b="1" baseline="30000" dirty="0" smtClean="0">
                <a:ea typeface="Times New Roman" panose="02020603050405020304" pitchFamily="18" charset="0"/>
              </a:rPr>
              <a:t>-1</a:t>
            </a:r>
            <a:endParaRPr lang="cs-CZ" b="1" dirty="0">
              <a:ea typeface="Times New Roman" panose="02020603050405020304" pitchFamily="18" charset="0"/>
            </a:endParaRP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66572"/>
              </p:ext>
            </p:extLst>
          </p:nvPr>
        </p:nvGraphicFramePr>
        <p:xfrm>
          <a:off x="374062" y="4365104"/>
          <a:ext cx="1749666" cy="2226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284">
                  <a:extLst>
                    <a:ext uri="{9D8B030D-6E8A-4147-A177-3AD203B41FA5}">
                      <a16:colId xmlns:a16="http://schemas.microsoft.com/office/drawing/2014/main" val="759533104"/>
                    </a:ext>
                  </a:extLst>
                </a:gridCol>
                <a:gridCol w="987382">
                  <a:extLst>
                    <a:ext uri="{9D8B030D-6E8A-4147-A177-3AD203B41FA5}">
                      <a16:colId xmlns:a16="http://schemas.microsoft.com/office/drawing/2014/main" val="348603533"/>
                    </a:ext>
                  </a:extLst>
                </a:gridCol>
              </a:tblGrid>
              <a:tr h="397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 / s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 / m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7396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494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4800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813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</a:rPr>
                        <a:t>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0002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</a:rPr>
                        <a:t>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4463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</a:rPr>
                        <a:t>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676332"/>
                  </a:ext>
                </a:extLst>
              </a:tr>
            </a:tbl>
          </a:graphicData>
        </a:graphic>
      </p:graphicFrame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82454"/>
              </p:ext>
            </p:extLst>
          </p:nvPr>
        </p:nvGraphicFramePr>
        <p:xfrm>
          <a:off x="374062" y="4365104"/>
          <a:ext cx="1749666" cy="2283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284">
                  <a:extLst>
                    <a:ext uri="{9D8B030D-6E8A-4147-A177-3AD203B41FA5}">
                      <a16:colId xmlns:a16="http://schemas.microsoft.com/office/drawing/2014/main" val="759533104"/>
                    </a:ext>
                  </a:extLst>
                </a:gridCol>
                <a:gridCol w="987382">
                  <a:extLst>
                    <a:ext uri="{9D8B030D-6E8A-4147-A177-3AD203B41FA5}">
                      <a16:colId xmlns:a16="http://schemas.microsoft.com/office/drawing/2014/main" val="348603533"/>
                    </a:ext>
                  </a:extLst>
                </a:gridCol>
              </a:tblGrid>
              <a:tr h="397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 / s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 / m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7396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0494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4800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7813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</a:rPr>
                        <a:t>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0002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</a:rPr>
                        <a:t>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4463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smtClean="0">
                          <a:effectLst/>
                        </a:rPr>
                        <a:t>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1676332"/>
                  </a:ext>
                </a:extLst>
              </a:tr>
            </a:tbl>
          </a:graphicData>
        </a:graphic>
      </p:graphicFrame>
      <p:graphicFrame>
        <p:nvGraphicFramePr>
          <p:cNvPr id="22" name="Graf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744167"/>
              </p:ext>
            </p:extLst>
          </p:nvPr>
        </p:nvGraphicFramePr>
        <p:xfrm>
          <a:off x="3019921" y="1993741"/>
          <a:ext cx="5359659" cy="422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Obdélník 17"/>
          <p:cNvSpPr/>
          <p:nvPr/>
        </p:nvSpPr>
        <p:spPr>
          <a:xfrm>
            <a:off x="3707904" y="2388905"/>
            <a:ext cx="4536504" cy="3036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722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/>
      <p:bldGraphic spid="22" grpId="0">
        <p:bldAsOne/>
      </p:bldGraphic>
      <p:bldP spid="18" grpId="0" animBg="1"/>
      <p:bldP spid="1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715533"/>
              </p:ext>
            </p:extLst>
          </p:nvPr>
        </p:nvGraphicFramePr>
        <p:xfrm>
          <a:off x="179512" y="3893872"/>
          <a:ext cx="2808313" cy="2775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388">
                  <a:extLst>
                    <a:ext uri="{9D8B030D-6E8A-4147-A177-3AD203B41FA5}">
                      <a16:colId xmlns:a16="http://schemas.microsoft.com/office/drawing/2014/main" val="3267909991"/>
                    </a:ext>
                  </a:extLst>
                </a:gridCol>
                <a:gridCol w="1023073">
                  <a:extLst>
                    <a:ext uri="{9D8B030D-6E8A-4147-A177-3AD203B41FA5}">
                      <a16:colId xmlns:a16="http://schemas.microsoft.com/office/drawing/2014/main" val="3089578170"/>
                    </a:ext>
                  </a:extLst>
                </a:gridCol>
                <a:gridCol w="1098852">
                  <a:extLst>
                    <a:ext uri="{9D8B030D-6E8A-4147-A177-3AD203B41FA5}">
                      <a16:colId xmlns:a16="http://schemas.microsoft.com/office/drawing/2014/main" val="2831770902"/>
                    </a:ext>
                  </a:extLst>
                </a:gridCol>
              </a:tblGrid>
              <a:tr h="51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t / s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cs-CZ" sz="2400" dirty="0">
                          <a:effectLst/>
                        </a:rPr>
                        <a:t> / m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err="1" smtClean="0">
                          <a:solidFill>
                            <a:srgbClr val="92D050"/>
                          </a:solidFill>
                          <a:effectLst/>
                        </a:rPr>
                        <a:t>s</a:t>
                      </a:r>
                      <a:r>
                        <a:rPr lang="cs-CZ" sz="2400" baseline="-25000" dirty="0" err="1" smtClean="0">
                          <a:solidFill>
                            <a:srgbClr val="92D050"/>
                          </a:solidFill>
                          <a:effectLst/>
                        </a:rPr>
                        <a:t>c</a:t>
                      </a:r>
                      <a:r>
                        <a:rPr lang="cs-CZ" sz="2400" dirty="0" smtClean="0">
                          <a:effectLst/>
                        </a:rPr>
                        <a:t> </a:t>
                      </a:r>
                      <a:r>
                        <a:rPr lang="cs-CZ" sz="2400" dirty="0">
                          <a:effectLst/>
                        </a:rPr>
                        <a:t>/ m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629620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72199493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12407812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0543130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46378272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25380329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5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0354544"/>
                  </a:ext>
                </a:extLst>
              </a:tr>
            </a:tbl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0338" y="562090"/>
            <a:ext cx="8875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400" b="1" dirty="0">
                <a:solidFill>
                  <a:prstClr val="black"/>
                </a:solidFill>
              </a:rPr>
              <a:t>Graf závislosti dráhy </a:t>
            </a:r>
            <a:r>
              <a:rPr lang="cs-CZ" sz="2400" b="1" dirty="0" smtClean="0">
                <a:solidFill>
                  <a:prstClr val="black"/>
                </a:solidFill>
              </a:rPr>
              <a:t>rovnoměrně zpomaleného </a:t>
            </a:r>
            <a:r>
              <a:rPr lang="cs-CZ" sz="2400" b="1" dirty="0">
                <a:solidFill>
                  <a:prstClr val="black"/>
                </a:solidFill>
              </a:rPr>
              <a:t>pohybu na čase</a:t>
            </a:r>
            <a:endParaRPr kumimoji="0" lang="cs-CZ" sz="2400" b="0" i="0" u="none" strike="noStrike" kern="120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/>
              <a:t>Příklad:</a:t>
            </a:r>
          </a:p>
        </p:txBody>
      </p:sp>
      <p:sp>
        <p:nvSpPr>
          <p:cNvPr id="57" name="Obdélník 56"/>
          <p:cNvSpPr/>
          <p:nvPr/>
        </p:nvSpPr>
        <p:spPr>
          <a:xfrm>
            <a:off x="3600210" y="897450"/>
            <a:ext cx="54925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000" dirty="0"/>
              <a:t>d</a:t>
            </a:r>
            <a:r>
              <a:rPr lang="cs-CZ" sz="2000" dirty="0" smtClean="0"/>
              <a:t>ráha </a:t>
            </a:r>
            <a:r>
              <a:rPr lang="cs-CZ" sz="2000" dirty="0"/>
              <a:t>RZP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s</a:t>
            </a:r>
            <a:r>
              <a:rPr lang="cs-CZ" sz="2000" dirty="0"/>
              <a:t> počáteční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rychlostí v</a:t>
            </a:r>
            <a:r>
              <a:rPr lang="cs-CZ" sz="2000" baseline="-25000" dirty="0" smtClean="0"/>
              <a:t>0</a:t>
            </a:r>
            <a:r>
              <a:rPr lang="cs-CZ" sz="2000" dirty="0" smtClean="0">
                <a:solidFill>
                  <a:prstClr val="black"/>
                </a:solidFill>
              </a:rPr>
              <a:t>.</a:t>
            </a:r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2159256" y="1914386"/>
            <a:ext cx="6786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d</a:t>
            </a:r>
            <a:r>
              <a:rPr lang="cs-CZ" sz="2000" dirty="0" smtClean="0"/>
              <a:t>ráha RZP s</a:t>
            </a:r>
            <a:r>
              <a:rPr lang="cs-CZ" sz="2000" dirty="0"/>
              <a:t> počáteční dráhou </a:t>
            </a:r>
            <a:r>
              <a:rPr lang="cs-CZ" sz="2000" dirty="0" smtClean="0"/>
              <a:t>s</a:t>
            </a:r>
            <a:r>
              <a:rPr lang="cs-CZ" sz="2000" baseline="-25000" dirty="0" smtClean="0"/>
              <a:t>0 </a:t>
            </a:r>
            <a:br>
              <a:rPr lang="cs-CZ" sz="2000" baseline="-25000" dirty="0" smtClean="0"/>
            </a:br>
            <a:r>
              <a:rPr lang="cs-CZ" sz="2000" dirty="0" smtClean="0"/>
              <a:t>a s počáteční </a:t>
            </a:r>
            <a:r>
              <a:rPr lang="cs-CZ" sz="2000" dirty="0"/>
              <a:t>rychlostí </a:t>
            </a:r>
            <a:r>
              <a:rPr lang="cs-CZ" sz="2000" dirty="0" smtClean="0"/>
              <a:t>v</a:t>
            </a:r>
            <a:r>
              <a:rPr lang="cs-CZ" sz="2000" baseline="-25000" dirty="0" smtClean="0"/>
              <a:t>0</a:t>
            </a:r>
            <a:endParaRPr lang="cs-CZ" sz="24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297048"/>
              </p:ext>
            </p:extLst>
          </p:nvPr>
        </p:nvGraphicFramePr>
        <p:xfrm>
          <a:off x="2160633" y="1071264"/>
          <a:ext cx="1420050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0" name="Rovnice" r:id="rId4" imgW="863280" imgH="393480" progId="Equation.3">
                  <p:embed/>
                </p:oleObj>
              </mc:Choice>
              <mc:Fallback>
                <p:oleObj name="Rovnice" r:id="rId4" imgW="86328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633" y="1071264"/>
                        <a:ext cx="1420050" cy="64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314639"/>
              </p:ext>
            </p:extLst>
          </p:nvPr>
        </p:nvGraphicFramePr>
        <p:xfrm>
          <a:off x="184412" y="1071264"/>
          <a:ext cx="1420054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1" name="Rovnice" r:id="rId6" imgW="863280" imgH="393480" progId="Equation.3">
                  <p:embed/>
                </p:oleObj>
              </mc:Choice>
              <mc:Fallback>
                <p:oleObj name="Rovnice" r:id="rId6" imgW="863280" imgH="393480" progId="Equation.3">
                  <p:embed/>
                  <p:pic>
                    <p:nvPicPr>
                      <p:cNvPr id="23" name="Objek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12" y="1071264"/>
                        <a:ext cx="1420054" cy="64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790333"/>
              </p:ext>
            </p:extLst>
          </p:nvPr>
        </p:nvGraphicFramePr>
        <p:xfrm>
          <a:off x="1680245" y="1237265"/>
          <a:ext cx="37147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2" name="Rovnice" r:id="rId8" imgW="241200" imgH="177480" progId="Equation.3">
                  <p:embed/>
                </p:oleObj>
              </mc:Choice>
              <mc:Fallback>
                <p:oleObj name="Rovnice" r:id="rId8" imgW="241200" imgH="177480" progId="Equation.3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245" y="1237265"/>
                        <a:ext cx="371475" cy="274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408922"/>
              </p:ext>
            </p:extLst>
          </p:nvPr>
        </p:nvGraphicFramePr>
        <p:xfrm>
          <a:off x="136525" y="1944687"/>
          <a:ext cx="1942369" cy="6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3" name="Rovnice" r:id="rId10" imgW="1180800" imgH="393480" progId="Equation.3">
                  <p:embed/>
                </p:oleObj>
              </mc:Choice>
              <mc:Fallback>
                <p:oleObj name="Rovnice" r:id="rId10" imgW="118080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1944687"/>
                        <a:ext cx="1942369" cy="64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179512" y="2735448"/>
            <a:ext cx="2470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 smtClean="0">
                <a:ea typeface="Times New Roman" panose="02020603050405020304" pitchFamily="18" charset="0"/>
              </a:rPr>
              <a:t>Př.:  a </a:t>
            </a:r>
            <a:r>
              <a:rPr lang="cs-CZ" sz="2000" b="1" dirty="0">
                <a:ea typeface="Times New Roman" panose="02020603050405020304" pitchFamily="18" charset="0"/>
              </a:rPr>
              <a:t>= 2 m.s</a:t>
            </a:r>
            <a:r>
              <a:rPr lang="cs-CZ" sz="2000" b="1" baseline="30000" dirty="0">
                <a:ea typeface="Times New Roman" panose="02020603050405020304" pitchFamily="18" charset="0"/>
              </a:rPr>
              <a:t>-2</a:t>
            </a:r>
            <a:br>
              <a:rPr lang="cs-CZ" sz="2000" b="1" baseline="30000" dirty="0">
                <a:ea typeface="Times New Roman" panose="02020603050405020304" pitchFamily="18" charset="0"/>
              </a:rPr>
            </a:br>
            <a:r>
              <a:rPr lang="cs-CZ" sz="2000" b="1" baseline="30000" dirty="0" smtClean="0">
                <a:ea typeface="Times New Roman" panose="02020603050405020304" pitchFamily="18" charset="0"/>
              </a:rPr>
              <a:t>           </a:t>
            </a:r>
            <a:r>
              <a:rPr lang="cs-CZ" sz="2000" b="1" dirty="0" smtClean="0">
                <a:ea typeface="Times New Roman" panose="02020603050405020304" pitchFamily="18" charset="0"/>
              </a:rPr>
              <a:t>a) </a:t>
            </a:r>
            <a:r>
              <a:rPr lang="cs-CZ" sz="2000" b="1" baseline="30000" dirty="0" smtClean="0">
                <a:ea typeface="Times New Roman" panose="02020603050405020304" pitchFamily="18" charset="0"/>
              </a:rPr>
              <a:t> </a:t>
            </a:r>
            <a:r>
              <a:rPr lang="cs-CZ" sz="2000" b="1" dirty="0" smtClean="0">
                <a:ea typeface="Times New Roman" panose="02020603050405020304" pitchFamily="18" charset="0"/>
              </a:rPr>
              <a:t>v</a:t>
            </a:r>
            <a:r>
              <a:rPr lang="cs-CZ" sz="2000" b="1" baseline="-25000" dirty="0" smtClean="0">
                <a:ea typeface="Times New Roman" panose="02020603050405020304" pitchFamily="18" charset="0"/>
              </a:rPr>
              <a:t>0</a:t>
            </a:r>
            <a:r>
              <a:rPr lang="cs-CZ" sz="2000" b="1" dirty="0" smtClean="0">
                <a:ea typeface="Times New Roman" panose="02020603050405020304" pitchFamily="18" charset="0"/>
              </a:rPr>
              <a:t> </a:t>
            </a:r>
            <a:r>
              <a:rPr lang="cs-CZ" sz="2000" b="1" dirty="0">
                <a:ea typeface="Times New Roman" panose="02020603050405020304" pitchFamily="18" charset="0"/>
              </a:rPr>
              <a:t>= 10 m.s</a:t>
            </a:r>
            <a:r>
              <a:rPr lang="cs-CZ" sz="2000" b="1" baseline="30000" dirty="0">
                <a:ea typeface="Times New Roman" panose="02020603050405020304" pitchFamily="18" charset="0"/>
              </a:rPr>
              <a:t>-1</a:t>
            </a:r>
            <a:endParaRPr lang="cs-CZ" sz="1600" b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000" b="1" dirty="0" smtClean="0">
                <a:ea typeface="Times New Roman" panose="02020603050405020304" pitchFamily="18" charset="0"/>
              </a:rPr>
              <a:t>       b)  </a:t>
            </a:r>
            <a:r>
              <a:rPr lang="cs-CZ" sz="2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s</a:t>
            </a:r>
            <a:r>
              <a:rPr lang="cs-CZ" sz="2000" b="1" baseline="-25000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0</a:t>
            </a:r>
            <a:r>
              <a:rPr lang="cs-CZ" sz="2000" b="1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ea typeface="Times New Roman" panose="02020603050405020304" pitchFamily="18" charset="0"/>
              </a:rPr>
              <a:t>= 5 m</a:t>
            </a:r>
            <a:endParaRPr lang="cs-CZ" sz="1600" b="1" dirty="0">
              <a:solidFill>
                <a:srgbClr val="00B050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40" name="Objek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248134"/>
              </p:ext>
            </p:extLst>
          </p:nvPr>
        </p:nvGraphicFramePr>
        <p:xfrm>
          <a:off x="5060472" y="1060546"/>
          <a:ext cx="2047157" cy="689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4" name="Rovnice" r:id="rId12" imgW="1168200" imgH="393480" progId="Equation.3">
                  <p:embed/>
                </p:oleObj>
              </mc:Choice>
              <mc:Fallback>
                <p:oleObj name="Rovnice" r:id="rId12" imgW="1168200" imgH="393480" progId="Equation.3">
                  <p:embed/>
                  <p:pic>
                    <p:nvPicPr>
                      <p:cNvPr id="32" name="Objek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472" y="1060546"/>
                        <a:ext cx="2047157" cy="68947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587838"/>
              </p:ext>
            </p:extLst>
          </p:nvPr>
        </p:nvGraphicFramePr>
        <p:xfrm>
          <a:off x="6024980" y="2046709"/>
          <a:ext cx="20462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5" name="Rovnice" r:id="rId14" imgW="1168200" imgH="241200" progId="Equation.3">
                  <p:embed/>
                </p:oleObj>
              </mc:Choice>
              <mc:Fallback>
                <p:oleObj name="Rovnice" r:id="rId14" imgW="1168200" imgH="241200" progId="Equation.3">
                  <p:embed/>
                  <p:pic>
                    <p:nvPicPr>
                      <p:cNvPr id="40" name="Objek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980" y="2046709"/>
                        <a:ext cx="2046287" cy="4222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k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739512"/>
              </p:ext>
            </p:extLst>
          </p:nvPr>
        </p:nvGraphicFramePr>
        <p:xfrm>
          <a:off x="7254845" y="1194143"/>
          <a:ext cx="16906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" name="Rovnice" r:id="rId16" imgW="965160" imgH="241200" progId="Equation.3">
                  <p:embed/>
                </p:oleObj>
              </mc:Choice>
              <mc:Fallback>
                <p:oleObj name="Rovnice" r:id="rId16" imgW="965160" imgH="241200" progId="Equation.3">
                  <p:embed/>
                  <p:pic>
                    <p:nvPicPr>
                      <p:cNvPr id="41" name="Objek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45" y="1194143"/>
                        <a:ext cx="1690687" cy="4222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Graf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060961"/>
              </p:ext>
            </p:extLst>
          </p:nvPr>
        </p:nvGraphicFramePr>
        <p:xfrm>
          <a:off x="3324980" y="2803744"/>
          <a:ext cx="5400000" cy="39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43" name="Graf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366029"/>
              </p:ext>
            </p:extLst>
          </p:nvPr>
        </p:nvGraphicFramePr>
        <p:xfrm>
          <a:off x="3324980" y="2803744"/>
          <a:ext cx="5400000" cy="390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2" name="Tabulk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31245"/>
              </p:ext>
            </p:extLst>
          </p:nvPr>
        </p:nvGraphicFramePr>
        <p:xfrm>
          <a:off x="179512" y="3893872"/>
          <a:ext cx="2808313" cy="2775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388">
                  <a:extLst>
                    <a:ext uri="{9D8B030D-6E8A-4147-A177-3AD203B41FA5}">
                      <a16:colId xmlns:a16="http://schemas.microsoft.com/office/drawing/2014/main" val="3267909991"/>
                    </a:ext>
                  </a:extLst>
                </a:gridCol>
                <a:gridCol w="1023073">
                  <a:extLst>
                    <a:ext uri="{9D8B030D-6E8A-4147-A177-3AD203B41FA5}">
                      <a16:colId xmlns:a16="http://schemas.microsoft.com/office/drawing/2014/main" val="3089578170"/>
                    </a:ext>
                  </a:extLst>
                </a:gridCol>
                <a:gridCol w="1098852">
                  <a:extLst>
                    <a:ext uri="{9D8B030D-6E8A-4147-A177-3AD203B41FA5}">
                      <a16:colId xmlns:a16="http://schemas.microsoft.com/office/drawing/2014/main" val="2831770902"/>
                    </a:ext>
                  </a:extLst>
                </a:gridCol>
              </a:tblGrid>
              <a:tr h="51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t / s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cs-CZ" sz="2400" dirty="0">
                          <a:effectLst/>
                        </a:rPr>
                        <a:t> / m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err="1" smtClean="0">
                          <a:solidFill>
                            <a:srgbClr val="92D050"/>
                          </a:solidFill>
                          <a:effectLst/>
                        </a:rPr>
                        <a:t>s</a:t>
                      </a:r>
                      <a:r>
                        <a:rPr lang="cs-CZ" sz="2400" baseline="-25000" dirty="0" err="1" smtClean="0">
                          <a:solidFill>
                            <a:srgbClr val="92D050"/>
                          </a:solidFill>
                          <a:effectLst/>
                        </a:rPr>
                        <a:t>c</a:t>
                      </a:r>
                      <a:r>
                        <a:rPr lang="cs-CZ" sz="2400" dirty="0" smtClean="0">
                          <a:effectLst/>
                        </a:rPr>
                        <a:t> </a:t>
                      </a:r>
                      <a:r>
                        <a:rPr lang="cs-CZ" sz="2400" dirty="0">
                          <a:effectLst/>
                        </a:rPr>
                        <a:t>/ m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629620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0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72199493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9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12407812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0543130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46378272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25380329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0354544"/>
                  </a:ext>
                </a:extLst>
              </a:tr>
            </a:tbl>
          </a:graphicData>
        </a:graphic>
      </p:graphicFrame>
      <p:graphicFrame>
        <p:nvGraphicFramePr>
          <p:cNvPr id="26" name="Tabulk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252842"/>
              </p:ext>
            </p:extLst>
          </p:nvPr>
        </p:nvGraphicFramePr>
        <p:xfrm>
          <a:off x="179512" y="3893872"/>
          <a:ext cx="2808313" cy="2775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6388">
                  <a:extLst>
                    <a:ext uri="{9D8B030D-6E8A-4147-A177-3AD203B41FA5}">
                      <a16:colId xmlns:a16="http://schemas.microsoft.com/office/drawing/2014/main" val="3267909991"/>
                    </a:ext>
                  </a:extLst>
                </a:gridCol>
                <a:gridCol w="1023073">
                  <a:extLst>
                    <a:ext uri="{9D8B030D-6E8A-4147-A177-3AD203B41FA5}">
                      <a16:colId xmlns:a16="http://schemas.microsoft.com/office/drawing/2014/main" val="3089578170"/>
                    </a:ext>
                  </a:extLst>
                </a:gridCol>
                <a:gridCol w="1098852">
                  <a:extLst>
                    <a:ext uri="{9D8B030D-6E8A-4147-A177-3AD203B41FA5}">
                      <a16:colId xmlns:a16="http://schemas.microsoft.com/office/drawing/2014/main" val="2831770902"/>
                    </a:ext>
                  </a:extLst>
                </a:gridCol>
              </a:tblGrid>
              <a:tr h="519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 / s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</a:rPr>
                        <a:t>s</a:t>
                      </a:r>
                      <a:r>
                        <a:rPr lang="cs-CZ" sz="2400" dirty="0">
                          <a:effectLst/>
                        </a:rPr>
                        <a:t> / m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err="1" smtClean="0">
                          <a:solidFill>
                            <a:srgbClr val="92D050"/>
                          </a:solidFill>
                          <a:effectLst/>
                        </a:rPr>
                        <a:t>s</a:t>
                      </a:r>
                      <a:r>
                        <a:rPr lang="cs-CZ" sz="2400" baseline="-25000" dirty="0" err="1" smtClean="0">
                          <a:solidFill>
                            <a:srgbClr val="92D050"/>
                          </a:solidFill>
                          <a:effectLst/>
                        </a:rPr>
                        <a:t>c</a:t>
                      </a:r>
                      <a:r>
                        <a:rPr lang="cs-CZ" sz="2400" dirty="0" smtClean="0">
                          <a:effectLst/>
                        </a:rPr>
                        <a:t> </a:t>
                      </a:r>
                      <a:r>
                        <a:rPr lang="cs-CZ" sz="2400" dirty="0">
                          <a:effectLst/>
                        </a:rPr>
                        <a:t>/ m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629620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smtClean="0">
                          <a:effectLst/>
                        </a:rPr>
                        <a:t>0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smtClean="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72199493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smtClean="0">
                          <a:effectLst/>
                        </a:rPr>
                        <a:t>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smtClean="0">
                          <a:effectLst/>
                        </a:rPr>
                        <a:t>14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12407812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smtClean="0">
                          <a:effectLst/>
                        </a:rPr>
                        <a:t>16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smtClean="0">
                          <a:effectLst/>
                        </a:rPr>
                        <a:t>21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0543130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smtClean="0">
                          <a:effectLst/>
                        </a:rPr>
                        <a:t>21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smtClean="0">
                          <a:effectLst/>
                        </a:rPr>
                        <a:t>26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46378272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smtClean="0">
                          <a:effectLst/>
                        </a:rPr>
                        <a:t>24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smtClean="0">
                          <a:effectLst/>
                        </a:rPr>
                        <a:t>29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25380329"/>
                  </a:ext>
                </a:extLst>
              </a:tr>
              <a:tr h="375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smtClean="0">
                          <a:effectLst/>
                        </a:rPr>
                        <a:t>25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30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20354544"/>
                  </a:ext>
                </a:extLst>
              </a:tr>
            </a:tbl>
          </a:graphicData>
        </a:graphic>
      </p:graphicFrame>
      <p:sp>
        <p:nvSpPr>
          <p:cNvPr id="27" name="Obdélník 26"/>
          <p:cNvSpPr/>
          <p:nvPr/>
        </p:nvSpPr>
        <p:spPr>
          <a:xfrm>
            <a:off x="3995936" y="2841170"/>
            <a:ext cx="4536504" cy="3036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875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6" grpId="0"/>
      <p:bldGraphic spid="44" grpId="0">
        <p:bldAsOne/>
      </p:bldGraphic>
      <p:bldGraphic spid="43" grpId="0">
        <p:bldAsOne/>
      </p:bldGraphic>
      <p:bldP spid="27" grpId="0" animBg="1"/>
      <p:bldP spid="2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Data\Prometheus\Sbírka úloh z fyziky pro SŠ\1.0\Data\Images\SbirkaObrazky\SbF_2-04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51245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1580" y="31884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2.45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Pravá složená závorka 2"/>
          <p:cNvSpPr/>
          <p:nvPr/>
        </p:nvSpPr>
        <p:spPr>
          <a:xfrm rot="5400000">
            <a:off x="2963516" y="4484813"/>
            <a:ext cx="1175659" cy="1321229"/>
          </a:xfrm>
          <a:prstGeom prst="rightBrace">
            <a:avLst>
              <a:gd name="adj1" fmla="val 11809"/>
              <a:gd name="adj2" fmla="val 5439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Pravá složená závorka 5"/>
          <p:cNvSpPr/>
          <p:nvPr/>
        </p:nvSpPr>
        <p:spPr>
          <a:xfrm rot="10800000">
            <a:off x="1411700" y="2542569"/>
            <a:ext cx="1417942" cy="2015028"/>
          </a:xfrm>
          <a:prstGeom prst="rightBrace">
            <a:avLst>
              <a:gd name="adj1" fmla="val 9071"/>
              <a:gd name="adj2" fmla="val 5439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830735"/>
              </p:ext>
            </p:extLst>
          </p:nvPr>
        </p:nvGraphicFramePr>
        <p:xfrm>
          <a:off x="388938" y="3209925"/>
          <a:ext cx="822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2" name="Rovnice" r:id="rId4" imgW="215640" imgH="177480" progId="Equation.3">
                  <p:embed/>
                </p:oleObj>
              </mc:Choice>
              <mc:Fallback>
                <p:oleObj name="Rovnice" r:id="rId4" imgW="215640" imgH="177480" progId="Equation.3">
                  <p:embed/>
                  <p:pic>
                    <p:nvPicPr>
                      <p:cNvPr id="30" name="Objek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3209925"/>
                        <a:ext cx="822325" cy="679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824617"/>
              </p:ext>
            </p:extLst>
          </p:nvPr>
        </p:nvGraphicFramePr>
        <p:xfrm>
          <a:off x="3188601" y="5806829"/>
          <a:ext cx="7254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3" name="Rovnice" r:id="rId6" imgW="190440" imgH="177480" progId="Equation.3">
                  <p:embed/>
                </p:oleObj>
              </mc:Choice>
              <mc:Fallback>
                <p:oleObj name="Rovnice" r:id="rId6" imgW="190440" imgH="177480" progId="Equation.3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8601" y="5806829"/>
                        <a:ext cx="725487" cy="679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522081"/>
              </p:ext>
            </p:extLst>
          </p:nvPr>
        </p:nvGraphicFramePr>
        <p:xfrm>
          <a:off x="539750" y="5013176"/>
          <a:ext cx="1362833" cy="113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4" name="Rovnice" r:id="rId8" imgW="507960" imgH="393480" progId="Equation.3">
                  <p:embed/>
                </p:oleObj>
              </mc:Choice>
              <mc:Fallback>
                <p:oleObj name="Rovnice" r:id="rId8" imgW="507960" imgH="393480" progId="Equation.3">
                  <p:embed/>
                  <p:pic>
                    <p:nvPicPr>
                      <p:cNvPr id="64" name="Objek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013176"/>
                        <a:ext cx="1362833" cy="1138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319361"/>
              </p:ext>
            </p:extLst>
          </p:nvPr>
        </p:nvGraphicFramePr>
        <p:xfrm>
          <a:off x="2890731" y="671768"/>
          <a:ext cx="1263312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5" name="Rovnice" r:id="rId10" imgW="787320" imgH="228600" progId="Equation.3">
                  <p:embed/>
                </p:oleObj>
              </mc:Choice>
              <mc:Fallback>
                <p:oleObj name="Rovnice" r:id="rId10" imgW="787320" imgH="22860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731" y="671768"/>
                        <a:ext cx="1263312" cy="3960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197041"/>
              </p:ext>
            </p:extLst>
          </p:nvPr>
        </p:nvGraphicFramePr>
        <p:xfrm>
          <a:off x="4215256" y="671768"/>
          <a:ext cx="1308629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6" name="Rovnice" r:id="rId12" imgW="812520" imgH="228600" progId="Equation.3">
                  <p:embed/>
                </p:oleObj>
              </mc:Choice>
              <mc:Fallback>
                <p:oleObj name="Rovnice" r:id="rId12" imgW="812520" imgH="2286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5256" y="671768"/>
                        <a:ext cx="1308629" cy="3960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834028"/>
              </p:ext>
            </p:extLst>
          </p:nvPr>
        </p:nvGraphicFramePr>
        <p:xfrm>
          <a:off x="5597660" y="671768"/>
          <a:ext cx="1174226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7" name="Rovnice" r:id="rId14" imgW="774360" imgH="241200" progId="Equation.3">
                  <p:embed/>
                </p:oleObj>
              </mc:Choice>
              <mc:Fallback>
                <p:oleObj name="Rovnice" r:id="rId14" imgW="774360" imgH="241200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660" y="671768"/>
                        <a:ext cx="1174226" cy="3960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22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22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681548"/>
              </p:ext>
            </p:extLst>
          </p:nvPr>
        </p:nvGraphicFramePr>
        <p:xfrm>
          <a:off x="683568" y="404664"/>
          <a:ext cx="74168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187624" y="4509120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Jaký pohyb těleso koná v jednotlivých „úsecích“?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36798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zrychlený	0s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10s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lvl="0" indent="-457200">
              <a:buFont typeface="+mj-lt"/>
              <a:buAutoNum type="arabicPeriod"/>
              <a:tabLst>
                <a:tab pos="36798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cs-CZ" sz="2400" dirty="0">
                <a:solidFill>
                  <a:prstClr val="black"/>
                </a:solidFill>
              </a:rPr>
              <a:t>zrychlený	</a:t>
            </a:r>
            <a:r>
              <a:rPr lang="cs-CZ" sz="2400" dirty="0" smtClean="0">
                <a:solidFill>
                  <a:prstClr val="black"/>
                </a:solidFill>
              </a:rPr>
              <a:t>10s </a:t>
            </a:r>
            <a:r>
              <a:rPr lang="cs-CZ" sz="2400" dirty="0">
                <a:solidFill>
                  <a:prstClr val="black"/>
                </a:solidFill>
              </a:rPr>
              <a:t>– </a:t>
            </a:r>
            <a:r>
              <a:rPr lang="cs-CZ" sz="2400" dirty="0" smtClean="0">
                <a:solidFill>
                  <a:prstClr val="black"/>
                </a:solidFill>
              </a:rPr>
              <a:t>20s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lvl="0" indent="-457200">
              <a:buFont typeface="+mj-lt"/>
              <a:buAutoNum type="arabicPeriod"/>
              <a:tabLst>
                <a:tab pos="3679825" algn="l"/>
              </a:tabLst>
              <a:defRPr/>
            </a:pPr>
            <a:r>
              <a:rPr lang="cs-CZ" sz="2400" dirty="0">
                <a:solidFill>
                  <a:prstClr val="black"/>
                </a:solidFill>
              </a:rPr>
              <a:t>Rovnoměrný	</a:t>
            </a:r>
            <a:r>
              <a:rPr lang="cs-CZ" sz="2400" dirty="0" smtClean="0">
                <a:solidFill>
                  <a:prstClr val="black"/>
                </a:solidFill>
              </a:rPr>
              <a:t>20s </a:t>
            </a:r>
            <a:r>
              <a:rPr lang="cs-CZ" sz="2400" dirty="0">
                <a:solidFill>
                  <a:prstClr val="black"/>
                </a:solidFill>
              </a:rPr>
              <a:t>– </a:t>
            </a:r>
            <a:r>
              <a:rPr lang="cs-CZ" sz="2400" dirty="0" smtClean="0">
                <a:solidFill>
                  <a:prstClr val="black"/>
                </a:solidFill>
              </a:rPr>
              <a:t>30s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lvl="0" indent="-457200">
              <a:buFont typeface="+mj-lt"/>
              <a:buAutoNum type="arabicPeriod"/>
              <a:tabLst>
                <a:tab pos="36798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cs-CZ" sz="2400" dirty="0">
                <a:solidFill>
                  <a:prstClr val="black"/>
                </a:solidFill>
              </a:rPr>
              <a:t>zpomalený	 </a:t>
            </a:r>
            <a:r>
              <a:rPr lang="cs-CZ" sz="2400" dirty="0" smtClean="0">
                <a:solidFill>
                  <a:prstClr val="black"/>
                </a:solidFill>
              </a:rPr>
              <a:t>30s </a:t>
            </a:r>
            <a:r>
              <a:rPr lang="cs-CZ" sz="2400" dirty="0">
                <a:solidFill>
                  <a:prstClr val="black"/>
                </a:solidFill>
              </a:rPr>
              <a:t>– </a:t>
            </a:r>
            <a:r>
              <a:rPr lang="cs-CZ" sz="2400" dirty="0" smtClean="0">
                <a:solidFill>
                  <a:prstClr val="black"/>
                </a:solidFill>
              </a:rPr>
              <a:t>40s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ál 5"/>
          <p:cNvSpPr/>
          <p:nvPr/>
        </p:nvSpPr>
        <p:spPr>
          <a:xfrm>
            <a:off x="2339752" y="27637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ál 6"/>
          <p:cNvSpPr/>
          <p:nvPr/>
        </p:nvSpPr>
        <p:spPr>
          <a:xfrm>
            <a:off x="3635896" y="17728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Ovál 7"/>
          <p:cNvSpPr/>
          <p:nvPr/>
        </p:nvSpPr>
        <p:spPr>
          <a:xfrm>
            <a:off x="5436096" y="8367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" name="Ovál 8"/>
          <p:cNvSpPr/>
          <p:nvPr/>
        </p:nvSpPr>
        <p:spPr>
          <a:xfrm>
            <a:off x="7309430" y="220486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1907704" y="2979812"/>
            <a:ext cx="1512168" cy="8092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3419872" y="1371600"/>
            <a:ext cx="1529318" cy="16082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4887461" y="1371600"/>
            <a:ext cx="15293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416779" y="1371600"/>
            <a:ext cx="1467589" cy="24174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5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156648"/>
              </p:ext>
            </p:extLst>
          </p:nvPr>
        </p:nvGraphicFramePr>
        <p:xfrm>
          <a:off x="683568" y="404664"/>
          <a:ext cx="74168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83692" y="4877871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Jaké je zrychlení v jednotlivých „úsecích“?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zrychlený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zrychlený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Rovnoměrný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zpomalený</a:t>
            </a:r>
          </a:p>
        </p:txBody>
      </p:sp>
      <p:sp>
        <p:nvSpPr>
          <p:cNvPr id="6" name="Ovál 5"/>
          <p:cNvSpPr/>
          <p:nvPr/>
        </p:nvSpPr>
        <p:spPr>
          <a:xfrm>
            <a:off x="2339752" y="276378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ál 6"/>
          <p:cNvSpPr/>
          <p:nvPr/>
        </p:nvSpPr>
        <p:spPr>
          <a:xfrm>
            <a:off x="3635896" y="177281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Ovál 7"/>
          <p:cNvSpPr/>
          <p:nvPr/>
        </p:nvSpPr>
        <p:spPr>
          <a:xfrm>
            <a:off x="5436096" y="8367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" name="Ovál 8"/>
          <p:cNvSpPr/>
          <p:nvPr/>
        </p:nvSpPr>
        <p:spPr>
          <a:xfrm>
            <a:off x="7309430" y="220486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1907704" y="2979812"/>
            <a:ext cx="1512168" cy="8092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3419872" y="1371600"/>
            <a:ext cx="1529318" cy="16082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4887461" y="1371600"/>
            <a:ext cx="15293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416779" y="1371600"/>
            <a:ext cx="1467589" cy="24174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vá složená závorka 1"/>
          <p:cNvSpPr/>
          <p:nvPr/>
        </p:nvSpPr>
        <p:spPr>
          <a:xfrm>
            <a:off x="971600" y="2979812"/>
            <a:ext cx="432048" cy="81416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251520" y="3068960"/>
                <a:ext cx="7577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∆</m:t>
                      </m:r>
                      <m:r>
                        <a:rPr kumimoji="0" lang="cs-CZ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cs-CZ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68960"/>
                <a:ext cx="75777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vá složená závorka 15"/>
          <p:cNvSpPr/>
          <p:nvPr/>
        </p:nvSpPr>
        <p:spPr>
          <a:xfrm rot="16200000">
            <a:off x="2472730" y="3561978"/>
            <a:ext cx="432048" cy="146223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2316385" y="4332267"/>
                <a:ext cx="6948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∆</m:t>
                      </m:r>
                      <m:r>
                        <a:rPr kumimoji="0" lang="cs-CZ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cs-CZ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385" y="4332267"/>
                <a:ext cx="69480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4859939" y="2178313"/>
                <a:ext cx="1551194" cy="1017523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𝑎</m:t>
                      </m:r>
                      <m:r>
                        <a:rPr kumimoji="0" lang="cs-CZ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cs-CZ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∆</m:t>
                          </m:r>
                          <m:r>
                            <a:rPr kumimoji="0" lang="cs-CZ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𝑣</m:t>
                          </m:r>
                        </m:num>
                        <m:den>
                          <m:r>
                            <a:rPr kumimoji="0" lang="cs-CZ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∆</m:t>
                          </m:r>
                          <m:r>
                            <a:rPr kumimoji="0" lang="cs-CZ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kumimoji="0" lang="cs-CZ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cs-CZ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939" y="2178313"/>
                <a:ext cx="1551194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5903640" y="4877871"/>
            <a:ext cx="64807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= 0,4 ms</a:t>
            </a:r>
            <a:r>
              <a:rPr kumimoji="0" lang="cs-CZ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=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0,8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=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=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-1,2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400" b="0" i="0" u="none" strike="noStrike" kern="120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29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6" grpId="0" animBg="1"/>
      <p:bldP spid="18" grpId="0"/>
      <p:bldP spid="19" grpId="0" animBg="1"/>
      <p:bldP spid="2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2.1.</a:t>
            </a:r>
            <a:r>
              <a:rPr lang="cs-CZ" dirty="0"/>
              <a:t>	ZÁKLADNÍ </a:t>
            </a:r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9" name="Rectangle 26"/>
          <p:cNvSpPr>
            <a:spLocks noChangeArrowheads="1"/>
          </p:cNvSpPr>
          <p:nvPr/>
        </p:nvSpPr>
        <p:spPr bwMode="auto">
          <a:xfrm>
            <a:off x="62300" y="671691"/>
            <a:ext cx="90194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2400" b="1" dirty="0">
                <a:latin typeface="+mn-lt"/>
              </a:rPr>
              <a:t>Kinematika</a:t>
            </a:r>
            <a:r>
              <a:rPr lang="cs-CZ" sz="2400" dirty="0">
                <a:latin typeface="+mn-lt"/>
              </a:rPr>
              <a:t> </a:t>
            </a:r>
            <a:endParaRPr lang="cs-CZ" sz="2400" dirty="0" smtClean="0">
              <a:latin typeface="+mn-lt"/>
            </a:endParaRPr>
          </a:p>
          <a:p>
            <a:r>
              <a:rPr lang="cs-CZ" sz="2400" dirty="0" smtClean="0">
                <a:latin typeface="+mn-lt"/>
              </a:rPr>
              <a:t>popisuje </a:t>
            </a:r>
            <a:r>
              <a:rPr lang="cs-CZ" sz="2400" dirty="0">
                <a:latin typeface="+mn-lt"/>
              </a:rPr>
              <a:t>pohyby těles, nezkoumá příčiny pohybu</a:t>
            </a:r>
          </a:p>
          <a:p>
            <a:r>
              <a:rPr lang="cs-CZ" sz="2400" dirty="0">
                <a:latin typeface="+mn-lt"/>
              </a:rPr>
              <a:t> </a:t>
            </a:r>
          </a:p>
          <a:p>
            <a:r>
              <a:rPr lang="cs-CZ" sz="2400" b="1" dirty="0">
                <a:latin typeface="+mn-lt"/>
              </a:rPr>
              <a:t>Hmotný </a:t>
            </a:r>
            <a:r>
              <a:rPr lang="cs-CZ" sz="2400" b="1" dirty="0" smtClean="0">
                <a:latin typeface="+mn-lt"/>
              </a:rPr>
              <a:t>bod</a:t>
            </a:r>
            <a:endParaRPr lang="cs-CZ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model </a:t>
            </a:r>
            <a:r>
              <a:rPr lang="cs-CZ" sz="2400" dirty="0">
                <a:latin typeface="+mn-lt"/>
              </a:rPr>
              <a:t>tělesa u něhož bereme v úvahu </a:t>
            </a:r>
            <a:r>
              <a:rPr lang="cs-CZ" sz="2400" dirty="0" smtClean="0">
                <a:latin typeface="+mn-lt"/>
              </a:rPr>
              <a:t>hmotnost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zanedbáváme jeho tvar </a:t>
            </a:r>
            <a:r>
              <a:rPr lang="cs-CZ" sz="2400" dirty="0">
                <a:latin typeface="+mn-lt"/>
              </a:rPr>
              <a:t>a rozměry</a:t>
            </a:r>
          </a:p>
          <a:p>
            <a:r>
              <a:rPr lang="cs-CZ" sz="2400" dirty="0">
                <a:latin typeface="+mn-lt"/>
              </a:rPr>
              <a:t>      (Př. družice, planety, kámen, střela, </a:t>
            </a:r>
            <a:r>
              <a:rPr lang="cs-CZ" sz="2400" dirty="0" smtClean="0">
                <a:latin typeface="+mn-lt"/>
              </a:rPr>
              <a:t>auto,…)</a:t>
            </a: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 </a:t>
            </a:r>
          </a:p>
          <a:p>
            <a:r>
              <a:rPr lang="cs-CZ" sz="2400" b="1" dirty="0">
                <a:latin typeface="+mn-lt"/>
              </a:rPr>
              <a:t>Klid i pohyb těles jsou vždy relativní.</a:t>
            </a:r>
          </a:p>
          <a:p>
            <a:r>
              <a:rPr lang="cs-CZ" sz="2400" dirty="0">
                <a:latin typeface="+mn-lt"/>
              </a:rPr>
              <a:t>Těleso je v klidu, </a:t>
            </a:r>
            <a:endParaRPr lang="cs-CZ" sz="2400" dirty="0" smtClean="0">
              <a:latin typeface="+mn-lt"/>
            </a:endParaRPr>
          </a:p>
          <a:p>
            <a:pPr>
              <a:tabLst>
                <a:tab pos="446088" algn="l"/>
                <a:tab pos="4686300" algn="l"/>
              </a:tabLst>
            </a:pPr>
            <a:r>
              <a:rPr lang="cs-CZ" sz="2400" dirty="0">
                <a:latin typeface="+mn-lt"/>
              </a:rPr>
              <a:t>	</a:t>
            </a:r>
            <a:r>
              <a:rPr lang="cs-CZ" sz="2400" dirty="0" smtClean="0">
                <a:latin typeface="+mn-lt"/>
              </a:rPr>
              <a:t>nemění-li </a:t>
            </a:r>
            <a:r>
              <a:rPr lang="cs-CZ" sz="2400" dirty="0">
                <a:latin typeface="+mn-lt"/>
              </a:rPr>
              <a:t>se jeho poloha vzhledem k  tzv. vztažnému tělesu.</a:t>
            </a:r>
          </a:p>
          <a:p>
            <a:r>
              <a:rPr lang="cs-CZ" sz="2400" dirty="0">
                <a:latin typeface="+mn-lt"/>
              </a:rPr>
              <a:t>Těleso je v pohybu, </a:t>
            </a:r>
            <a:endParaRPr lang="cs-CZ" sz="2400" dirty="0" smtClean="0">
              <a:latin typeface="+mn-lt"/>
            </a:endParaRPr>
          </a:p>
          <a:p>
            <a:pPr>
              <a:tabLst>
                <a:tab pos="446088" algn="l"/>
                <a:tab pos="4686300" algn="l"/>
              </a:tabLst>
            </a:pPr>
            <a:r>
              <a:rPr lang="cs-CZ" sz="2400" dirty="0" smtClean="0">
                <a:latin typeface="+mn-lt"/>
              </a:rPr>
              <a:t>	mění-li </a:t>
            </a:r>
            <a:r>
              <a:rPr lang="cs-CZ" sz="2400" dirty="0">
                <a:latin typeface="+mn-lt"/>
              </a:rPr>
              <a:t>se jeho poloha vzhledem k  tzv. vztažnému tělesu.</a:t>
            </a:r>
          </a:p>
          <a:p>
            <a:r>
              <a:rPr lang="cs-CZ" sz="2400" dirty="0">
                <a:latin typeface="+mn-lt"/>
              </a:rPr>
              <a:t> </a:t>
            </a:r>
          </a:p>
          <a:p>
            <a:r>
              <a:rPr lang="cs-CZ" sz="2400" dirty="0">
                <a:latin typeface="+mn-lt"/>
              </a:rPr>
              <a:t>Na vztažném tělese určíme vztažný bod a soustavu souřadnic.</a:t>
            </a:r>
          </a:p>
          <a:p>
            <a:r>
              <a:rPr lang="cs-CZ" sz="2400" dirty="0">
                <a:latin typeface="+mn-lt"/>
              </a:rPr>
              <a:t>Zvolíme okamžik, v němž začneme měřit čas</a:t>
            </a:r>
            <a:r>
              <a:rPr lang="cs-CZ" sz="2400" dirty="0" smtClean="0">
                <a:latin typeface="+mn-lt"/>
              </a:rPr>
              <a:t>.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9535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5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5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5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5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5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5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5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5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457127"/>
              </p:ext>
            </p:extLst>
          </p:nvPr>
        </p:nvGraphicFramePr>
        <p:xfrm>
          <a:off x="719572" y="492088"/>
          <a:ext cx="74168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187624" y="4509120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Jaký pohyb těleso koná v jednotlivých „úsecích“?</a:t>
            </a:r>
          </a:p>
          <a:p>
            <a:pPr marL="457200" lvl="0" indent="-457200">
              <a:buFont typeface="+mj-lt"/>
              <a:buAutoNum type="arabicPeriod"/>
              <a:tabLst>
                <a:tab pos="35909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zrychlený	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smtClean="0">
                <a:solidFill>
                  <a:prstClr val="black"/>
                </a:solidFill>
              </a:rPr>
              <a:t>0s </a:t>
            </a:r>
            <a:r>
              <a:rPr lang="cs-CZ" sz="2400" dirty="0">
                <a:solidFill>
                  <a:prstClr val="black"/>
                </a:solidFill>
              </a:rPr>
              <a:t>– </a:t>
            </a:r>
            <a:r>
              <a:rPr lang="cs-CZ" sz="2400" dirty="0" smtClean="0">
                <a:solidFill>
                  <a:prstClr val="black"/>
                </a:solidFill>
              </a:rPr>
              <a:t>15s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lvl="0" indent="-457200">
              <a:buFont typeface="+mj-lt"/>
              <a:buAutoNum type="arabicPeriod"/>
              <a:tabLst>
                <a:tab pos="3590925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Rovnoměrný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smtClean="0">
                <a:solidFill>
                  <a:prstClr val="black"/>
                </a:solidFill>
              </a:rPr>
              <a:t>15s </a:t>
            </a:r>
            <a:r>
              <a:rPr lang="cs-CZ" sz="2400" dirty="0">
                <a:solidFill>
                  <a:prstClr val="black"/>
                </a:solidFill>
              </a:rPr>
              <a:t>– 20s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lvl="0" indent="-457200">
              <a:buFont typeface="+mj-lt"/>
              <a:buAutoNum type="arabicPeriod"/>
              <a:tabLst>
                <a:tab pos="35909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zrychlený	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smtClean="0">
                <a:solidFill>
                  <a:prstClr val="black"/>
                </a:solidFill>
              </a:rPr>
              <a:t>20s </a:t>
            </a:r>
            <a:r>
              <a:rPr lang="cs-CZ" sz="2400" dirty="0">
                <a:solidFill>
                  <a:prstClr val="black"/>
                </a:solidFill>
              </a:rPr>
              <a:t>– </a:t>
            </a:r>
            <a:r>
              <a:rPr lang="cs-CZ" sz="2400" dirty="0" smtClean="0">
                <a:solidFill>
                  <a:prstClr val="black"/>
                </a:solidFill>
              </a:rPr>
              <a:t>25s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lvl="0" indent="-457200">
              <a:buFont typeface="+mj-lt"/>
              <a:buAutoNum type="arabicPeriod"/>
              <a:tabLst>
                <a:tab pos="3590925" algn="l"/>
              </a:tabLst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Rovnoměrný	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smtClean="0">
                <a:solidFill>
                  <a:prstClr val="black"/>
                </a:solidFill>
              </a:rPr>
              <a:t>25s </a:t>
            </a:r>
            <a:r>
              <a:rPr lang="cs-CZ" sz="2400" dirty="0">
                <a:solidFill>
                  <a:prstClr val="black"/>
                </a:solidFill>
              </a:rPr>
              <a:t>– </a:t>
            </a:r>
            <a:r>
              <a:rPr lang="cs-CZ" sz="2400" dirty="0" smtClean="0">
                <a:solidFill>
                  <a:prstClr val="black"/>
                </a:solidFill>
              </a:rPr>
              <a:t>30s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lvl="0" indent="-457200">
              <a:buFont typeface="+mj-lt"/>
              <a:buAutoNum type="arabicPeriod"/>
              <a:tabLst>
                <a:tab pos="35909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zpomalený	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smtClean="0">
                <a:solidFill>
                  <a:prstClr val="black"/>
                </a:solidFill>
              </a:rPr>
              <a:t>30s </a:t>
            </a:r>
            <a:r>
              <a:rPr lang="cs-CZ" sz="2400" dirty="0">
                <a:solidFill>
                  <a:prstClr val="black"/>
                </a:solidFill>
              </a:rPr>
              <a:t>– </a:t>
            </a:r>
            <a:r>
              <a:rPr lang="cs-CZ" sz="2400" dirty="0" smtClean="0">
                <a:solidFill>
                  <a:prstClr val="black"/>
                </a:solidFill>
              </a:rPr>
              <a:t>40s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1987550" y="2852936"/>
            <a:ext cx="2196981" cy="5951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191000" y="2844800"/>
            <a:ext cx="755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4946650" y="1506280"/>
            <a:ext cx="718170" cy="13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416779" y="1478102"/>
            <a:ext cx="1467589" cy="23829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2555776" y="30094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ál 6"/>
          <p:cNvSpPr/>
          <p:nvPr/>
        </p:nvSpPr>
        <p:spPr>
          <a:xfrm>
            <a:off x="4352801" y="26287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Ovál 7"/>
          <p:cNvSpPr/>
          <p:nvPr/>
        </p:nvSpPr>
        <p:spPr>
          <a:xfrm>
            <a:off x="5232772" y="18448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cxnSp>
        <p:nvCxnSpPr>
          <p:cNvPr id="23" name="Přímá spojnice 22"/>
          <p:cNvCxnSpPr/>
          <p:nvPr/>
        </p:nvCxnSpPr>
        <p:spPr>
          <a:xfrm>
            <a:off x="5664820" y="1478102"/>
            <a:ext cx="7519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7161946" y="26369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6" name="Ovál 25"/>
          <p:cNvSpPr/>
          <p:nvPr/>
        </p:nvSpPr>
        <p:spPr>
          <a:xfrm>
            <a:off x="5824775" y="107423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" name="Ovál 1"/>
          <p:cNvSpPr/>
          <p:nvPr/>
        </p:nvSpPr>
        <p:spPr>
          <a:xfrm>
            <a:off x="179512" y="116632"/>
            <a:ext cx="100811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738590" y="5109868"/>
            <a:ext cx="2291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Jaká je počáteční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rychlost tělesa?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932311" y="5940865"/>
            <a:ext cx="157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cs-CZ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2 ms</a:t>
            </a:r>
            <a:r>
              <a:rPr kumimoji="0" lang="cs-CZ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42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7" grpId="0" animBg="1"/>
      <p:bldP spid="8" grpId="0" animBg="1"/>
      <p:bldP spid="9" grpId="0" animBg="1"/>
      <p:bldP spid="26" grpId="0" animBg="1"/>
      <p:bldP spid="16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808331"/>
              </p:ext>
            </p:extLst>
          </p:nvPr>
        </p:nvGraphicFramePr>
        <p:xfrm>
          <a:off x="719572" y="492088"/>
          <a:ext cx="74168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187624" y="4509120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Jaké je zrychlení v jednotlivých „úsecích“?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zrychlený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Rovnoměrný 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zrychlený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Rovnoměrný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zpomalený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 flipV="1">
            <a:off x="1987550" y="2852936"/>
            <a:ext cx="2196981" cy="5951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191000" y="2844800"/>
            <a:ext cx="755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4946650" y="1506280"/>
            <a:ext cx="718170" cy="13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416779" y="1478102"/>
            <a:ext cx="1467589" cy="23829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2555776" y="30094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ál 6"/>
          <p:cNvSpPr/>
          <p:nvPr/>
        </p:nvSpPr>
        <p:spPr>
          <a:xfrm>
            <a:off x="4352801" y="26287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Ovál 7"/>
          <p:cNvSpPr/>
          <p:nvPr/>
        </p:nvSpPr>
        <p:spPr>
          <a:xfrm>
            <a:off x="5232772" y="18448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cxnSp>
        <p:nvCxnSpPr>
          <p:cNvPr id="23" name="Přímá spojnice 22"/>
          <p:cNvCxnSpPr/>
          <p:nvPr/>
        </p:nvCxnSpPr>
        <p:spPr>
          <a:xfrm>
            <a:off x="5664820" y="1478102"/>
            <a:ext cx="7519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7161946" y="26369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6" name="Ovál 25"/>
          <p:cNvSpPr/>
          <p:nvPr/>
        </p:nvSpPr>
        <p:spPr>
          <a:xfrm>
            <a:off x="5824775" y="107423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903640" y="4877871"/>
            <a:ext cx="64807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= 0,2 ms</a:t>
            </a:r>
            <a:r>
              <a:rPr kumimoji="0" lang="cs-CZ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=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=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1,4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= 0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ms</a:t>
            </a:r>
            <a:r>
              <a:rPr kumimoji="0" lang="cs-CZ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= -1,2 ms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400" b="0" i="0" u="none" strike="noStrike" kern="120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ál 15"/>
          <p:cNvSpPr/>
          <p:nvPr/>
        </p:nvSpPr>
        <p:spPr>
          <a:xfrm>
            <a:off x="179512" y="116632"/>
            <a:ext cx="100811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9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 11"/>
          <p:cNvGraphicFramePr>
            <a:graphicFrameLocks/>
          </p:cNvGraphicFramePr>
          <p:nvPr>
            <p:extLst/>
          </p:nvPr>
        </p:nvGraphicFramePr>
        <p:xfrm>
          <a:off x="719572" y="492088"/>
          <a:ext cx="74168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Přímá spojnice 10"/>
          <p:cNvCxnSpPr/>
          <p:nvPr/>
        </p:nvCxnSpPr>
        <p:spPr>
          <a:xfrm flipV="1">
            <a:off x="1987550" y="2852936"/>
            <a:ext cx="2196981" cy="5951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191000" y="2844800"/>
            <a:ext cx="755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4946650" y="1506280"/>
            <a:ext cx="718170" cy="13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416779" y="1478102"/>
            <a:ext cx="1467589" cy="23829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2555776" y="30094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ál 6"/>
          <p:cNvSpPr/>
          <p:nvPr/>
        </p:nvSpPr>
        <p:spPr>
          <a:xfrm>
            <a:off x="4352801" y="26287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Ovál 7"/>
          <p:cNvSpPr/>
          <p:nvPr/>
        </p:nvSpPr>
        <p:spPr>
          <a:xfrm>
            <a:off x="5232772" y="18448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cxnSp>
        <p:nvCxnSpPr>
          <p:cNvPr id="23" name="Přímá spojnice 22"/>
          <p:cNvCxnSpPr/>
          <p:nvPr/>
        </p:nvCxnSpPr>
        <p:spPr>
          <a:xfrm>
            <a:off x="5664820" y="1478102"/>
            <a:ext cx="7519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7161946" y="26369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6" name="Ovál 25"/>
          <p:cNvSpPr/>
          <p:nvPr/>
        </p:nvSpPr>
        <p:spPr>
          <a:xfrm>
            <a:off x="5824775" y="107423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/>
          </p:nvPr>
        </p:nvGraphicFramePr>
        <p:xfrm>
          <a:off x="483110" y="4437500"/>
          <a:ext cx="2520280" cy="188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t/s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s/m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20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3533623" y="4653136"/>
            <a:ext cx="4582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Nakreslete graf závislosti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dráhy na čase od nulté do 20. sekundy (s krokem 5 sekund).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ál 18"/>
          <p:cNvSpPr/>
          <p:nvPr/>
        </p:nvSpPr>
        <p:spPr>
          <a:xfrm>
            <a:off x="179512" y="116632"/>
            <a:ext cx="100811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 11"/>
          <p:cNvGraphicFramePr>
            <a:graphicFrameLocks/>
          </p:cNvGraphicFramePr>
          <p:nvPr>
            <p:extLst/>
          </p:nvPr>
        </p:nvGraphicFramePr>
        <p:xfrm>
          <a:off x="719572" y="492088"/>
          <a:ext cx="74168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Přímá spojnice 10"/>
          <p:cNvCxnSpPr/>
          <p:nvPr/>
        </p:nvCxnSpPr>
        <p:spPr>
          <a:xfrm flipV="1">
            <a:off x="1987550" y="2852936"/>
            <a:ext cx="2196981" cy="5951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191000" y="2844800"/>
            <a:ext cx="755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4946650" y="1506280"/>
            <a:ext cx="718170" cy="13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416779" y="1478102"/>
            <a:ext cx="1467589" cy="23829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2555776" y="30094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ál 6"/>
          <p:cNvSpPr/>
          <p:nvPr/>
        </p:nvSpPr>
        <p:spPr>
          <a:xfrm>
            <a:off x="4352801" y="26287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Ovál 7"/>
          <p:cNvSpPr/>
          <p:nvPr/>
        </p:nvSpPr>
        <p:spPr>
          <a:xfrm>
            <a:off x="5232772" y="18448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cxnSp>
        <p:nvCxnSpPr>
          <p:cNvPr id="23" name="Přímá spojnice 22"/>
          <p:cNvCxnSpPr/>
          <p:nvPr/>
        </p:nvCxnSpPr>
        <p:spPr>
          <a:xfrm>
            <a:off x="5664820" y="1478102"/>
            <a:ext cx="7519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7161946" y="26369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6" name="Ovál 25"/>
          <p:cNvSpPr/>
          <p:nvPr/>
        </p:nvSpPr>
        <p:spPr>
          <a:xfrm>
            <a:off x="5824775" y="107423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/>
          </p:nvPr>
        </p:nvGraphicFramePr>
        <p:xfrm>
          <a:off x="483110" y="4437500"/>
          <a:ext cx="2520280" cy="188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t/s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s/m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20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938744" y="4581128"/>
                <a:ext cx="231845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𝑠</m:t>
                      </m:r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𝑎</m:t>
                      </m:r>
                      <m:sSup>
                        <m:sSupPr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p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744" y="4581128"/>
                <a:ext cx="2318455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/>
          <p:cNvSpPr txBox="1"/>
          <p:nvPr/>
        </p:nvSpPr>
        <p:spPr>
          <a:xfrm>
            <a:off x="3320440" y="505781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 0 s do 15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zrychlený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pohyb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5824775" y="5364962"/>
                <a:ext cx="308847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</m:d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=2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0,2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775" y="5364962"/>
                <a:ext cx="3088474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Pravoúhlý trojúhelník 24"/>
          <p:cNvSpPr/>
          <p:nvPr/>
        </p:nvSpPr>
        <p:spPr>
          <a:xfrm rot="16200000">
            <a:off x="2271677" y="2947922"/>
            <a:ext cx="216000" cy="784253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1987550" y="3441204"/>
            <a:ext cx="756000" cy="431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ál 19"/>
          <p:cNvSpPr/>
          <p:nvPr/>
        </p:nvSpPr>
        <p:spPr>
          <a:xfrm>
            <a:off x="179512" y="116632"/>
            <a:ext cx="100811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868144" y="6207695"/>
                <a:ext cx="28672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</m:d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=2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+0,</m:t>
                      </m:r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6207695"/>
                <a:ext cx="286726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88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5" grpId="0" animBg="1"/>
      <p:bldP spid="27" grpId="0" animBg="1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 11"/>
          <p:cNvGraphicFramePr>
            <a:graphicFrameLocks/>
          </p:cNvGraphicFramePr>
          <p:nvPr>
            <p:extLst/>
          </p:nvPr>
        </p:nvGraphicFramePr>
        <p:xfrm>
          <a:off x="719572" y="492088"/>
          <a:ext cx="741682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Přímá spojnice 10"/>
          <p:cNvCxnSpPr/>
          <p:nvPr/>
        </p:nvCxnSpPr>
        <p:spPr>
          <a:xfrm flipV="1">
            <a:off x="1987550" y="2852936"/>
            <a:ext cx="2196981" cy="5951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191000" y="2844800"/>
            <a:ext cx="7556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4946650" y="1506280"/>
            <a:ext cx="718170" cy="1338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416779" y="1478102"/>
            <a:ext cx="1467589" cy="23829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2555776" y="30094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ál 6"/>
          <p:cNvSpPr/>
          <p:nvPr/>
        </p:nvSpPr>
        <p:spPr>
          <a:xfrm>
            <a:off x="4352801" y="26287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Ovál 7"/>
          <p:cNvSpPr/>
          <p:nvPr/>
        </p:nvSpPr>
        <p:spPr>
          <a:xfrm>
            <a:off x="5232772" y="18448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cxnSp>
        <p:nvCxnSpPr>
          <p:cNvPr id="23" name="Přímá spojnice 22"/>
          <p:cNvCxnSpPr/>
          <p:nvPr/>
        </p:nvCxnSpPr>
        <p:spPr>
          <a:xfrm>
            <a:off x="5664820" y="1478102"/>
            <a:ext cx="7519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7161946" y="26369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6" name="Ovál 25"/>
          <p:cNvSpPr/>
          <p:nvPr/>
        </p:nvSpPr>
        <p:spPr>
          <a:xfrm>
            <a:off x="5824775" y="107423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/>
          </p:nvPr>
        </p:nvGraphicFramePr>
        <p:xfrm>
          <a:off x="483110" y="4437500"/>
          <a:ext cx="2520280" cy="188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t/s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s/m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12,5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30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52,5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</a:rPr>
                        <a:t>20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5580112" y="4994607"/>
                <a:ext cx="2995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𝑠</m:t>
                      </m:r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𝑣</m:t>
                      </m:r>
                      <m:d>
                        <m:dPr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994607"/>
                <a:ext cx="2995698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ovéPole 20"/>
          <p:cNvSpPr txBox="1"/>
          <p:nvPr/>
        </p:nvSpPr>
        <p:spPr>
          <a:xfrm>
            <a:off x="3347864" y="494116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 15 s do 20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rovnoměrný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5580112" y="5587499"/>
                <a:ext cx="3563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</m:d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=52,5+5</m:t>
                      </m:r>
                      <m:d>
                        <m:dPr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−15</m:t>
                          </m:r>
                        </m:e>
                      </m:d>
                    </m:oMath>
                  </m:oMathPara>
                </a14:m>
                <a:endPara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587499"/>
                <a:ext cx="356388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Pravoúhlý trojúhelník 24"/>
          <p:cNvSpPr/>
          <p:nvPr/>
        </p:nvSpPr>
        <p:spPr>
          <a:xfrm rot="16200000">
            <a:off x="2810775" y="2067813"/>
            <a:ext cx="595113" cy="2203460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1987550" y="3457574"/>
            <a:ext cx="2203450" cy="4034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086040" y="3212976"/>
            <a:ext cx="549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cs-CZ" sz="2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179512" y="116632"/>
            <a:ext cx="100811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5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 animBg="1"/>
      <p:bldP spid="27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128545"/>
              </p:ext>
            </p:extLst>
          </p:nvPr>
        </p:nvGraphicFramePr>
        <p:xfrm>
          <a:off x="3347864" y="404664"/>
          <a:ext cx="547952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582348"/>
              </p:ext>
            </p:extLst>
          </p:nvPr>
        </p:nvGraphicFramePr>
        <p:xfrm>
          <a:off x="305148" y="1316892"/>
          <a:ext cx="2520280" cy="2617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 dirty="0" smtClean="0">
                          <a:effectLst/>
                        </a:rPr>
                        <a:t>t/s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 dirty="0" smtClean="0">
                          <a:effectLst/>
                        </a:rPr>
                        <a:t>s/m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>
                          <a:effectLst/>
                        </a:rPr>
                        <a:t>0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 dirty="0">
                          <a:effectLst/>
                        </a:rPr>
                        <a:t>0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>
                          <a:effectLst/>
                        </a:rPr>
                        <a:t>5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 dirty="0">
                          <a:effectLst/>
                        </a:rPr>
                        <a:t>12,5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>
                          <a:effectLst/>
                        </a:rPr>
                        <a:t>10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 dirty="0">
                          <a:effectLst/>
                        </a:rPr>
                        <a:t>30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>
                          <a:effectLst/>
                        </a:rPr>
                        <a:t>15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 dirty="0">
                          <a:effectLst/>
                        </a:rPr>
                        <a:t>52,5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>
                          <a:effectLst/>
                        </a:rPr>
                        <a:t>20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 dirty="0">
                          <a:effectLst/>
                        </a:rPr>
                        <a:t>77,5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" name="Přímá spojnice 3"/>
          <p:cNvCxnSpPr/>
          <p:nvPr/>
        </p:nvCxnSpPr>
        <p:spPr>
          <a:xfrm flipV="1">
            <a:off x="7452320" y="1628800"/>
            <a:ext cx="1080120" cy="57606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323528" y="429483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 0 s do 15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– zrychlený pohyb – grafem je 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ČÁST PARABOLY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 15 s do 20 s -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rovnoměrný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pohyb -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grafem je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PŘÍMKA</a:t>
            </a:r>
          </a:p>
        </p:txBody>
      </p:sp>
      <p:sp>
        <p:nvSpPr>
          <p:cNvPr id="6" name="Obdélník 5"/>
          <p:cNvSpPr/>
          <p:nvPr/>
        </p:nvSpPr>
        <p:spPr>
          <a:xfrm>
            <a:off x="4139952" y="1052736"/>
            <a:ext cx="4464496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ál 7"/>
          <p:cNvSpPr/>
          <p:nvPr/>
        </p:nvSpPr>
        <p:spPr>
          <a:xfrm>
            <a:off x="179512" y="116632"/>
            <a:ext cx="100811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7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af 29"/>
          <p:cNvGraphicFramePr>
            <a:graphicFrameLocks/>
          </p:cNvGraphicFramePr>
          <p:nvPr>
            <p:extLst/>
          </p:nvPr>
        </p:nvGraphicFramePr>
        <p:xfrm>
          <a:off x="899592" y="427580"/>
          <a:ext cx="734481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Přímá spojnice 10"/>
          <p:cNvCxnSpPr/>
          <p:nvPr/>
        </p:nvCxnSpPr>
        <p:spPr>
          <a:xfrm>
            <a:off x="2076450" y="1930400"/>
            <a:ext cx="1497330" cy="9347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3575050" y="2857500"/>
            <a:ext cx="1441450" cy="1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778257" y="1477010"/>
            <a:ext cx="7074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508750" y="1473200"/>
            <a:ext cx="1485900" cy="2305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5048250" y="1473200"/>
            <a:ext cx="730250" cy="13843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6824200" y="175110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" name="Ovál 5"/>
          <p:cNvSpPr/>
          <p:nvPr/>
        </p:nvSpPr>
        <p:spPr>
          <a:xfrm>
            <a:off x="2339752" y="1911685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ál 6"/>
          <p:cNvSpPr/>
          <p:nvPr/>
        </p:nvSpPr>
        <p:spPr>
          <a:xfrm>
            <a:off x="3851920" y="269862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Ovál 7"/>
          <p:cNvSpPr/>
          <p:nvPr/>
        </p:nvSpPr>
        <p:spPr>
          <a:xfrm>
            <a:off x="5264066" y="208376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" name="Ovál 8"/>
          <p:cNvSpPr/>
          <p:nvPr/>
        </p:nvSpPr>
        <p:spPr>
          <a:xfrm>
            <a:off x="6005865" y="112128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186448" y="4293096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Jaký pohyb těleso koná v jednotlivých „úsecích“?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zpomalený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Rovnoměrný 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zrychlený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Rovnoměrný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zpomalený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179512" y="116632"/>
            <a:ext cx="1008112" cy="64807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2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696114" y="5193640"/>
            <a:ext cx="337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Jaké je zrychlení?</a:t>
            </a:r>
          </a:p>
        </p:txBody>
      </p:sp>
    </p:spTree>
    <p:extLst>
      <p:ext uri="{BB962C8B-B14F-4D97-AF65-F5344CB8AC3E}">
        <p14:creationId xmlns:p14="http://schemas.microsoft.com/office/powerpoint/2010/main" val="195767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  <p:bldP spid="7" grpId="0" animBg="1"/>
      <p:bldP spid="8" grpId="0" animBg="1"/>
      <p:bldP spid="9" grpId="0" animBg="1"/>
      <p:bldP spid="40" grpId="0" build="p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af 29"/>
          <p:cNvGraphicFramePr>
            <a:graphicFrameLocks/>
          </p:cNvGraphicFramePr>
          <p:nvPr>
            <p:extLst/>
          </p:nvPr>
        </p:nvGraphicFramePr>
        <p:xfrm>
          <a:off x="899592" y="427580"/>
          <a:ext cx="734481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Přímá spojnice 10"/>
          <p:cNvCxnSpPr/>
          <p:nvPr/>
        </p:nvCxnSpPr>
        <p:spPr>
          <a:xfrm>
            <a:off x="2076450" y="1930400"/>
            <a:ext cx="1497330" cy="9347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3575050" y="2857500"/>
            <a:ext cx="1441450" cy="1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778257" y="1477010"/>
            <a:ext cx="7074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508750" y="1473200"/>
            <a:ext cx="1485900" cy="2305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5048250" y="1473200"/>
            <a:ext cx="730250" cy="13843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6824200" y="175110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" name="Ovál 5"/>
          <p:cNvSpPr/>
          <p:nvPr/>
        </p:nvSpPr>
        <p:spPr>
          <a:xfrm>
            <a:off x="2339752" y="1911685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ál 6"/>
          <p:cNvSpPr/>
          <p:nvPr/>
        </p:nvSpPr>
        <p:spPr>
          <a:xfrm>
            <a:off x="3851920" y="269862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Ovál 7"/>
          <p:cNvSpPr/>
          <p:nvPr/>
        </p:nvSpPr>
        <p:spPr>
          <a:xfrm>
            <a:off x="5264066" y="208376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" name="Ovál 8"/>
          <p:cNvSpPr/>
          <p:nvPr/>
        </p:nvSpPr>
        <p:spPr>
          <a:xfrm>
            <a:off x="6005865" y="112128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186448" y="4293096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Jaký pohyb těleso koná v jednotlivých „úsecích“?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zpomalený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Rovnoměrný 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zrychlený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Rovnoměrný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ěrně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zpomalený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903640" y="4725144"/>
            <a:ext cx="64807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= -2,5 ms</a:t>
            </a:r>
            <a:r>
              <a:rPr kumimoji="0" lang="cs-CZ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=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=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7,5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= 0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ms</a:t>
            </a:r>
            <a:r>
              <a:rPr kumimoji="0" lang="cs-CZ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=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-6,25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</a:t>
            </a:r>
            <a:r>
              <a:rPr kumimoji="0" lang="cs-CZ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400" b="0" i="0" u="none" strike="noStrike" kern="120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179512" y="116632"/>
            <a:ext cx="1008112" cy="64807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2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7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af 29"/>
          <p:cNvGraphicFramePr>
            <a:graphicFrameLocks/>
          </p:cNvGraphicFramePr>
          <p:nvPr>
            <p:extLst/>
          </p:nvPr>
        </p:nvGraphicFramePr>
        <p:xfrm>
          <a:off x="899592" y="427580"/>
          <a:ext cx="734481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Přímá spojnice 10"/>
          <p:cNvCxnSpPr/>
          <p:nvPr/>
        </p:nvCxnSpPr>
        <p:spPr>
          <a:xfrm>
            <a:off x="2076450" y="1930400"/>
            <a:ext cx="1497330" cy="9347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3575050" y="2857500"/>
            <a:ext cx="1441450" cy="1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778257" y="1477010"/>
            <a:ext cx="7074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508750" y="1473200"/>
            <a:ext cx="1485900" cy="2305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5048250" y="1473200"/>
            <a:ext cx="730250" cy="13843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6824200" y="175110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" name="Ovál 5"/>
          <p:cNvSpPr/>
          <p:nvPr/>
        </p:nvSpPr>
        <p:spPr>
          <a:xfrm>
            <a:off x="2339752" y="1911685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ál 6"/>
          <p:cNvSpPr/>
          <p:nvPr/>
        </p:nvSpPr>
        <p:spPr>
          <a:xfrm>
            <a:off x="3851920" y="269862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Ovál 7"/>
          <p:cNvSpPr/>
          <p:nvPr/>
        </p:nvSpPr>
        <p:spPr>
          <a:xfrm>
            <a:off x="5264066" y="208376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" name="Ovál 8"/>
          <p:cNvSpPr/>
          <p:nvPr/>
        </p:nvSpPr>
        <p:spPr>
          <a:xfrm>
            <a:off x="6005865" y="112128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111974" y="4859535"/>
            <a:ext cx="3371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Jaká je počáteční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rychlost tělesa?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111974" y="5690532"/>
            <a:ext cx="337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cs-CZ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20 ms</a:t>
            </a:r>
            <a:r>
              <a:rPr kumimoji="0" lang="cs-CZ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9" name="Ovál 18"/>
          <p:cNvSpPr/>
          <p:nvPr/>
        </p:nvSpPr>
        <p:spPr>
          <a:xfrm>
            <a:off x="179512" y="116632"/>
            <a:ext cx="1008112" cy="64807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2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25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af 29"/>
          <p:cNvGraphicFramePr>
            <a:graphicFrameLocks/>
          </p:cNvGraphicFramePr>
          <p:nvPr>
            <p:extLst/>
          </p:nvPr>
        </p:nvGraphicFramePr>
        <p:xfrm>
          <a:off x="899592" y="427580"/>
          <a:ext cx="734481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Přímá spojnice 10"/>
          <p:cNvCxnSpPr/>
          <p:nvPr/>
        </p:nvCxnSpPr>
        <p:spPr>
          <a:xfrm>
            <a:off x="2076450" y="1930400"/>
            <a:ext cx="1497330" cy="9347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3575050" y="2857500"/>
            <a:ext cx="1441450" cy="1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778257" y="1477010"/>
            <a:ext cx="7074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508750" y="1473200"/>
            <a:ext cx="1485900" cy="2305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5048250" y="1473200"/>
            <a:ext cx="730250" cy="13843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6824200" y="175110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" name="Ovál 5"/>
          <p:cNvSpPr/>
          <p:nvPr/>
        </p:nvSpPr>
        <p:spPr>
          <a:xfrm>
            <a:off x="2339752" y="1911685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ál 6"/>
          <p:cNvSpPr/>
          <p:nvPr/>
        </p:nvSpPr>
        <p:spPr>
          <a:xfrm>
            <a:off x="3851920" y="269862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Ovál 7"/>
          <p:cNvSpPr/>
          <p:nvPr/>
        </p:nvSpPr>
        <p:spPr>
          <a:xfrm>
            <a:off x="5264066" y="208376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" name="Ovál 8"/>
          <p:cNvSpPr/>
          <p:nvPr/>
        </p:nvSpPr>
        <p:spPr>
          <a:xfrm>
            <a:off x="6005865" y="112128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533623" y="4653136"/>
            <a:ext cx="4582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Nakreslete graf závislosti </a:t>
            </a:r>
            <a:b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dráhy na čase od nulté do </a:t>
            </a:r>
            <a:r>
              <a:rPr lang="cs-CZ" sz="2400" noProof="0" dirty="0">
                <a:solidFill>
                  <a:prstClr val="black"/>
                </a:solidFill>
                <a:latin typeface="Calibri"/>
              </a:rPr>
              <a:t>6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sekundy (s krokem 2 sekundy).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/>
          </p:nvPr>
        </p:nvGraphicFramePr>
        <p:xfrm>
          <a:off x="483110" y="4437500"/>
          <a:ext cx="2520280" cy="1571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t/s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s/m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Ovál 17"/>
          <p:cNvSpPr/>
          <p:nvPr/>
        </p:nvSpPr>
        <p:spPr>
          <a:xfrm>
            <a:off x="179512" y="116632"/>
            <a:ext cx="1008112" cy="64807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2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3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715220" y="2758101"/>
            <a:ext cx="7560840" cy="3569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2.1.</a:t>
            </a:r>
            <a:r>
              <a:rPr lang="cs-CZ" dirty="0"/>
              <a:t>	ZÁKLADNÍ </a:t>
            </a:r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63243" y="1796535"/>
            <a:ext cx="3566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cs-CZ" sz="2400" b="1" dirty="0">
                <a:ea typeface="Times New Roman" panose="02020603050405020304" pitchFamily="18" charset="0"/>
              </a:rPr>
              <a:t>Příklady vztažných soustav</a:t>
            </a:r>
            <a:endParaRPr lang="cs-CZ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51520" y="83671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Vztažná soustava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je určena vztažným tělesem, soustavou souřadnic a měřením  času.</a:t>
            </a:r>
          </a:p>
        </p:txBody>
      </p:sp>
      <p:grpSp>
        <p:nvGrpSpPr>
          <p:cNvPr id="45" name="Plátno 375"/>
          <p:cNvGrpSpPr/>
          <p:nvPr/>
        </p:nvGrpSpPr>
        <p:grpSpPr>
          <a:xfrm>
            <a:off x="916865" y="2418527"/>
            <a:ext cx="7310269" cy="3841797"/>
            <a:chOff x="-17278" y="0"/>
            <a:chExt cx="6853272" cy="3841797"/>
          </a:xfrm>
        </p:grpSpPr>
        <p:sp>
          <p:nvSpPr>
            <p:cNvPr id="46" name="Obdélník 45"/>
            <p:cNvSpPr/>
            <p:nvPr/>
          </p:nvSpPr>
          <p:spPr>
            <a:xfrm>
              <a:off x="0" y="0"/>
              <a:ext cx="6479540" cy="377063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48" name="Text Box 350"/>
            <p:cNvSpPr txBox="1">
              <a:spLocks noChangeArrowheads="1"/>
            </p:cNvSpPr>
            <p:nvPr/>
          </p:nvSpPr>
          <p:spPr bwMode="auto">
            <a:xfrm>
              <a:off x="-17278" y="683156"/>
              <a:ext cx="1800192" cy="34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Padající kámen</a:t>
              </a:r>
              <a:endParaRPr lang="cs-CZ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58" name="Text Box 351"/>
            <p:cNvSpPr txBox="1">
              <a:spLocks noChangeArrowheads="1"/>
            </p:cNvSpPr>
            <p:nvPr/>
          </p:nvSpPr>
          <p:spPr bwMode="auto">
            <a:xfrm>
              <a:off x="2002418" y="693929"/>
              <a:ext cx="2198244" cy="34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Kulečníková koule</a:t>
              </a:r>
              <a:endParaRPr lang="cs-CZ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59" name="Text Box 352"/>
            <p:cNvSpPr txBox="1">
              <a:spLocks noChangeArrowheads="1"/>
            </p:cNvSpPr>
            <p:nvPr/>
          </p:nvSpPr>
          <p:spPr bwMode="auto">
            <a:xfrm>
              <a:off x="4200341" y="662074"/>
              <a:ext cx="1980020" cy="34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</a:rPr>
                <a:t>Fotbalový míč</a:t>
              </a:r>
              <a:endParaRPr lang="cs-CZ" dirty="0"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60" name="Picture 353" descr="Padající kám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55" y="1376672"/>
              <a:ext cx="338536" cy="1504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54" descr="Kulečníková kou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2418" y="1367606"/>
              <a:ext cx="1471896" cy="1471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355" descr="Fotbalový míč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149" y="1370196"/>
              <a:ext cx="2194404" cy="2193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 Box 356"/>
            <p:cNvSpPr txBox="1">
              <a:spLocks noChangeArrowheads="1"/>
            </p:cNvSpPr>
            <p:nvPr/>
          </p:nvSpPr>
          <p:spPr bwMode="auto">
            <a:xfrm>
              <a:off x="197746" y="2726794"/>
              <a:ext cx="221424" cy="3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y</a:t>
              </a:r>
              <a:endParaRPr lang="cs-CZ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65" name="Text Box 357"/>
            <p:cNvSpPr txBox="1">
              <a:spLocks noChangeArrowheads="1"/>
            </p:cNvSpPr>
            <p:nvPr/>
          </p:nvSpPr>
          <p:spPr bwMode="auto">
            <a:xfrm flipV="1">
              <a:off x="3461514" y="2709958"/>
              <a:ext cx="174068" cy="3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x</a:t>
              </a:r>
              <a:endParaRPr lang="cs-CZ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66" name="Text Box 358"/>
            <p:cNvSpPr txBox="1">
              <a:spLocks noChangeArrowheads="1"/>
            </p:cNvSpPr>
            <p:nvPr/>
          </p:nvSpPr>
          <p:spPr bwMode="auto">
            <a:xfrm>
              <a:off x="3845487" y="3529097"/>
              <a:ext cx="222064" cy="3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z</a:t>
              </a:r>
              <a:endParaRPr lang="cs-CZ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67" name="Text Box 359"/>
            <p:cNvSpPr txBox="1">
              <a:spLocks noChangeArrowheads="1"/>
            </p:cNvSpPr>
            <p:nvPr/>
          </p:nvSpPr>
          <p:spPr bwMode="auto">
            <a:xfrm>
              <a:off x="478686" y="1376024"/>
              <a:ext cx="421090" cy="558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0 m</a:t>
              </a:r>
              <a:endParaRPr lang="cs-CZ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68" name="Text Box 360"/>
            <p:cNvSpPr txBox="1">
              <a:spLocks noChangeArrowheads="1"/>
            </p:cNvSpPr>
            <p:nvPr/>
          </p:nvSpPr>
          <p:spPr bwMode="auto">
            <a:xfrm>
              <a:off x="451168" y="1725696"/>
              <a:ext cx="572119" cy="3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[5 m]</a:t>
              </a:r>
              <a:endParaRPr lang="cs-CZ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69" name="Text Box 361"/>
            <p:cNvSpPr txBox="1">
              <a:spLocks noChangeArrowheads="1"/>
            </p:cNvSpPr>
            <p:nvPr/>
          </p:nvSpPr>
          <p:spPr bwMode="auto">
            <a:xfrm>
              <a:off x="0" y="1862975"/>
              <a:ext cx="399972" cy="558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5 m</a:t>
              </a:r>
              <a:endParaRPr lang="cs-CZ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0" name="Text Box 362"/>
            <p:cNvSpPr txBox="1">
              <a:spLocks noChangeArrowheads="1"/>
            </p:cNvSpPr>
            <p:nvPr/>
          </p:nvSpPr>
          <p:spPr bwMode="auto">
            <a:xfrm>
              <a:off x="1788033" y="1204426"/>
              <a:ext cx="222064" cy="3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y</a:t>
              </a:r>
              <a:endParaRPr lang="cs-CZ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1" name="Text Box 363"/>
            <p:cNvSpPr txBox="1">
              <a:spLocks noChangeArrowheads="1"/>
            </p:cNvSpPr>
            <p:nvPr/>
          </p:nvSpPr>
          <p:spPr bwMode="auto">
            <a:xfrm>
              <a:off x="2247520" y="1828655"/>
              <a:ext cx="1597967" cy="3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[100 cm, 52 cm]</a:t>
              </a:r>
              <a:endParaRPr lang="cs-CZ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2" name="Text Box 364"/>
            <p:cNvSpPr txBox="1">
              <a:spLocks noChangeArrowheads="1"/>
            </p:cNvSpPr>
            <p:nvPr/>
          </p:nvSpPr>
          <p:spPr bwMode="auto">
            <a:xfrm>
              <a:off x="1514133" y="2076016"/>
              <a:ext cx="847513" cy="3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52 cm</a:t>
              </a:r>
              <a:endParaRPr lang="cs-CZ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3" name="Text Box 365"/>
            <p:cNvSpPr txBox="1">
              <a:spLocks noChangeArrowheads="1"/>
            </p:cNvSpPr>
            <p:nvPr/>
          </p:nvSpPr>
          <p:spPr bwMode="auto">
            <a:xfrm>
              <a:off x="2635333" y="2851122"/>
              <a:ext cx="838980" cy="3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100 cm</a:t>
              </a:r>
              <a:endParaRPr lang="cs-CZ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4" name="Text Box 366"/>
            <p:cNvSpPr txBox="1">
              <a:spLocks noChangeArrowheads="1"/>
            </p:cNvSpPr>
            <p:nvPr/>
          </p:nvSpPr>
          <p:spPr bwMode="auto">
            <a:xfrm>
              <a:off x="1627404" y="2782483"/>
              <a:ext cx="509404" cy="558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0 cm</a:t>
              </a:r>
              <a:endParaRPr lang="cs-CZ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5" name="Text Box 367"/>
            <p:cNvSpPr txBox="1">
              <a:spLocks noChangeArrowheads="1"/>
            </p:cNvSpPr>
            <p:nvPr/>
          </p:nvSpPr>
          <p:spPr bwMode="auto">
            <a:xfrm>
              <a:off x="4523839" y="1218024"/>
              <a:ext cx="222064" cy="3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y</a:t>
              </a:r>
              <a:endParaRPr lang="cs-CZ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6" name="Text Box 368"/>
            <p:cNvSpPr txBox="1">
              <a:spLocks noChangeArrowheads="1"/>
            </p:cNvSpPr>
            <p:nvPr/>
          </p:nvSpPr>
          <p:spPr bwMode="auto">
            <a:xfrm flipV="1">
              <a:off x="6306112" y="2772770"/>
              <a:ext cx="173428" cy="3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x</a:t>
              </a:r>
              <a:endParaRPr lang="cs-CZ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7" name="Text Box 369"/>
            <p:cNvSpPr txBox="1">
              <a:spLocks noChangeArrowheads="1"/>
            </p:cNvSpPr>
            <p:nvPr/>
          </p:nvSpPr>
          <p:spPr bwMode="auto">
            <a:xfrm>
              <a:off x="5099157" y="1842254"/>
              <a:ext cx="1736837" cy="3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[</a:t>
              </a:r>
              <a:r>
                <a:rPr lang="cs-CZ" sz="16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20 m, 30 m, 10 m</a:t>
              </a:r>
              <a:r>
                <a:rPr lang="en-US" sz="16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]</a:t>
              </a:r>
              <a:endParaRPr lang="cs-CZ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8" name="Text Box 370"/>
            <p:cNvSpPr txBox="1">
              <a:spLocks noChangeArrowheads="1"/>
            </p:cNvSpPr>
            <p:nvPr/>
          </p:nvSpPr>
          <p:spPr bwMode="auto">
            <a:xfrm>
              <a:off x="3931241" y="3029196"/>
              <a:ext cx="461407" cy="558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10 m</a:t>
              </a:r>
              <a:endParaRPr lang="cs-CZ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9" name="Text Box 371"/>
            <p:cNvSpPr txBox="1">
              <a:spLocks noChangeArrowheads="1"/>
            </p:cNvSpPr>
            <p:nvPr/>
          </p:nvSpPr>
          <p:spPr bwMode="auto">
            <a:xfrm>
              <a:off x="4315214" y="1554745"/>
              <a:ext cx="881703" cy="3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30 m</a:t>
              </a:r>
              <a:endParaRPr lang="cs-CZ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80" name="Text Box 372"/>
            <p:cNvSpPr txBox="1">
              <a:spLocks noChangeArrowheads="1"/>
            </p:cNvSpPr>
            <p:nvPr/>
          </p:nvSpPr>
          <p:spPr bwMode="auto">
            <a:xfrm>
              <a:off x="5919580" y="2535770"/>
              <a:ext cx="843459" cy="3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20 m</a:t>
              </a:r>
              <a:endParaRPr lang="cs-CZ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81" name="Text Box 373"/>
            <p:cNvSpPr txBox="1">
              <a:spLocks noChangeArrowheads="1"/>
            </p:cNvSpPr>
            <p:nvPr/>
          </p:nvSpPr>
          <p:spPr bwMode="auto">
            <a:xfrm>
              <a:off x="4376649" y="2597286"/>
              <a:ext cx="462047" cy="31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65837" tIns="32918" rIns="65837" bIns="32918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Palatino Linotype" panose="02040502050505030304" pitchFamily="18" charset="0"/>
                </a:rPr>
                <a:t>0 m</a:t>
              </a:r>
              <a:endParaRPr lang="cs-CZ"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445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af 29"/>
          <p:cNvGraphicFramePr>
            <a:graphicFrameLocks/>
          </p:cNvGraphicFramePr>
          <p:nvPr>
            <p:extLst/>
          </p:nvPr>
        </p:nvGraphicFramePr>
        <p:xfrm>
          <a:off x="899592" y="427580"/>
          <a:ext cx="734481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Přímá spojnice 10"/>
          <p:cNvCxnSpPr/>
          <p:nvPr/>
        </p:nvCxnSpPr>
        <p:spPr>
          <a:xfrm>
            <a:off x="2076450" y="1930400"/>
            <a:ext cx="1497330" cy="9347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3575050" y="2857500"/>
            <a:ext cx="1441450" cy="1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778257" y="1477010"/>
            <a:ext cx="7074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508750" y="1473200"/>
            <a:ext cx="1485900" cy="2305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5048250" y="1473200"/>
            <a:ext cx="730250" cy="13843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6824200" y="175110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" name="Ovál 5"/>
          <p:cNvSpPr/>
          <p:nvPr/>
        </p:nvSpPr>
        <p:spPr>
          <a:xfrm>
            <a:off x="2339752" y="1911685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ál 6"/>
          <p:cNvSpPr/>
          <p:nvPr/>
        </p:nvSpPr>
        <p:spPr>
          <a:xfrm>
            <a:off x="3851920" y="269862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Ovál 7"/>
          <p:cNvSpPr/>
          <p:nvPr/>
        </p:nvSpPr>
        <p:spPr>
          <a:xfrm>
            <a:off x="5264066" y="208376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" name="Ovál 8"/>
          <p:cNvSpPr/>
          <p:nvPr/>
        </p:nvSpPr>
        <p:spPr>
          <a:xfrm>
            <a:off x="6005865" y="112128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/>
          </p:nvPr>
        </p:nvGraphicFramePr>
        <p:xfrm>
          <a:off x="483110" y="4437500"/>
          <a:ext cx="2520280" cy="1571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t/s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s/m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5480090" y="4323678"/>
                <a:ext cx="2318455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𝑠</m:t>
                      </m:r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𝑣</m:t>
                          </m:r>
                        </m:e>
                        <m:sub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𝑎</m:t>
                      </m:r>
                      <m:sSup>
                        <m:sSupPr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p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090" y="4323678"/>
                <a:ext cx="2318455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/>
          <p:cNvSpPr txBox="1"/>
          <p:nvPr/>
        </p:nvSpPr>
        <p:spPr>
          <a:xfrm>
            <a:off x="3320440" y="505781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 0 s do 4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zpomalený pohyb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5411027" y="5029817"/>
                <a:ext cx="3258393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</m:d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=20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2,5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027" y="5029817"/>
                <a:ext cx="325839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ál 17"/>
          <p:cNvSpPr/>
          <p:nvPr/>
        </p:nvSpPr>
        <p:spPr>
          <a:xfrm>
            <a:off x="179512" y="116632"/>
            <a:ext cx="1008112" cy="64807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2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444309" y="5981142"/>
                <a:ext cx="32070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</m:d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=20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5</m:t>
                      </m:r>
                      <m:d>
                        <m:dPr>
                          <m:begChr m:val="{"/>
                          <m:endChr m:val="}"/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309" y="5981142"/>
                <a:ext cx="320709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aoblený obdélník 19"/>
          <p:cNvSpPr/>
          <p:nvPr/>
        </p:nvSpPr>
        <p:spPr>
          <a:xfrm>
            <a:off x="6146569" y="4604044"/>
            <a:ext cx="339179" cy="389657"/>
          </a:xfrm>
          <a:prstGeom prst="roundRect">
            <a:avLst/>
          </a:prstGeom>
          <a:solidFill>
            <a:srgbClr val="FFFF0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25"/>
          <p:cNvSpPr/>
          <p:nvPr/>
        </p:nvSpPr>
        <p:spPr>
          <a:xfrm>
            <a:off x="1622743" y="1716856"/>
            <a:ext cx="339179" cy="389657"/>
          </a:xfrm>
          <a:prstGeom prst="roundRect">
            <a:avLst/>
          </a:prstGeom>
          <a:solidFill>
            <a:srgbClr val="FFFF0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26"/>
          <p:cNvSpPr/>
          <p:nvPr/>
        </p:nvSpPr>
        <p:spPr>
          <a:xfrm>
            <a:off x="6336437" y="5254603"/>
            <a:ext cx="339179" cy="389657"/>
          </a:xfrm>
          <a:prstGeom prst="roundRect">
            <a:avLst/>
          </a:prstGeom>
          <a:solidFill>
            <a:srgbClr val="FFFF0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1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9" grpId="0"/>
      <p:bldP spid="20" grpId="0" animBg="1"/>
      <p:bldP spid="26" grpId="0" animBg="1"/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af 29"/>
          <p:cNvGraphicFramePr>
            <a:graphicFrameLocks/>
          </p:cNvGraphicFramePr>
          <p:nvPr>
            <p:extLst/>
          </p:nvPr>
        </p:nvGraphicFramePr>
        <p:xfrm>
          <a:off x="899592" y="427580"/>
          <a:ext cx="734481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Přímá spojnice 10"/>
          <p:cNvCxnSpPr/>
          <p:nvPr/>
        </p:nvCxnSpPr>
        <p:spPr>
          <a:xfrm>
            <a:off x="2076450" y="1930400"/>
            <a:ext cx="1497330" cy="9347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3575050" y="2857500"/>
            <a:ext cx="1441450" cy="1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778257" y="1477010"/>
            <a:ext cx="7074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6508750" y="1473200"/>
            <a:ext cx="1485900" cy="2305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V="1">
            <a:off x="5048250" y="1473200"/>
            <a:ext cx="730250" cy="13843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ál 24"/>
          <p:cNvSpPr/>
          <p:nvPr/>
        </p:nvSpPr>
        <p:spPr>
          <a:xfrm>
            <a:off x="6824200" y="175110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" name="Ovál 5"/>
          <p:cNvSpPr/>
          <p:nvPr/>
        </p:nvSpPr>
        <p:spPr>
          <a:xfrm>
            <a:off x="2339752" y="1911685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ál 6"/>
          <p:cNvSpPr/>
          <p:nvPr/>
        </p:nvSpPr>
        <p:spPr>
          <a:xfrm>
            <a:off x="3851920" y="269862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Ovál 7"/>
          <p:cNvSpPr/>
          <p:nvPr/>
        </p:nvSpPr>
        <p:spPr>
          <a:xfrm>
            <a:off x="5264066" y="208376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" name="Ovál 8"/>
          <p:cNvSpPr/>
          <p:nvPr/>
        </p:nvSpPr>
        <p:spPr>
          <a:xfrm>
            <a:off x="6005865" y="112128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/>
          </p:nvPr>
        </p:nvGraphicFramePr>
        <p:xfrm>
          <a:off x="483110" y="4437500"/>
          <a:ext cx="2520280" cy="1571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t/s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s/m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580112" y="4941168"/>
                <a:ext cx="2995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𝑠</m:t>
                      </m:r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𝑣</m:t>
                      </m:r>
                      <m:d>
                        <m:dPr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941168"/>
                <a:ext cx="2995698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/>
          <p:cNvSpPr txBox="1"/>
          <p:nvPr/>
        </p:nvSpPr>
        <p:spPr>
          <a:xfrm>
            <a:off x="3347864" y="494116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 do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rovnoměrný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5580112" y="5587499"/>
                <a:ext cx="35638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𝑠</m:t>
                          </m:r>
                        </m:e>
                      </m:d>
                      <m:r>
                        <a:rPr kumimoji="0" lang="cs-CZ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=60+10</m:t>
                      </m:r>
                      <m:d>
                        <m:dPr>
                          <m:ctrlP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cs-C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  <m:r>
                            <a:rPr kumimoji="0" lang="cs-CZ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kumimoji="0" 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587499"/>
                <a:ext cx="356388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ál 20"/>
          <p:cNvSpPr/>
          <p:nvPr/>
        </p:nvSpPr>
        <p:spPr>
          <a:xfrm>
            <a:off x="179512" y="116632"/>
            <a:ext cx="1008112" cy="64807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2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6377755" y="5025208"/>
            <a:ext cx="386287" cy="389657"/>
          </a:xfrm>
          <a:prstGeom prst="roundRect">
            <a:avLst/>
          </a:prstGeom>
          <a:solidFill>
            <a:srgbClr val="FF000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22"/>
          <p:cNvSpPr/>
          <p:nvPr/>
        </p:nvSpPr>
        <p:spPr>
          <a:xfrm>
            <a:off x="2146821" y="5414866"/>
            <a:ext cx="386287" cy="318390"/>
          </a:xfrm>
          <a:prstGeom prst="roundRect">
            <a:avLst/>
          </a:prstGeom>
          <a:solidFill>
            <a:srgbClr val="FF000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23"/>
          <p:cNvSpPr/>
          <p:nvPr/>
        </p:nvSpPr>
        <p:spPr>
          <a:xfrm>
            <a:off x="6624611" y="5615418"/>
            <a:ext cx="386287" cy="389657"/>
          </a:xfrm>
          <a:prstGeom prst="roundRect">
            <a:avLst/>
          </a:prstGeom>
          <a:solidFill>
            <a:srgbClr val="FF000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25"/>
          <p:cNvSpPr/>
          <p:nvPr/>
        </p:nvSpPr>
        <p:spPr>
          <a:xfrm>
            <a:off x="7801506" y="5007370"/>
            <a:ext cx="386287" cy="389657"/>
          </a:xfrm>
          <a:prstGeom prst="roundRect">
            <a:avLst/>
          </a:prstGeom>
          <a:solidFill>
            <a:srgbClr val="00FF0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26"/>
          <p:cNvSpPr/>
          <p:nvPr/>
        </p:nvSpPr>
        <p:spPr>
          <a:xfrm>
            <a:off x="8460432" y="5623502"/>
            <a:ext cx="386287" cy="389657"/>
          </a:xfrm>
          <a:prstGeom prst="roundRect">
            <a:avLst/>
          </a:prstGeom>
          <a:solidFill>
            <a:srgbClr val="00FF0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Zaoblený obdélník 27"/>
          <p:cNvSpPr/>
          <p:nvPr/>
        </p:nvSpPr>
        <p:spPr>
          <a:xfrm>
            <a:off x="3347864" y="3793147"/>
            <a:ext cx="386287" cy="389657"/>
          </a:xfrm>
          <a:prstGeom prst="roundRect">
            <a:avLst/>
          </a:prstGeom>
          <a:solidFill>
            <a:srgbClr val="00FF0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aoblený obdélník 28"/>
          <p:cNvSpPr/>
          <p:nvPr/>
        </p:nvSpPr>
        <p:spPr>
          <a:xfrm>
            <a:off x="3704461" y="4952385"/>
            <a:ext cx="193144" cy="334969"/>
          </a:xfrm>
          <a:prstGeom prst="roundRect">
            <a:avLst/>
          </a:prstGeom>
          <a:solidFill>
            <a:srgbClr val="00FF0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29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418397"/>
              </p:ext>
            </p:extLst>
          </p:nvPr>
        </p:nvGraphicFramePr>
        <p:xfrm>
          <a:off x="179512" y="1150255"/>
          <a:ext cx="2520280" cy="2181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 dirty="0" smtClean="0">
                          <a:effectLst/>
                        </a:rPr>
                        <a:t>t/s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 dirty="0" smtClean="0">
                          <a:effectLst/>
                        </a:rPr>
                        <a:t>s/m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 dirty="0">
                          <a:effectLst/>
                        </a:rPr>
                        <a:t>0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 dirty="0" smtClean="0">
                          <a:effectLst/>
                        </a:rPr>
                        <a:t>2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 dirty="0" smtClean="0">
                          <a:effectLst/>
                        </a:rPr>
                        <a:t>4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u="none" strike="noStrike" dirty="0" smtClean="0">
                          <a:effectLst/>
                        </a:rPr>
                        <a:t>6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23528" y="429483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 0 s do 4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 – zpomalený pohyb – grafem je 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ČÁST PARABOLY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 4 s do 6 s -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rovnoměrný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pohyb -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grafem je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PŘÍMKA</a:t>
            </a:r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943391"/>
              </p:ext>
            </p:extLst>
          </p:nvPr>
        </p:nvGraphicFramePr>
        <p:xfrm>
          <a:off x="3635896" y="260648"/>
          <a:ext cx="50405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bdélník 5"/>
          <p:cNvSpPr/>
          <p:nvPr/>
        </p:nvSpPr>
        <p:spPr>
          <a:xfrm>
            <a:off x="4290374" y="836712"/>
            <a:ext cx="4392488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ál 8"/>
          <p:cNvSpPr/>
          <p:nvPr/>
        </p:nvSpPr>
        <p:spPr>
          <a:xfrm>
            <a:off x="179512" y="116632"/>
            <a:ext cx="1008112" cy="648072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PŘ. 2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3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7504" y="548680"/>
            <a:ext cx="8928992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300" b="1" dirty="0">
                <a:ea typeface="Calibri" panose="020F0502020204030204" pitchFamily="34" charset="0"/>
                <a:cs typeface="Times New Roman" panose="02020603050405020304" pitchFamily="18" charset="0"/>
              </a:rPr>
              <a:t>Nakreslete grafy závislostí </a:t>
            </a:r>
            <a:r>
              <a:rPr lang="cs-CZ" sz="2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 čtvrté </a:t>
            </a:r>
            <a:r>
              <a:rPr lang="cs-CZ" sz="2300" b="1" dirty="0">
                <a:ea typeface="Calibri" panose="020F0502020204030204" pitchFamily="34" charset="0"/>
                <a:cs typeface="Times New Roman" panose="02020603050405020304" pitchFamily="18" charset="0"/>
              </a:rPr>
              <a:t>sekundy </a:t>
            </a:r>
            <a:r>
              <a:rPr lang="cs-CZ" sz="23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pohybu HB:</a:t>
            </a:r>
            <a:endParaRPr lang="cs-CZ" sz="23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velikosti rychlosti na čase rovnoměrného pohybu, je-li rychlost rovna </a:t>
            </a: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m.s</a:t>
            </a:r>
            <a:r>
              <a:rPr lang="cs-CZ" sz="23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dráhy na čase rovnoměrného pohybu, je-li rychlost rovna </a:t>
            </a: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m.s</a:t>
            </a:r>
            <a:r>
              <a:rPr lang="cs-CZ" sz="23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-1  </a:t>
            </a:r>
            <a:r>
              <a:rPr lang="cs-CZ" sz="23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3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a)s </a:t>
            </a: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nulovou počáteční dráhou, </a:t>
            </a: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b)s</a:t>
            </a:r>
            <a:r>
              <a:rPr lang="cs-CZ" sz="23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= 6m, c)</a:t>
            </a: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3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=6m, t</a:t>
            </a:r>
            <a:r>
              <a:rPr lang="cs-CZ" sz="2300" baseline="-25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=2s</a:t>
            </a:r>
            <a:endParaRPr lang="cs-CZ" sz="2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zrychlení na čase rovnoměrně zrychleného pohybu, je-li zrychlení rovno </a:t>
            </a: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m.s</a:t>
            </a:r>
            <a:r>
              <a:rPr lang="cs-CZ" sz="23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velikosti rychlosti na čase rovnoměrně zrychleného pohybu, je-li zrychlení rovno </a:t>
            </a: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m.s</a:t>
            </a:r>
            <a:r>
              <a:rPr lang="cs-CZ" sz="23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dráhy na čase rovnoměrně zrychleného pohybu, je-li zrychlení rovno </a:t>
            </a: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m.s</a:t>
            </a:r>
            <a:r>
              <a:rPr lang="cs-CZ" sz="23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-2 </a:t>
            </a: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cs-CZ" sz="23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Vypočítejte, za jak dlouho HB zastaví </a:t>
            </a: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rovnoměrně </a:t>
            </a: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zpomaleným pohybem a nakreslete graf závislosti velikosti rychlosti na čase do vypočítané brzdné doby, je-li počáteční rychlost 16 m.s</a:t>
            </a:r>
            <a:r>
              <a:rPr lang="cs-CZ" sz="23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-1 </a:t>
            </a: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 zrychlení rovno 2 m.s</a:t>
            </a:r>
            <a:r>
              <a:rPr lang="cs-CZ" sz="2300" baseline="30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-2 </a:t>
            </a: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akreslete </a:t>
            </a: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graf d</a:t>
            </a: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ráhy v závislosti na </a:t>
            </a:r>
            <a:r>
              <a:rPr lang="cs-CZ" sz="2300" dirty="0">
                <a:ea typeface="Calibri" panose="020F0502020204030204" pitchFamily="34" charset="0"/>
                <a:cs typeface="Times New Roman" panose="02020603050405020304" pitchFamily="18" charset="0"/>
              </a:rPr>
              <a:t>čase </a:t>
            </a:r>
            <a:r>
              <a:rPr lang="cs-CZ" sz="23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tohoto rovnoměrně zpomaleného pohybu.</a:t>
            </a:r>
            <a:endParaRPr kumimoji="0" lang="cs-CZ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483" name="Text Box 2058"/>
          <p:cNvSpPr txBox="1">
            <a:spLocks noChangeArrowheads="1"/>
          </p:cNvSpPr>
          <p:nvPr/>
        </p:nvSpPr>
        <p:spPr bwMode="auto">
          <a:xfrm>
            <a:off x="6640513" y="41687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KINEMATIKA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323528" y="4653136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609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8032" y="677589"/>
            <a:ext cx="8388424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Napište vztahy pro výpočet: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rychlosti rovnoměrného pohybu HB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dráhy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rovnoměrného 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pohybu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zrychlení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změny rychlosti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velikosti okamžité rychlosti </a:t>
            </a:r>
            <a:r>
              <a:rPr kumimoji="0" lang="cs-CZ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RZrP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 nulovou počáteční rychlostí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velikosti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okamžité rychlosti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RZrP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počáteční nenulovou rychlostí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dráhy </a:t>
            </a:r>
            <a:r>
              <a:rPr kumimoji="0" lang="cs-CZ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RZrP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nulovou počáteční 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rychlostí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dráhy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RZrP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 počáteční nenulovou 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rychlostí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dráhy </a:t>
            </a:r>
            <a:r>
              <a:rPr kumimoji="0" lang="cs-CZ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RZrP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počáteční dráhou a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počáteční nenulovou rychlostí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velikosti </a:t>
            </a: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okamžité rychlosti </a:t>
            </a:r>
            <a:r>
              <a:rPr kumimoji="0" lang="cs-CZ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RZpP</a:t>
            </a: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dráhy </a:t>
            </a:r>
            <a:r>
              <a:rPr kumimoji="0" lang="cs-CZ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RZrP</a:t>
            </a: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doby, za kterou zastaví při </a:t>
            </a:r>
            <a:r>
              <a:rPr kumimoji="0" lang="cs-CZ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RZpP</a:t>
            </a: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brzdné dráhy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3" name="Text Box 2058"/>
          <p:cNvSpPr txBox="1">
            <a:spLocks noChangeArrowheads="1"/>
          </p:cNvSpPr>
          <p:nvPr/>
        </p:nvSpPr>
        <p:spPr bwMode="auto">
          <a:xfrm>
            <a:off x="6640513" y="41687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KINEMATIKA 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2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2.6.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	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VOLNÝ PÁD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52028" y="762000"/>
            <a:ext cx="86155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je pohyb tělesa volně padajícího ve vakuu v blízkosti povrchu Země.</a:t>
            </a:r>
          </a:p>
          <a:p>
            <a:endParaRPr lang="cs-CZ" sz="2400" dirty="0"/>
          </a:p>
          <a:p>
            <a:r>
              <a:rPr lang="cs-CZ" sz="2400" dirty="0"/>
              <a:t>Jde o rovnoměrně zrychlený pohyb s nulovou počáteční rychlostí </a:t>
            </a:r>
          </a:p>
          <a:p>
            <a:r>
              <a:rPr lang="cs-CZ" sz="2400" dirty="0"/>
              <a:t>s tzv. tíhovým zrychlením </a:t>
            </a:r>
            <a:r>
              <a:rPr lang="cs-CZ" sz="2400" b="1" dirty="0"/>
              <a:t>g</a:t>
            </a:r>
            <a:r>
              <a:rPr lang="cs-CZ" sz="2400" dirty="0"/>
              <a:t>, které směřuje vždy svisle dolů.</a:t>
            </a:r>
          </a:p>
          <a:p>
            <a:endParaRPr lang="cs-CZ" sz="2400" dirty="0"/>
          </a:p>
          <a:p>
            <a:r>
              <a:rPr lang="cs-CZ" sz="2400" b="1" dirty="0"/>
              <a:t>Mění se v závislosti 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zeměpisné </a:t>
            </a:r>
            <a:r>
              <a:rPr lang="cs-CZ" sz="2400" dirty="0"/>
              <a:t>šířce </a:t>
            </a:r>
          </a:p>
          <a:p>
            <a:pPr marL="1176338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na rovníku - MIN </a:t>
            </a:r>
            <a:r>
              <a:rPr lang="cs-CZ" sz="2400" dirty="0"/>
              <a:t>		</a:t>
            </a:r>
            <a:r>
              <a:rPr lang="cs-CZ" sz="2400" dirty="0" smtClean="0"/>
              <a:t>	9,78 </a:t>
            </a:r>
            <a:r>
              <a:rPr lang="cs-CZ" sz="2400" dirty="0"/>
              <a:t>m.s</a:t>
            </a:r>
            <a:r>
              <a:rPr lang="cs-CZ" sz="2400" baseline="30000" dirty="0"/>
              <a:t>-2</a:t>
            </a:r>
            <a:r>
              <a:rPr lang="cs-CZ" sz="2400" dirty="0"/>
              <a:t>  </a:t>
            </a:r>
          </a:p>
          <a:p>
            <a:pPr marL="1176338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 </a:t>
            </a:r>
            <a:r>
              <a:rPr lang="cs-CZ" sz="2400" dirty="0"/>
              <a:t>naší zeměpisné šířce </a:t>
            </a:r>
            <a:r>
              <a:rPr lang="cs-CZ" sz="2400" dirty="0" smtClean="0"/>
              <a:t>		9,81 </a:t>
            </a:r>
            <a:r>
              <a:rPr lang="cs-CZ" sz="2400" dirty="0"/>
              <a:t>m.s</a:t>
            </a:r>
            <a:r>
              <a:rPr lang="cs-CZ" sz="2400" baseline="30000" dirty="0"/>
              <a:t>-2 </a:t>
            </a:r>
            <a:endParaRPr lang="cs-CZ" sz="2400" baseline="30000" dirty="0" smtClean="0"/>
          </a:p>
          <a:p>
            <a:pPr marL="1176338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na pólu - MAX </a:t>
            </a:r>
            <a:r>
              <a:rPr lang="cs-CZ" sz="2400" dirty="0"/>
              <a:t>		</a:t>
            </a:r>
            <a:r>
              <a:rPr lang="cs-CZ" sz="2400" dirty="0" smtClean="0"/>
              <a:t>	9,83 </a:t>
            </a:r>
            <a:r>
              <a:rPr lang="cs-CZ" sz="2400" dirty="0"/>
              <a:t>m.s</a:t>
            </a:r>
            <a:r>
              <a:rPr lang="cs-CZ" sz="2400" baseline="30000" dirty="0"/>
              <a:t>-2</a:t>
            </a:r>
            <a:r>
              <a:rPr lang="cs-CZ" sz="2400" dirty="0" smtClean="0"/>
              <a:t> 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nadmořské </a:t>
            </a:r>
            <a:r>
              <a:rPr lang="cs-CZ" sz="2400" dirty="0"/>
              <a:t>výšce (s↑ výškou klesá)</a:t>
            </a:r>
          </a:p>
          <a:p>
            <a:endParaRPr lang="cs-CZ" sz="2400" dirty="0"/>
          </a:p>
          <a:p>
            <a:r>
              <a:rPr lang="cs-CZ" sz="2400" b="1" dirty="0"/>
              <a:t>Dohodou byla zavedena konstanta</a:t>
            </a:r>
          </a:p>
          <a:p>
            <a:r>
              <a:rPr lang="cs-CZ" sz="2400" dirty="0"/>
              <a:t>normální tíhové zrychlení 			</a:t>
            </a:r>
            <a:r>
              <a:rPr lang="cs-CZ" sz="2400" dirty="0" err="1"/>
              <a:t>g</a:t>
            </a:r>
            <a:r>
              <a:rPr lang="cs-CZ" sz="2400" baseline="-25000" dirty="0" err="1"/>
              <a:t>n</a:t>
            </a:r>
            <a:r>
              <a:rPr lang="cs-CZ" sz="2400" dirty="0"/>
              <a:t> = 9,80665 </a:t>
            </a:r>
            <a:r>
              <a:rPr lang="cs-CZ" sz="2400" dirty="0" smtClean="0"/>
              <a:t>m.s</a:t>
            </a:r>
            <a:r>
              <a:rPr lang="cs-CZ" sz="2400" baseline="30000" dirty="0" smtClean="0"/>
              <a:t>-2</a:t>
            </a:r>
          </a:p>
          <a:p>
            <a:r>
              <a:rPr lang="cs-CZ" altLang="cs-CZ" sz="2400" dirty="0">
                <a:ea typeface="Times New Roman" panose="02020603050405020304" pitchFamily="18" charset="0"/>
              </a:rPr>
              <a:t>Pro výpočty       				</a:t>
            </a:r>
            <a:r>
              <a:rPr lang="cs-CZ" altLang="cs-CZ" sz="2400" dirty="0" smtClean="0">
                <a:ea typeface="Times New Roman" panose="02020603050405020304" pitchFamily="18" charset="0"/>
              </a:rPr>
              <a:t>g  </a:t>
            </a:r>
            <a:r>
              <a:rPr lang="cs-CZ" altLang="cs-CZ" sz="2400" dirty="0">
                <a:ea typeface="Times New Roman" panose="02020603050405020304" pitchFamily="18" charset="0"/>
              </a:rPr>
              <a:t>= 10 m.s</a:t>
            </a:r>
            <a:r>
              <a:rPr lang="cs-CZ" altLang="cs-CZ" sz="2400" baseline="30000" dirty="0">
                <a:ea typeface="Times New Roman" panose="02020603050405020304" pitchFamily="18" charset="0"/>
              </a:rPr>
              <a:t>-2 </a:t>
            </a:r>
            <a:r>
              <a:rPr lang="cs-CZ" altLang="cs-CZ" sz="2400" dirty="0">
                <a:ea typeface="Times New Roman" panose="02020603050405020304" pitchFamily="18" charset="0"/>
              </a:rPr>
              <a:t> </a:t>
            </a:r>
            <a:endParaRPr lang="cs-CZ" sz="2400" baseline="30000" dirty="0" smtClean="0"/>
          </a:p>
          <a:p>
            <a:r>
              <a:rPr lang="cs-CZ" sz="2400" dirty="0" smtClean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13878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2.6.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	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VOLNÝ PÁD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77799" y="735868"/>
            <a:ext cx="53921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Pokus: </a:t>
            </a:r>
          </a:p>
          <a:p>
            <a:r>
              <a:rPr lang="cs-CZ" sz="2400" b="1" dirty="0"/>
              <a:t>Newtonova trubice </a:t>
            </a:r>
            <a:endParaRPr lang="cs-CZ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nevyčerpaný vzduch…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vyčerpaný vzduch…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(kulička </a:t>
            </a:r>
            <a:r>
              <a:rPr lang="cs-CZ" sz="2400" dirty="0"/>
              <a:t>i peříčko dopadnou </a:t>
            </a:r>
            <a:r>
              <a:rPr lang="cs-CZ" sz="2400" dirty="0" smtClean="0"/>
              <a:t>stejně)</a:t>
            </a:r>
            <a:endParaRPr lang="cs-CZ" sz="2400" dirty="0"/>
          </a:p>
          <a:p>
            <a:endParaRPr lang="cs-CZ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671660"/>
              </p:ext>
            </p:extLst>
          </p:nvPr>
        </p:nvGraphicFramePr>
        <p:xfrm>
          <a:off x="3575439" y="4731939"/>
          <a:ext cx="1267180" cy="8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1" name="Rovnice" r:id="rId4" imgW="571252" imgH="393529" progId="Equation.3">
                  <p:embed/>
                </p:oleObj>
              </mc:Choice>
              <mc:Fallback>
                <p:oleObj name="Rovnice" r:id="rId4" imgW="571252" imgH="393529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439" y="4731939"/>
                        <a:ext cx="1267180" cy="873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49896"/>
              </p:ext>
            </p:extLst>
          </p:nvPr>
        </p:nvGraphicFramePr>
        <p:xfrm>
          <a:off x="3575439" y="4118528"/>
          <a:ext cx="1108782" cy="483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2" name="Rovnice" r:id="rId6" imgW="405872" imgH="177569" progId="Equation.3">
                  <p:embed/>
                </p:oleObj>
              </mc:Choice>
              <mc:Fallback>
                <p:oleObj name="Rovnice" r:id="rId6" imgW="405872" imgH="177569" progId="Equation.3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439" y="4118528"/>
                        <a:ext cx="1108782" cy="4839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874588"/>
              </p:ext>
            </p:extLst>
          </p:nvPr>
        </p:nvGraphicFramePr>
        <p:xfrm>
          <a:off x="3575439" y="3334442"/>
          <a:ext cx="1478376" cy="609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3" name="Rovnice" r:id="rId8" imgW="533169" imgH="203112" progId="Equation.3">
                  <p:embed/>
                </p:oleObj>
              </mc:Choice>
              <mc:Fallback>
                <p:oleObj name="Rovnice" r:id="rId8" imgW="533169" imgH="203112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439" y="3334442"/>
                        <a:ext cx="1478376" cy="60939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3114" y="106823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1405" y="3291906"/>
            <a:ext cx="33818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Rychlost</a:t>
            </a:r>
            <a:r>
              <a:rPr kumimoji="0" lang="cs-CZ" altLang="cs-CZ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volného pádu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Velikost rychlosti            </a:t>
            </a:r>
            <a:endParaRPr kumimoji="0" lang="cs-CZ" altLang="cs-CZ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1405" y="5004417"/>
            <a:ext cx="40287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Dráha</a:t>
            </a:r>
            <a:r>
              <a:rPr kumimoji="0" lang="cs-CZ" altLang="cs-CZ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Trajektorií je část svislé přímky.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93" name="Picture 7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17759" r="24217" b="14166"/>
          <a:stretch/>
        </p:blipFill>
        <p:spPr bwMode="auto">
          <a:xfrm>
            <a:off x="5569955" y="3335042"/>
            <a:ext cx="3240000" cy="24852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4" name="Picture 7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6" t="17728" r="24193" b="12244"/>
          <a:stretch/>
        </p:blipFill>
        <p:spPr bwMode="auto">
          <a:xfrm>
            <a:off x="5580112" y="609600"/>
            <a:ext cx="3240000" cy="2589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1" name="Picture 8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82" y="624002"/>
            <a:ext cx="1978745" cy="5429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744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284638" y="2739476"/>
            <a:ext cx="2592288" cy="25922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2.7.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	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SKLÁDÁNÍ POHYBŮ A RYCHLOSTÍ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87858" y="681788"/>
            <a:ext cx="89682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V praxi často těleso </a:t>
            </a:r>
            <a:r>
              <a:rPr lang="cs-CZ" sz="2400" dirty="0" smtClean="0"/>
              <a:t> vykonává </a:t>
            </a:r>
            <a:r>
              <a:rPr lang="cs-CZ" sz="2400" dirty="0"/>
              <a:t>několik pohybů současně.</a:t>
            </a:r>
          </a:p>
          <a:p>
            <a:r>
              <a:rPr lang="cs-CZ" sz="2400" b="1" dirty="0"/>
              <a:t>Např.</a:t>
            </a:r>
          </a:p>
          <a:p>
            <a:pPr marL="11684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pohybující </a:t>
            </a:r>
            <a:r>
              <a:rPr lang="cs-CZ" sz="2400" dirty="0"/>
              <a:t>se člověk v jedoucím vlaku</a:t>
            </a:r>
          </a:p>
          <a:p>
            <a:pPr marL="11684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kámen </a:t>
            </a:r>
            <a:r>
              <a:rPr lang="cs-CZ" sz="2400" dirty="0"/>
              <a:t>vržený šikmo vzhůru</a:t>
            </a:r>
          </a:p>
          <a:p>
            <a:pPr marL="11684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člun </a:t>
            </a:r>
            <a:r>
              <a:rPr lang="cs-CZ" sz="2400" b="1" dirty="0"/>
              <a:t>plující po hladině a současně unášený proudem </a:t>
            </a:r>
            <a:r>
              <a:rPr lang="cs-CZ" sz="2400" b="1" dirty="0" smtClean="0"/>
              <a:t>řeky</a:t>
            </a:r>
          </a:p>
          <a:p>
            <a:pPr marL="180975"/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  <a:p>
            <a:pPr marL="180975"/>
            <a:r>
              <a:rPr lang="cs-CZ" sz="2400" dirty="0" smtClean="0"/>
              <a:t>Výsledná </a:t>
            </a:r>
            <a:r>
              <a:rPr lang="cs-CZ" sz="2400" dirty="0"/>
              <a:t>rychlost </a:t>
            </a:r>
            <a:r>
              <a:rPr lang="cs-CZ" sz="2400" dirty="0" smtClean="0"/>
              <a:t>je </a:t>
            </a:r>
            <a:r>
              <a:rPr lang="cs-CZ" sz="2400" dirty="0"/>
              <a:t>dána </a:t>
            </a:r>
            <a:r>
              <a:rPr lang="cs-CZ" sz="2400" dirty="0" smtClean="0"/>
              <a:t>vektorovým součtem:</a:t>
            </a:r>
          </a:p>
          <a:p>
            <a:endParaRPr lang="cs-CZ" sz="2400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300078"/>
              </p:ext>
            </p:extLst>
          </p:nvPr>
        </p:nvGraphicFramePr>
        <p:xfrm>
          <a:off x="6576761" y="5661248"/>
          <a:ext cx="2008042" cy="6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2" name="Rovnice" r:id="rId4" imgW="685800" imgH="215640" progId="Equation.3">
                  <p:embed/>
                </p:oleObj>
              </mc:Choice>
              <mc:Fallback>
                <p:oleObj name="Rovnice" r:id="rId4" imgW="68580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761" y="5661248"/>
                        <a:ext cx="2008042" cy="6310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obrázek 472" descr="skládání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55" y="3137446"/>
            <a:ext cx="1710055" cy="1441450"/>
          </a:xfrm>
          <a:prstGeom prst="rect">
            <a:avLst/>
          </a:prstGeom>
          <a:noFill/>
        </p:spPr>
      </p:pic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927239"/>
              </p:ext>
            </p:extLst>
          </p:nvPr>
        </p:nvGraphicFramePr>
        <p:xfrm>
          <a:off x="6607220" y="3137446"/>
          <a:ext cx="499597" cy="653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3" name="Rovnice" r:id="rId7" imgW="164880" imgH="215640" progId="Equation.3">
                  <p:embed/>
                </p:oleObj>
              </mc:Choice>
              <mc:Fallback>
                <p:oleObj name="Rovnice" r:id="rId7" imgW="16488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220" y="3137446"/>
                        <a:ext cx="499597" cy="6537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274453"/>
              </p:ext>
            </p:extLst>
          </p:nvPr>
        </p:nvGraphicFramePr>
        <p:xfrm>
          <a:off x="7255295" y="4548460"/>
          <a:ext cx="559546" cy="680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4" name="Rovnice" r:id="rId9" imgW="177480" imgH="215640" progId="Equation.3">
                  <p:embed/>
                </p:oleObj>
              </mc:Choice>
              <mc:Fallback>
                <p:oleObj name="Rovnice" r:id="rId9" imgW="17748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295" y="4548460"/>
                        <a:ext cx="559546" cy="6807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445301"/>
              </p:ext>
            </p:extLst>
          </p:nvPr>
        </p:nvGraphicFramePr>
        <p:xfrm>
          <a:off x="8259299" y="3428601"/>
          <a:ext cx="353022" cy="498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5" name="Rovnice" r:id="rId11" imgW="126720" imgH="177480" progId="Equation.3">
                  <p:embed/>
                </p:oleObj>
              </mc:Choice>
              <mc:Fallback>
                <p:oleObj name="Rovnice" r:id="rId11" imgW="126720" imgH="177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9299" y="3428601"/>
                        <a:ext cx="353022" cy="4983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98437" y="3066124"/>
            <a:ext cx="614078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</a:t>
            </a:r>
            <a:r>
              <a:rPr kumimoji="0" lang="cs-CZ" altLang="cs-CZ" sz="2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</a:t>
            </a:r>
            <a:r>
              <a:rPr kumimoji="0" lang="cs-CZ" alt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– rychlost proudu vzhledem k břehům</a:t>
            </a:r>
            <a:b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</a:t>
            </a:r>
            <a:r>
              <a:rPr kumimoji="0" lang="cs-CZ" altLang="cs-CZ" sz="2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</a:t>
            </a:r>
            <a:r>
              <a:rPr kumimoji="0" lang="cs-CZ" alt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– rychlost loďky vzhledem k vodě</a:t>
            </a:r>
            <a:b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>
                <a:ea typeface="Times New Roman" panose="02020603050405020304" pitchFamily="18" charset="0"/>
              </a:rPr>
              <a:t>v</a:t>
            </a:r>
            <a:r>
              <a:rPr lang="cs-CZ" altLang="cs-CZ" sz="2400" dirty="0">
                <a:ea typeface="Times New Roman" panose="02020603050405020304" pitchFamily="18" charset="0"/>
              </a:rPr>
              <a:t>  – výsledná rychlost loďky vzhledem k </a:t>
            </a:r>
            <a:r>
              <a:rPr lang="cs-CZ" altLang="cs-CZ" sz="2400" dirty="0" smtClean="0">
                <a:ea typeface="Times New Roman" panose="02020603050405020304" pitchFamily="18" charset="0"/>
              </a:rPr>
              <a:t>břehům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645945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396552" y="4509119"/>
            <a:ext cx="10945216" cy="1929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1115616" y="4509119"/>
            <a:ext cx="1728192" cy="192976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2.7.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	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SKLÁDÁNÍ POHYBŮ A RYCHLOSTÍ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666434"/>
              </p:ext>
            </p:extLst>
          </p:nvPr>
        </p:nvGraphicFramePr>
        <p:xfrm>
          <a:off x="467544" y="721523"/>
          <a:ext cx="2008042" cy="6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7" name="Rovnice" r:id="rId4" imgW="685800" imgH="215640" progId="Equation.3">
                  <p:embed/>
                </p:oleObj>
              </mc:Choice>
              <mc:Fallback>
                <p:oleObj name="Rovnice" r:id="rId4" imgW="685800" imgH="215640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721523"/>
                        <a:ext cx="2008042" cy="6310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306593"/>
              </p:ext>
            </p:extLst>
          </p:nvPr>
        </p:nvGraphicFramePr>
        <p:xfrm>
          <a:off x="1152478" y="5013176"/>
          <a:ext cx="3190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8" name="Rovnice" r:id="rId6" imgW="164880" imgH="215640" progId="Equation.3">
                  <p:embed/>
                </p:oleObj>
              </mc:Choice>
              <mc:Fallback>
                <p:oleObj name="Rovnice" r:id="rId6" imgW="164880" imgH="21564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478" y="5013176"/>
                        <a:ext cx="3190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859224"/>
              </p:ext>
            </p:extLst>
          </p:nvPr>
        </p:nvGraphicFramePr>
        <p:xfrm>
          <a:off x="1921389" y="5959214"/>
          <a:ext cx="3444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69" name="Rovnice" r:id="rId8" imgW="177480" imgH="215640" progId="Equation.3">
                  <p:embed/>
                </p:oleObj>
              </mc:Choice>
              <mc:Fallback>
                <p:oleObj name="Rovnice" r:id="rId8" imgW="177480" imgH="215640" progId="Equation.3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389" y="5959214"/>
                        <a:ext cx="34448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0" y="1729711"/>
            <a:ext cx="9145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cs-CZ" sz="2400" dirty="0" smtClean="0">
                <a:ea typeface="Times New Roman" panose="02020603050405020304" pitchFamily="18" charset="0"/>
              </a:rPr>
              <a:t>loďka </a:t>
            </a:r>
            <a:r>
              <a:rPr lang="cs-CZ" sz="2400" dirty="0">
                <a:ea typeface="Times New Roman" panose="02020603050405020304" pitchFamily="18" charset="0"/>
              </a:rPr>
              <a:t>pluje </a:t>
            </a:r>
            <a:r>
              <a:rPr lang="cs-CZ" sz="2400" b="1" dirty="0"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</a:rPr>
              <a:t>po proudu</a:t>
            </a:r>
            <a:r>
              <a:rPr lang="cs-CZ" sz="2400" dirty="0">
                <a:ea typeface="Times New Roman" panose="02020603050405020304" pitchFamily="18" charset="0"/>
              </a:rPr>
              <a:t> (rychlosti mají stejný směr</a:t>
            </a:r>
            <a:r>
              <a:rPr lang="cs-CZ" sz="2400" dirty="0" smtClean="0">
                <a:ea typeface="Times New Roman" panose="02020603050405020304" pitchFamily="18" charset="0"/>
              </a:rPr>
              <a:t>)	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0" y="2633491"/>
            <a:ext cx="90800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400" dirty="0">
                <a:ea typeface="Times New Roman" panose="02020603050405020304" pitchFamily="18" charset="0"/>
              </a:rPr>
              <a:t>b) loďka pluje </a:t>
            </a:r>
            <a:r>
              <a:rPr lang="cs-CZ" sz="2400" b="1" dirty="0"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</a:rPr>
              <a:t>proti proudu</a:t>
            </a:r>
            <a:r>
              <a:rPr lang="cs-CZ" sz="2400" dirty="0">
                <a:ea typeface="Times New Roman" panose="02020603050405020304" pitchFamily="18" charset="0"/>
              </a:rPr>
              <a:t> </a:t>
            </a:r>
            <a:r>
              <a:rPr lang="cs-CZ" sz="2400" dirty="0" smtClean="0">
                <a:ea typeface="Times New Roman" panose="02020603050405020304" pitchFamily="18" charset="0"/>
              </a:rPr>
              <a:t>(rychlosti - opačný </a:t>
            </a:r>
            <a:r>
              <a:rPr lang="cs-CZ" sz="2400" dirty="0">
                <a:ea typeface="Times New Roman" panose="02020603050405020304" pitchFamily="18" charset="0"/>
              </a:rPr>
              <a:t>směr</a:t>
            </a:r>
            <a:r>
              <a:rPr lang="cs-CZ" sz="2400" dirty="0" smtClean="0"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cs-CZ" sz="2400" dirty="0">
                <a:ea typeface="Times New Roman" panose="02020603050405020304" pitchFamily="18" charset="0"/>
              </a:rPr>
              <a:t>  </a:t>
            </a:r>
            <a:r>
              <a:rPr lang="cs-CZ" sz="2400" dirty="0" smtClean="0">
                <a:ea typeface="Times New Roman" panose="02020603050405020304" pitchFamily="18" charset="0"/>
              </a:rPr>
              <a:t>   - výsledná rychlost má směr shodný s větší rychlostí</a:t>
            </a:r>
            <a:br>
              <a:rPr lang="cs-CZ" sz="2400" dirty="0" smtClean="0">
                <a:ea typeface="Times New Roman" panose="02020603050405020304" pitchFamily="18" charset="0"/>
              </a:rPr>
            </a:br>
            <a:endParaRPr lang="cs-CZ" sz="2400" dirty="0" smtClean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2400" dirty="0" smtClean="0">
                <a:ea typeface="Times New Roman" panose="02020603050405020304" pitchFamily="18" charset="0"/>
              </a:rPr>
              <a:t/>
            </a:r>
            <a:br>
              <a:rPr lang="cs-CZ" sz="2400" dirty="0" smtClean="0">
                <a:ea typeface="Times New Roman" panose="02020603050405020304" pitchFamily="18" charset="0"/>
              </a:rPr>
            </a:br>
            <a:r>
              <a:rPr lang="cs-CZ" sz="2400" dirty="0" smtClean="0">
                <a:ea typeface="Times New Roman" panose="02020603050405020304" pitchFamily="18" charset="0"/>
              </a:rPr>
              <a:t>		</a:t>
            </a:r>
            <a:endParaRPr lang="cs-CZ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0" y="3606115"/>
            <a:ext cx="76771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ea typeface="Times New Roman" panose="02020603050405020304" pitchFamily="18" charset="0"/>
              </a:rPr>
              <a:t>c) loďka pluje </a:t>
            </a:r>
            <a:r>
              <a:rPr lang="cs-CZ" sz="2400" b="1" dirty="0"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</a:rPr>
              <a:t>kolmo k proudu</a:t>
            </a:r>
            <a:r>
              <a:rPr lang="cs-CZ" sz="2400" dirty="0">
                <a:ea typeface="Times New Roman" panose="02020603050405020304" pitchFamily="18" charset="0"/>
              </a:rPr>
              <a:t> </a:t>
            </a:r>
            <a:r>
              <a:rPr lang="cs-CZ" sz="2400" dirty="0" smtClean="0">
                <a:ea typeface="Times New Roman" panose="02020603050405020304" pitchFamily="18" charset="0"/>
              </a:rPr>
              <a:t>(</a:t>
            </a:r>
            <a:r>
              <a:rPr lang="cs-CZ" sz="2400" dirty="0">
                <a:ea typeface="Times New Roman" panose="02020603050405020304" pitchFamily="18" charset="0"/>
              </a:rPr>
              <a:t>rychlosti jsou k sobě </a:t>
            </a:r>
            <a:r>
              <a:rPr lang="cs-CZ" sz="2400" dirty="0" smtClean="0">
                <a:ea typeface="Times New Roman" panose="02020603050405020304" pitchFamily="18" charset="0"/>
              </a:rPr>
              <a:t>kolmé) 	</a:t>
            </a:r>
            <a:endParaRPr lang="cs-CZ" sz="2400" dirty="0"/>
          </a:p>
        </p:txBody>
      </p:sp>
      <p:graphicFrame>
        <p:nvGraphicFramePr>
          <p:cNvPr id="21504" name="Objekt 215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962755"/>
              </p:ext>
            </p:extLst>
          </p:nvPr>
        </p:nvGraphicFramePr>
        <p:xfrm>
          <a:off x="3503613" y="5160963"/>
          <a:ext cx="17319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0" name="Rovnice" r:id="rId10" imgW="736560" imgH="228600" progId="Equation.3">
                  <p:embed/>
                </p:oleObj>
              </mc:Choice>
              <mc:Fallback>
                <p:oleObj name="Rovnice" r:id="rId10" imgW="73656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5160963"/>
                        <a:ext cx="1731962" cy="536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obrázek 482" descr="skládání - kolmý směr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79" y="4685018"/>
            <a:ext cx="922020" cy="1261745"/>
          </a:xfrm>
          <a:prstGeom prst="rect">
            <a:avLst/>
          </a:prstGeom>
          <a:noFill/>
        </p:spPr>
      </p:pic>
      <p:graphicFrame>
        <p:nvGraphicFramePr>
          <p:cNvPr id="38" name="Objek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534199"/>
              </p:ext>
            </p:extLst>
          </p:nvPr>
        </p:nvGraphicFramePr>
        <p:xfrm>
          <a:off x="6922220" y="1729711"/>
          <a:ext cx="19685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1" name="Rovnice" r:id="rId13" imgW="672840" imgH="215640" progId="Equation.3">
                  <p:embed/>
                </p:oleObj>
              </mc:Choice>
              <mc:Fallback>
                <p:oleObj name="Rovnice" r:id="rId13" imgW="672840" imgH="215640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220" y="1729711"/>
                        <a:ext cx="1968500" cy="630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k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985337"/>
              </p:ext>
            </p:extLst>
          </p:nvPr>
        </p:nvGraphicFramePr>
        <p:xfrm>
          <a:off x="6922220" y="2563478"/>
          <a:ext cx="2116137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2" name="Rovnice" r:id="rId15" imgW="723600" imgH="253800" progId="Equation.3">
                  <p:embed/>
                </p:oleObj>
              </mc:Choice>
              <mc:Fallback>
                <p:oleObj name="Rovnice" r:id="rId15" imgW="723600" imgH="253800" progId="Equation.3">
                  <p:embed/>
                  <p:pic>
                    <p:nvPicPr>
                      <p:cNvPr id="38" name="Objek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220" y="2563478"/>
                        <a:ext cx="2116137" cy="741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090116"/>
              </p:ext>
            </p:extLst>
          </p:nvPr>
        </p:nvGraphicFramePr>
        <p:xfrm>
          <a:off x="2019576" y="5221932"/>
          <a:ext cx="2428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3" name="Rovnice" r:id="rId17" imgW="126720" imgH="177480" progId="Equation.3">
                  <p:embed/>
                </p:oleObj>
              </mc:Choice>
              <mc:Fallback>
                <p:oleObj name="Rovnice" r:id="rId17" imgW="126720" imgH="17748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576" y="5221932"/>
                        <a:ext cx="24288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920713"/>
              </p:ext>
            </p:extLst>
          </p:nvPr>
        </p:nvGraphicFramePr>
        <p:xfrm>
          <a:off x="5580112" y="5102732"/>
          <a:ext cx="1879394" cy="65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4" name="Rovnice" r:id="rId19" imgW="799920" imgH="279360" progId="Equation.3">
                  <p:embed/>
                </p:oleObj>
              </mc:Choice>
              <mc:Fallback>
                <p:oleObj name="Rovnice" r:id="rId19" imgW="799920" imgH="279360" progId="Equation.3">
                  <p:embed/>
                  <p:pic>
                    <p:nvPicPr>
                      <p:cNvPr id="21504" name="Objekt 215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5102732"/>
                        <a:ext cx="1879394" cy="65591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297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9" grpId="0"/>
      <p:bldP spid="30" grpId="0"/>
      <p:bldP spid="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547664" y="1988840"/>
            <a:ext cx="5976664" cy="187220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2.7.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	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SKLÁDÁNÍ POHYBŮ A RYCHLOSTÍ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0" y="106193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400" dirty="0">
                <a:ea typeface="Times New Roman" panose="02020603050405020304" pitchFamily="18" charset="0"/>
              </a:rPr>
              <a:t>Při skládání rychlostí platí </a:t>
            </a:r>
            <a:endParaRPr lang="cs-CZ" sz="2400" dirty="0" smtClean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2400" b="1" dirty="0" smtClean="0">
                <a:ea typeface="Times New Roman" panose="02020603050405020304" pitchFamily="18" charset="0"/>
              </a:rPr>
              <a:t>PRINCIP </a:t>
            </a:r>
            <a:r>
              <a:rPr lang="cs-CZ" sz="2400" b="1" dirty="0">
                <a:ea typeface="Times New Roman" panose="02020603050405020304" pitchFamily="18" charset="0"/>
              </a:rPr>
              <a:t>NEZÁVISLOSTI POHYBŮ</a:t>
            </a:r>
            <a:r>
              <a:rPr lang="cs-CZ" sz="2400" dirty="0" smtClean="0">
                <a:ea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cs-CZ" sz="24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2400" dirty="0">
                <a:ea typeface="Times New Roman" panose="02020603050405020304" pitchFamily="18" charset="0"/>
              </a:rPr>
              <a:t>Koná-li HB současně dva nebo více pohybů, </a:t>
            </a:r>
            <a:r>
              <a:rPr lang="cs-CZ" sz="2400" dirty="0" smtClean="0">
                <a:ea typeface="Times New Roman" panose="02020603050405020304" pitchFamily="18" charset="0"/>
              </a:rPr>
              <a:t/>
            </a:r>
            <a:br>
              <a:rPr lang="cs-CZ" sz="2400" dirty="0" smtClean="0">
                <a:ea typeface="Times New Roman" panose="02020603050405020304" pitchFamily="18" charset="0"/>
              </a:rPr>
            </a:br>
            <a:r>
              <a:rPr lang="cs-CZ" sz="2400" dirty="0" smtClean="0">
                <a:ea typeface="Times New Roman" panose="02020603050405020304" pitchFamily="18" charset="0"/>
              </a:rPr>
              <a:t>je </a:t>
            </a:r>
            <a:r>
              <a:rPr lang="cs-CZ" sz="2400" dirty="0">
                <a:ea typeface="Times New Roman" panose="02020603050405020304" pitchFamily="18" charset="0"/>
              </a:rPr>
              <a:t>jeho výsledná poloha taková, </a:t>
            </a:r>
            <a:r>
              <a:rPr lang="cs-CZ" sz="2400" dirty="0" smtClean="0">
                <a:ea typeface="Times New Roman" panose="02020603050405020304" pitchFamily="18" charset="0"/>
              </a:rPr>
              <a:t/>
            </a:r>
            <a:br>
              <a:rPr lang="cs-CZ" sz="2400" dirty="0" smtClean="0">
                <a:ea typeface="Times New Roman" panose="02020603050405020304" pitchFamily="18" charset="0"/>
              </a:rPr>
            </a:br>
            <a:r>
              <a:rPr lang="cs-CZ" sz="2400" dirty="0" smtClean="0">
                <a:ea typeface="Times New Roman" panose="02020603050405020304" pitchFamily="18" charset="0"/>
              </a:rPr>
              <a:t>jako </a:t>
            </a:r>
            <a:r>
              <a:rPr lang="cs-CZ" sz="2400" dirty="0">
                <a:ea typeface="Times New Roman" panose="02020603050405020304" pitchFamily="18" charset="0"/>
              </a:rPr>
              <a:t>kdyby konal tyto pohyby po sobě, </a:t>
            </a:r>
            <a:r>
              <a:rPr lang="cs-CZ" sz="2400" dirty="0" smtClean="0">
                <a:ea typeface="Times New Roman" panose="02020603050405020304" pitchFamily="18" charset="0"/>
              </a:rPr>
              <a:t/>
            </a:r>
            <a:br>
              <a:rPr lang="cs-CZ" sz="2400" dirty="0" smtClean="0">
                <a:ea typeface="Times New Roman" panose="02020603050405020304" pitchFamily="18" charset="0"/>
              </a:rPr>
            </a:br>
            <a:r>
              <a:rPr lang="cs-CZ" sz="2400" dirty="0" smtClean="0">
                <a:ea typeface="Times New Roman" panose="02020603050405020304" pitchFamily="18" charset="0"/>
              </a:rPr>
              <a:t>a </a:t>
            </a:r>
            <a:r>
              <a:rPr lang="cs-CZ" sz="2400" dirty="0">
                <a:ea typeface="Times New Roman" panose="02020603050405020304" pitchFamily="18" charset="0"/>
              </a:rPr>
              <a:t>to v libovolném pořadí.</a:t>
            </a:r>
          </a:p>
          <a:p>
            <a:pPr algn="ctr">
              <a:spcAft>
                <a:spcPts val="0"/>
              </a:spcAft>
            </a:pPr>
            <a:r>
              <a:rPr lang="cs-CZ" sz="2400" dirty="0"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cs-CZ" sz="2400" dirty="0">
                <a:ea typeface="Times New Roman" panose="02020603050405020304" pitchFamily="18" charset="0"/>
              </a:rPr>
              <a:t>Jestliže jsou oba pohyby rovnoměrně přímočaré, </a:t>
            </a:r>
            <a:r>
              <a:rPr lang="cs-CZ" sz="2400" dirty="0" smtClean="0">
                <a:ea typeface="Times New Roman" panose="02020603050405020304" pitchFamily="18" charset="0"/>
              </a:rPr>
              <a:t/>
            </a:r>
            <a:br>
              <a:rPr lang="cs-CZ" sz="2400" dirty="0" smtClean="0">
                <a:ea typeface="Times New Roman" panose="02020603050405020304" pitchFamily="18" charset="0"/>
              </a:rPr>
            </a:br>
            <a:r>
              <a:rPr lang="cs-CZ" sz="2400" dirty="0" smtClean="0">
                <a:ea typeface="Times New Roman" panose="02020603050405020304" pitchFamily="18" charset="0"/>
              </a:rPr>
              <a:t>je </a:t>
            </a:r>
            <a:r>
              <a:rPr lang="cs-CZ" sz="2400" dirty="0">
                <a:ea typeface="Times New Roman" panose="02020603050405020304" pitchFamily="18" charset="0"/>
              </a:rPr>
              <a:t>i výsledný pohyb rovnoměrně přímočarý.</a:t>
            </a:r>
          </a:p>
          <a:p>
            <a:pPr algn="ctr">
              <a:spcAft>
                <a:spcPts val="0"/>
              </a:spcAft>
            </a:pPr>
            <a:r>
              <a:rPr lang="cs-CZ" sz="2400" dirty="0"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cs-CZ" sz="2400" dirty="0">
                <a:ea typeface="Times New Roman" panose="02020603050405020304" pitchFamily="18" charset="0"/>
              </a:rPr>
              <a:t>HB se pohybuje po přímce, směr je určen směrem výsledné </a:t>
            </a:r>
            <a:r>
              <a:rPr lang="cs-CZ" sz="2400" dirty="0" smtClean="0">
                <a:ea typeface="Times New Roman" panose="02020603050405020304" pitchFamily="18" charset="0"/>
              </a:rPr>
              <a:t>rychlosti.</a:t>
            </a:r>
            <a:endParaRPr lang="cs-CZ" sz="24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cs-CZ" sz="2400" dirty="0" smtClean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2400" b="1" dirty="0" smtClean="0">
                <a:ea typeface="Times New Roman" panose="02020603050405020304" pitchFamily="18" charset="0"/>
              </a:rPr>
              <a:t>Př.: 2.26 – 2. 36</a:t>
            </a:r>
            <a:r>
              <a:rPr lang="cs-CZ" sz="2400" b="1" dirty="0">
                <a:ea typeface="Times New Roman" panose="02020603050405020304" pitchFamily="18" charset="0"/>
              </a:rPr>
              <a:t> </a:t>
            </a:r>
            <a:endParaRPr lang="cs-CZ" sz="24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602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2.1.</a:t>
            </a:r>
            <a:r>
              <a:rPr lang="cs-CZ" dirty="0"/>
              <a:t>	ZÁKLADNÍ </a:t>
            </a:r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5741" y="16756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3793" name="obrázek 109" descr="Polohový vektor 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002" y="750143"/>
            <a:ext cx="1851025" cy="185102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088" y="548680"/>
            <a:ext cx="708456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Poloha HB</a:t>
            </a:r>
            <a:endParaRPr kumimoji="0" lang="cs-CZ" altLang="cs-CZ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je určena souřadnicemi </a:t>
            </a:r>
            <a:r>
              <a:rPr kumimoji="0" lang="cs-CZ" alt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x,y,z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v soustavě souřadnic </a:t>
            </a:r>
            <a:r>
              <a:rPr kumimoji="0" lang="cs-CZ" alt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Oxyz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Polohový vektor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velikost                                                </a:t>
            </a:r>
            <a:r>
              <a:rPr lang="cs-CZ" altLang="cs-CZ" sz="2400" dirty="0"/>
              <a:t>směr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4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255204"/>
              </p:ext>
            </p:extLst>
          </p:nvPr>
        </p:nvGraphicFramePr>
        <p:xfrm>
          <a:off x="1547664" y="1971534"/>
          <a:ext cx="2345487" cy="71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6" name="Rovnice" r:id="rId5" imgW="1397000" imgH="431800" progId="Equation.3">
                  <p:embed/>
                </p:oleObj>
              </mc:Choice>
              <mc:Fallback>
                <p:oleObj name="Rovnice" r:id="rId5" imgW="13970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971534"/>
                        <a:ext cx="2345487" cy="7128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080294"/>
              </p:ext>
            </p:extLst>
          </p:nvPr>
        </p:nvGraphicFramePr>
        <p:xfrm>
          <a:off x="5258313" y="2031897"/>
          <a:ext cx="958972" cy="43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7" name="Rovnice" r:id="rId7" imgW="444240" imgH="203040" progId="Equation.3">
                  <p:embed/>
                </p:oleObj>
              </mc:Choice>
              <mc:Fallback>
                <p:oleObj name="Rovnice" r:id="rId7" imgW="444240" imgH="20304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8313" y="2031897"/>
                        <a:ext cx="958972" cy="4305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Line 347"/>
          <p:cNvCxnSpPr>
            <a:cxnSpLocks noChangeShapeType="1"/>
          </p:cNvCxnSpPr>
          <p:nvPr/>
        </p:nvCxnSpPr>
        <p:spPr bwMode="auto">
          <a:xfrm>
            <a:off x="5435913" y="13414954"/>
            <a:ext cx="1600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Freeform 348"/>
          <p:cNvSpPr>
            <a:spLocks/>
          </p:cNvSpPr>
          <p:nvPr/>
        </p:nvSpPr>
        <p:spPr bwMode="auto">
          <a:xfrm flipV="1">
            <a:off x="5435913" y="13597835"/>
            <a:ext cx="1600200" cy="45719"/>
          </a:xfrm>
          <a:custGeom>
            <a:avLst/>
            <a:gdLst>
              <a:gd name="T0" fmla="*/ 0 w 3060"/>
              <a:gd name="T1" fmla="*/ 390 h 630"/>
              <a:gd name="T2" fmla="*/ 1260 w 3060"/>
              <a:gd name="T3" fmla="*/ 30 h 630"/>
              <a:gd name="T4" fmla="*/ 2700 w 3060"/>
              <a:gd name="T5" fmla="*/ 570 h 630"/>
              <a:gd name="T6" fmla="*/ 3060 w 3060"/>
              <a:gd name="T7" fmla="*/ 39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0" h="630">
                <a:moveTo>
                  <a:pt x="0" y="390"/>
                </a:moveTo>
                <a:cubicBezTo>
                  <a:pt x="405" y="195"/>
                  <a:pt x="810" y="0"/>
                  <a:pt x="1260" y="30"/>
                </a:cubicBezTo>
                <a:cubicBezTo>
                  <a:pt x="1710" y="60"/>
                  <a:pt x="2400" y="510"/>
                  <a:pt x="2700" y="570"/>
                </a:cubicBezTo>
                <a:cubicBezTo>
                  <a:pt x="3000" y="630"/>
                  <a:pt x="3030" y="510"/>
                  <a:pt x="3060" y="390"/>
                </a:cubicBezTo>
              </a:path>
            </a:pathLst>
          </a:custGeom>
          <a:noFill/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0088" y="2793668"/>
            <a:ext cx="8904531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Trajektorie</a:t>
            </a:r>
            <a:r>
              <a:rPr kumimoji="0" lang="cs-CZ" altLang="cs-CZ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je množina bodů, jimiž HB během svého pohybu prochází.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Tvar trajektorie závisí na volbě vztažné soustavy.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Př. 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Ventilek na kole.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	VS kolo – kružnice.		VS Země – cykloida.</a:t>
            </a: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Rozdělení pohybů podle tvaru trajektorie:</a:t>
            </a:r>
          </a:p>
          <a:p>
            <a:pPr marL="714375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ea typeface="Times New Roman" panose="02020603050405020304" pitchFamily="18" charset="0"/>
              </a:rPr>
              <a:t>přímočaré – trajektorií je přímka nebo úsečka</a:t>
            </a:r>
          </a:p>
          <a:p>
            <a:pPr marL="714375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400" dirty="0">
                <a:ea typeface="Times New Roman" panose="02020603050405020304" pitchFamily="18" charset="0"/>
              </a:rPr>
              <a:t>křivočaré – trajektorií je libovolná křivka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endParaRPr lang="cs-CZ" altLang="cs-CZ" sz="2400" dirty="0" smtClean="0"/>
          </a:p>
          <a:p>
            <a:r>
              <a:rPr lang="cs-CZ" sz="2400" b="1" dirty="0"/>
              <a:t>Dráha</a:t>
            </a:r>
            <a:r>
              <a:rPr lang="cs-CZ" sz="2400" dirty="0"/>
              <a:t> je délka trajektorie, kterou HB urazí během určitého času.</a:t>
            </a:r>
          </a:p>
          <a:p>
            <a:r>
              <a:rPr lang="cs-CZ" sz="2400" dirty="0"/>
              <a:t> </a:t>
            </a:r>
            <a:r>
              <a:rPr lang="en-US" sz="2400" dirty="0"/>
              <a:t>[s]</a:t>
            </a:r>
            <a:r>
              <a:rPr lang="cs-CZ" sz="2400" dirty="0"/>
              <a:t> = m    (je funkcí času)</a:t>
            </a:r>
          </a:p>
          <a:p>
            <a:pPr marL="93663"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cs-CZ" alt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796700"/>
              </p:ext>
            </p:extLst>
          </p:nvPr>
        </p:nvGraphicFramePr>
        <p:xfrm>
          <a:off x="2449469" y="1370856"/>
          <a:ext cx="356190" cy="45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8" name="Rovnice" r:id="rId9" imgW="126720" imgH="164880" progId="Equation.3">
                  <p:embed/>
                </p:oleObj>
              </mc:Choice>
              <mc:Fallback>
                <p:oleObj name="Rovnice" r:id="rId9" imgW="126720" imgH="1648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469" y="1370856"/>
                        <a:ext cx="356190" cy="4571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Line 347"/>
          <p:cNvCxnSpPr>
            <a:cxnSpLocks noChangeShapeType="1"/>
          </p:cNvCxnSpPr>
          <p:nvPr/>
        </p:nvCxnSpPr>
        <p:spPr bwMode="auto">
          <a:xfrm>
            <a:off x="5417185" y="9091930"/>
            <a:ext cx="1600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" name="Freeform 348"/>
          <p:cNvSpPr>
            <a:spLocks/>
          </p:cNvSpPr>
          <p:nvPr/>
        </p:nvSpPr>
        <p:spPr bwMode="auto">
          <a:xfrm>
            <a:off x="5417185" y="9320530"/>
            <a:ext cx="1600200" cy="400050"/>
          </a:xfrm>
          <a:custGeom>
            <a:avLst/>
            <a:gdLst>
              <a:gd name="T0" fmla="*/ 0 w 3060"/>
              <a:gd name="T1" fmla="*/ 390 h 630"/>
              <a:gd name="T2" fmla="*/ 1260 w 3060"/>
              <a:gd name="T3" fmla="*/ 30 h 630"/>
              <a:gd name="T4" fmla="*/ 2700 w 3060"/>
              <a:gd name="T5" fmla="*/ 570 h 630"/>
              <a:gd name="T6" fmla="*/ 3060 w 3060"/>
              <a:gd name="T7" fmla="*/ 39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0" h="630">
                <a:moveTo>
                  <a:pt x="0" y="390"/>
                </a:moveTo>
                <a:cubicBezTo>
                  <a:pt x="405" y="195"/>
                  <a:pt x="810" y="0"/>
                  <a:pt x="1260" y="30"/>
                </a:cubicBezTo>
                <a:cubicBezTo>
                  <a:pt x="1710" y="60"/>
                  <a:pt x="2400" y="510"/>
                  <a:pt x="2700" y="570"/>
                </a:cubicBezTo>
                <a:cubicBezTo>
                  <a:pt x="3000" y="630"/>
                  <a:pt x="3030" y="510"/>
                  <a:pt x="3060" y="390"/>
                </a:cubicBezTo>
              </a:path>
            </a:pathLst>
          </a:custGeom>
          <a:noFill/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Freeform 348"/>
          <p:cNvSpPr>
            <a:spLocks/>
          </p:cNvSpPr>
          <p:nvPr/>
        </p:nvSpPr>
        <p:spPr bwMode="auto">
          <a:xfrm>
            <a:off x="7036113" y="5097772"/>
            <a:ext cx="1600200" cy="400050"/>
          </a:xfrm>
          <a:custGeom>
            <a:avLst/>
            <a:gdLst>
              <a:gd name="T0" fmla="*/ 0 w 3060"/>
              <a:gd name="T1" fmla="*/ 390 h 630"/>
              <a:gd name="T2" fmla="*/ 1260 w 3060"/>
              <a:gd name="T3" fmla="*/ 30 h 630"/>
              <a:gd name="T4" fmla="*/ 2700 w 3060"/>
              <a:gd name="T5" fmla="*/ 570 h 630"/>
              <a:gd name="T6" fmla="*/ 3060 w 3060"/>
              <a:gd name="T7" fmla="*/ 39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0" h="630">
                <a:moveTo>
                  <a:pt x="0" y="390"/>
                </a:moveTo>
                <a:cubicBezTo>
                  <a:pt x="405" y="195"/>
                  <a:pt x="810" y="0"/>
                  <a:pt x="1260" y="30"/>
                </a:cubicBezTo>
                <a:cubicBezTo>
                  <a:pt x="1710" y="60"/>
                  <a:pt x="2400" y="510"/>
                  <a:pt x="2700" y="570"/>
                </a:cubicBezTo>
                <a:cubicBezTo>
                  <a:pt x="3000" y="630"/>
                  <a:pt x="3030" y="510"/>
                  <a:pt x="3060" y="390"/>
                </a:cubicBezTo>
              </a:path>
            </a:pathLst>
          </a:custGeom>
          <a:noFill/>
          <a:ln w="63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>
            <a:off x="7036113" y="4869160"/>
            <a:ext cx="173107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516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Příklad 2. 33.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628" y="619037"/>
            <a:ext cx="8979441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cs-CZ" alt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Motorový člun se pohybuje vzhledem k vodě stálou rychlostí 13 m.s</a:t>
            </a:r>
            <a:r>
              <a:rPr kumimoji="0" lang="cs-CZ" altLang="cs-CZ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-1</a:t>
            </a:r>
            <a:r>
              <a:rPr kumimoji="0" lang="cs-CZ" alt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rychlost vodního proudu v řece je 5 m.s</a:t>
            </a:r>
            <a:r>
              <a:rPr kumimoji="0" lang="cs-CZ" altLang="cs-CZ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-1</a:t>
            </a:r>
            <a:r>
              <a:rPr kumimoji="0" lang="cs-CZ" alt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br>
              <a:rPr kumimoji="0" lang="cs-CZ" alt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kumimoji="0" lang="cs-CZ" alt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a) Pod jakým úhlem vzhledem k vodnímu proudu musí člun plout, </a:t>
            </a:r>
            <a:br>
              <a:rPr kumimoji="0" lang="cs-CZ" alt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kumimoji="0" lang="cs-CZ" altLang="cs-C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   </a:t>
            </a:r>
            <a:r>
              <a:rPr kumimoji="0" lang="cs-CZ" alt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aby se stále pohyboval kolmo k břehům řeky?</a:t>
            </a:r>
            <a:br>
              <a:rPr kumimoji="0" lang="cs-CZ" alt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kumimoji="0" lang="cs-CZ" alt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b) Jak velkou rychlostí se člun přibližuje k protějšímu břehu?</a:t>
            </a:r>
            <a:endParaRPr kumimoji="0" lang="cs-CZ" altLang="cs-CZ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2636912"/>
            <a:ext cx="9144000" cy="13681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24"/>
          <p:cNvCxnSpPr/>
          <p:nvPr/>
        </p:nvCxnSpPr>
        <p:spPr>
          <a:xfrm flipH="1" flipV="1">
            <a:off x="1163634" y="2852936"/>
            <a:ext cx="3456384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3289212" y="2404141"/>
            <a:ext cx="0" cy="1944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 flipV="1">
            <a:off x="2699792" y="2509686"/>
            <a:ext cx="3119214" cy="1567386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376271"/>
              </p:ext>
            </p:extLst>
          </p:nvPr>
        </p:nvGraphicFramePr>
        <p:xfrm>
          <a:off x="1691680" y="3134990"/>
          <a:ext cx="50006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0" name="Rovnice" r:id="rId4" imgW="164885" imgH="215619" progId="Equation.3">
                  <p:embed/>
                </p:oleObj>
              </mc:Choice>
              <mc:Fallback>
                <p:oleObj name="Rovnice" r:id="rId4" imgW="164885" imgH="215619" progId="Equation.3">
                  <p:embed/>
                  <p:pic>
                    <p:nvPicPr>
                      <p:cNvPr id="0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134990"/>
                        <a:ext cx="50006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906058"/>
              </p:ext>
            </p:extLst>
          </p:nvPr>
        </p:nvGraphicFramePr>
        <p:xfrm>
          <a:off x="3347864" y="2314327"/>
          <a:ext cx="3524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1" name="Rovnice" r:id="rId6" imgW="126725" imgH="177415" progId="Equation.3">
                  <p:embed/>
                </p:oleObj>
              </mc:Choice>
              <mc:Fallback>
                <p:oleObj name="Rovnice" r:id="rId6" imgW="126725" imgH="177415" progId="Equation.3">
                  <p:embed/>
                  <p:pic>
                    <p:nvPicPr>
                      <p:cNvPr id="0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314327"/>
                        <a:ext cx="3524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434130"/>
              </p:ext>
            </p:extLst>
          </p:nvPr>
        </p:nvGraphicFramePr>
        <p:xfrm>
          <a:off x="5323530" y="3212976"/>
          <a:ext cx="560388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2" name="Rovnice" r:id="rId8" imgW="177569" imgH="215619" progId="Equation.3">
                  <p:embed/>
                </p:oleObj>
              </mc:Choice>
              <mc:Fallback>
                <p:oleObj name="Rovnice" r:id="rId8" imgW="177569" imgH="215619" progId="Equation.3">
                  <p:embed/>
                  <p:pic>
                    <p:nvPicPr>
                      <p:cNvPr id="0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3530" y="3212976"/>
                        <a:ext cx="560388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blouk 33"/>
          <p:cNvSpPr/>
          <p:nvPr/>
        </p:nvSpPr>
        <p:spPr>
          <a:xfrm rot="18292143">
            <a:off x="2569211" y="3106832"/>
            <a:ext cx="1440000" cy="1440000"/>
          </a:xfrm>
          <a:prstGeom prst="arc">
            <a:avLst>
              <a:gd name="adj1" fmla="val 15875171"/>
              <a:gd name="adj2" fmla="val 3067652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392472"/>
              </p:ext>
            </p:extLst>
          </p:nvPr>
        </p:nvGraphicFramePr>
        <p:xfrm>
          <a:off x="3347864" y="3262249"/>
          <a:ext cx="3111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3" name="Rovnice" r:id="rId10" imgW="152280" imgH="139680" progId="Equation.3">
                  <p:embed/>
                </p:oleObj>
              </mc:Choice>
              <mc:Fallback>
                <p:oleObj name="Rovnice" r:id="rId10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262249"/>
                        <a:ext cx="311150" cy="311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Přímá spojnice se šipkou 4"/>
          <p:cNvCxnSpPr/>
          <p:nvPr/>
        </p:nvCxnSpPr>
        <p:spPr>
          <a:xfrm>
            <a:off x="3289212" y="3789040"/>
            <a:ext cx="1908000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louk 35"/>
          <p:cNvSpPr/>
          <p:nvPr/>
        </p:nvSpPr>
        <p:spPr>
          <a:xfrm rot="17807384">
            <a:off x="2803512" y="3290685"/>
            <a:ext cx="926299" cy="924487"/>
          </a:xfrm>
          <a:prstGeom prst="arc">
            <a:avLst>
              <a:gd name="adj1" fmla="val 16131916"/>
              <a:gd name="adj2" fmla="val 20168587"/>
            </a:avLst>
          </a:prstGeom>
          <a:solidFill>
            <a:srgbClr val="00FF00"/>
          </a:solidFill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1403648" y="2852936"/>
            <a:ext cx="1885564" cy="93610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3289212" y="2780928"/>
            <a:ext cx="0" cy="97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1688"/>
              </p:ext>
            </p:extLst>
          </p:nvPr>
        </p:nvGraphicFramePr>
        <p:xfrm>
          <a:off x="2875715" y="3274987"/>
          <a:ext cx="370100" cy="538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4" name="Rovnice" r:id="rId12" imgW="152280" imgH="203040" progId="Equation.3">
                  <p:embed/>
                </p:oleObj>
              </mc:Choice>
              <mc:Fallback>
                <p:oleObj name="Rovnice" r:id="rId12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715" y="3274987"/>
                        <a:ext cx="370100" cy="5381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" name="Objekt 215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430092"/>
              </p:ext>
            </p:extLst>
          </p:nvPr>
        </p:nvGraphicFramePr>
        <p:xfrm>
          <a:off x="7306276" y="1962358"/>
          <a:ext cx="1696793" cy="1797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5" name="Rovnice" r:id="rId14" imgW="863280" imgH="914400" progId="Equation.3">
                  <p:embed/>
                </p:oleObj>
              </mc:Choice>
              <mc:Fallback>
                <p:oleObj name="Rovnice" r:id="rId14" imgW="863280" imgH="914400" progId="Equation.3">
                  <p:embed/>
                  <p:pic>
                    <p:nvPicPr>
                      <p:cNvPr id="0" name="Objek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6276" y="1962358"/>
                        <a:ext cx="1696793" cy="17972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k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488026"/>
              </p:ext>
            </p:extLst>
          </p:nvPr>
        </p:nvGraphicFramePr>
        <p:xfrm>
          <a:off x="323528" y="4149080"/>
          <a:ext cx="14700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6" name="Rovnice" r:id="rId16" imgW="749160" imgH="228600" progId="Equation.3">
                  <p:embed/>
                </p:oleObj>
              </mc:Choice>
              <mc:Fallback>
                <p:oleObj name="Rovnice" r:id="rId16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149080"/>
                        <a:ext cx="1470025" cy="449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780187"/>
              </p:ext>
            </p:extLst>
          </p:nvPr>
        </p:nvGraphicFramePr>
        <p:xfrm>
          <a:off x="323528" y="4725144"/>
          <a:ext cx="13208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7" name="Rovnice" r:id="rId18" imgW="672840" imgH="431640" progId="Equation.3">
                  <p:embed/>
                </p:oleObj>
              </mc:Choice>
              <mc:Fallback>
                <p:oleObj name="Rovnice" r:id="rId18" imgW="672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725144"/>
                        <a:ext cx="1320800" cy="847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226051"/>
              </p:ext>
            </p:extLst>
          </p:nvPr>
        </p:nvGraphicFramePr>
        <p:xfrm>
          <a:off x="336550" y="5768975"/>
          <a:ext cx="12954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8" name="Rovnice" r:id="rId20" imgW="660240" imgH="393480" progId="Equation.3">
                  <p:embed/>
                </p:oleObj>
              </mc:Choice>
              <mc:Fallback>
                <p:oleObj name="Rovnice" r:id="rId20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5768975"/>
                        <a:ext cx="1295400" cy="773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k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407116"/>
              </p:ext>
            </p:extLst>
          </p:nvPr>
        </p:nvGraphicFramePr>
        <p:xfrm>
          <a:off x="1877467" y="4751049"/>
          <a:ext cx="16446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9" name="Rovnice" r:id="rId22" imgW="838080" imgH="203040" progId="Equation.3">
                  <p:embed/>
                </p:oleObj>
              </mc:Choice>
              <mc:Fallback>
                <p:oleObj name="Rovnice" r:id="rId22" imgW="838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467" y="4751049"/>
                        <a:ext cx="1644650" cy="398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k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804645"/>
              </p:ext>
            </p:extLst>
          </p:nvPr>
        </p:nvGraphicFramePr>
        <p:xfrm>
          <a:off x="1899984" y="5229200"/>
          <a:ext cx="13700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10" name="Rovnice" r:id="rId24" imgW="698400" imgH="228600" progId="Equation.3">
                  <p:embed/>
                </p:oleObj>
              </mc:Choice>
              <mc:Fallback>
                <p:oleObj name="Rovnice" r:id="rId24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9984" y="5229200"/>
                        <a:ext cx="1370012" cy="449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k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229206"/>
              </p:ext>
            </p:extLst>
          </p:nvPr>
        </p:nvGraphicFramePr>
        <p:xfrm>
          <a:off x="1901825" y="5780088"/>
          <a:ext cx="13446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11" name="Rovnice" r:id="rId26" imgW="685800" imgH="228600" progId="Equation.3">
                  <p:embed/>
                </p:oleObj>
              </mc:Choice>
              <mc:Fallback>
                <p:oleObj name="Rovnice" r:id="rId26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5780088"/>
                        <a:ext cx="1344613" cy="449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k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74963"/>
              </p:ext>
            </p:extLst>
          </p:nvPr>
        </p:nvGraphicFramePr>
        <p:xfrm>
          <a:off x="1839913" y="6308725"/>
          <a:ext cx="146843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12" name="Rovnice" r:id="rId28" imgW="749160" imgH="203040" progId="Equation.3">
                  <p:embed/>
                </p:oleObj>
              </mc:Choice>
              <mc:Fallback>
                <p:oleObj name="Rovnice" r:id="rId28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6308725"/>
                        <a:ext cx="1468437" cy="398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" name="Objekt 215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420407"/>
              </p:ext>
            </p:extLst>
          </p:nvPr>
        </p:nvGraphicFramePr>
        <p:xfrm>
          <a:off x="5004048" y="2453094"/>
          <a:ext cx="20066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13" name="Rovnice" r:id="rId30" imgW="685502" imgH="215806" progId="Equation.3">
                  <p:embed/>
                </p:oleObj>
              </mc:Choice>
              <mc:Fallback>
                <p:oleObj name="Rovnice" r:id="rId30" imgW="685502" imgH="215806" progId="Equation.3">
                  <p:embed/>
                  <p:pic>
                    <p:nvPicPr>
                      <p:cNvPr id="0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453094"/>
                        <a:ext cx="2006600" cy="630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kt 215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177846"/>
              </p:ext>
            </p:extLst>
          </p:nvPr>
        </p:nvGraphicFramePr>
        <p:xfrm>
          <a:off x="6876256" y="4423230"/>
          <a:ext cx="18796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14" name="Rovnice" r:id="rId32" imgW="799920" imgH="279360" progId="Equation.3">
                  <p:embed/>
                </p:oleObj>
              </mc:Choice>
              <mc:Fallback>
                <p:oleObj name="Rovnice" r:id="rId32" imgW="799920" imgH="279360" progId="Equation.3">
                  <p:embed/>
                  <p:pic>
                    <p:nvPicPr>
                      <p:cNvPr id="0" name="Objekt 215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4423230"/>
                        <a:ext cx="1879600" cy="655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k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218696"/>
              </p:ext>
            </p:extLst>
          </p:nvPr>
        </p:nvGraphicFramePr>
        <p:xfrm>
          <a:off x="4088631" y="5157192"/>
          <a:ext cx="17303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15" name="Rovnice" r:id="rId34" imgW="736560" imgH="228600" progId="Equation.3">
                  <p:embed/>
                </p:oleObj>
              </mc:Choice>
              <mc:Fallback>
                <p:oleObj name="Rovnice" r:id="rId34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8631" y="5157192"/>
                        <a:ext cx="1730375" cy="536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k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658098"/>
              </p:ext>
            </p:extLst>
          </p:nvPr>
        </p:nvGraphicFramePr>
        <p:xfrm>
          <a:off x="4075214" y="4378410"/>
          <a:ext cx="17303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16" name="Rovnice" r:id="rId36" imgW="736560" imgH="228600" progId="Equation.3">
                  <p:embed/>
                </p:oleObj>
              </mc:Choice>
              <mc:Fallback>
                <p:oleObj name="Rovnice" r:id="rId36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214" y="4378410"/>
                        <a:ext cx="1730375" cy="536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k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708898"/>
              </p:ext>
            </p:extLst>
          </p:nvPr>
        </p:nvGraphicFramePr>
        <p:xfrm>
          <a:off x="6156176" y="5301208"/>
          <a:ext cx="26257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17" name="Rovnice" r:id="rId38" imgW="1117440" imgH="253800" progId="Equation.3">
                  <p:embed/>
                </p:oleObj>
              </mc:Choice>
              <mc:Fallback>
                <p:oleObj name="Rovnice" r:id="rId38" imgW="1117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5301208"/>
                        <a:ext cx="2625725" cy="595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k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744194"/>
              </p:ext>
            </p:extLst>
          </p:nvPr>
        </p:nvGraphicFramePr>
        <p:xfrm>
          <a:off x="7020272" y="6021288"/>
          <a:ext cx="17002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18" name="Rovnice" r:id="rId40" imgW="723600" imgH="228600" progId="Equation.3">
                  <p:embed/>
                </p:oleObj>
              </mc:Choice>
              <mc:Fallback>
                <p:oleObj name="Rovnice" r:id="rId40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6021288"/>
                        <a:ext cx="1700213" cy="536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37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Times New Roman" pitchFamily="18" charset="0"/>
              </a:rPr>
              <a:t>Příklad: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628" y="788314"/>
            <a:ext cx="897944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cs-CZ" alt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Motorový člun se pohybuje vzhledem k vodě stálou rychlostí 13 m.s</a:t>
            </a:r>
            <a:r>
              <a:rPr kumimoji="0" lang="cs-CZ" altLang="cs-CZ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-1</a:t>
            </a:r>
            <a:r>
              <a:rPr kumimoji="0" lang="en-US" altLang="cs-CZ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cs-C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kolmo </a:t>
            </a:r>
            <a:r>
              <a:rPr kumimoji="0" lang="cs-CZ" altLang="cs-C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kumimoji="0" lang="cs-CZ" altLang="cs-C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kumimoji="0" lang="en-US" altLang="cs-C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k proudu </a:t>
            </a:r>
            <a:r>
              <a:rPr kumimoji="0" lang="cs-CZ" altLang="cs-C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řeky</a:t>
            </a:r>
            <a:r>
              <a:rPr kumimoji="0" lang="cs-CZ" alt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rychlost vodního proudu v řece je 5 m.s</a:t>
            </a:r>
            <a:r>
              <a:rPr kumimoji="0" lang="cs-CZ" altLang="cs-CZ" sz="2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-1</a:t>
            </a:r>
            <a:r>
              <a:rPr kumimoji="0" lang="cs-CZ" alt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br>
              <a:rPr kumimoji="0" lang="cs-CZ" alt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kumimoji="0" lang="cs-CZ" alt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a) Pod jakým úhlem vzhledem k vodnímu proudu člun pluje?</a:t>
            </a:r>
            <a:r>
              <a:rPr kumimoji="0" lang="cs-CZ" altLang="cs-CZ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   </a:t>
            </a:r>
            <a:r>
              <a:rPr kumimoji="0" lang="cs-CZ" alt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kumimoji="0" lang="cs-CZ" alt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kumimoji="0" lang="cs-CZ" alt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b) Jak velkou rychlostí se člun pohybuje vzhledem ke břehu?</a:t>
            </a:r>
            <a:endParaRPr kumimoji="0" lang="cs-CZ" altLang="cs-CZ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0" y="2636912"/>
            <a:ext cx="9144000" cy="13681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nice 24"/>
          <p:cNvCxnSpPr/>
          <p:nvPr/>
        </p:nvCxnSpPr>
        <p:spPr>
          <a:xfrm flipH="1" flipV="1">
            <a:off x="2171746" y="2800350"/>
            <a:ext cx="2376264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2353243" y="2439362"/>
            <a:ext cx="0" cy="1944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 flipV="1">
            <a:off x="4273335" y="2404141"/>
            <a:ext cx="0" cy="1744939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008115"/>
              </p:ext>
            </p:extLst>
          </p:nvPr>
        </p:nvGraphicFramePr>
        <p:xfrm>
          <a:off x="1763688" y="2852936"/>
          <a:ext cx="50006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2" name="Rovnice" r:id="rId4" imgW="164885" imgH="215619" progId="Equation.3">
                  <p:embed/>
                </p:oleObj>
              </mc:Choice>
              <mc:Fallback>
                <p:oleObj name="Rovnice" r:id="rId4" imgW="164885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852936"/>
                        <a:ext cx="50006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954443"/>
              </p:ext>
            </p:extLst>
          </p:nvPr>
        </p:nvGraphicFramePr>
        <p:xfrm>
          <a:off x="2893390" y="2866604"/>
          <a:ext cx="3524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3" name="Rovnice" r:id="rId6" imgW="126725" imgH="177415" progId="Equation.3">
                  <p:embed/>
                </p:oleObj>
              </mc:Choice>
              <mc:Fallback>
                <p:oleObj name="Rovnice" r:id="rId6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390" y="2866604"/>
                        <a:ext cx="3524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254635"/>
              </p:ext>
            </p:extLst>
          </p:nvPr>
        </p:nvGraphicFramePr>
        <p:xfrm>
          <a:off x="4291806" y="3324027"/>
          <a:ext cx="560388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4" name="Rovnice" r:id="rId8" imgW="177569" imgH="215619" progId="Equation.3">
                  <p:embed/>
                </p:oleObj>
              </mc:Choice>
              <mc:Fallback>
                <p:oleObj name="Rovnice" r:id="rId8" imgW="177569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806" y="3324027"/>
                        <a:ext cx="560388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blouk 33"/>
          <p:cNvSpPr>
            <a:spLocks noChangeAspect="1"/>
          </p:cNvSpPr>
          <p:nvPr/>
        </p:nvSpPr>
        <p:spPr>
          <a:xfrm rot="18292143">
            <a:off x="1612578" y="2844261"/>
            <a:ext cx="1800000" cy="1800000"/>
          </a:xfrm>
          <a:prstGeom prst="arc">
            <a:avLst>
              <a:gd name="adj1" fmla="val 1597648"/>
              <a:gd name="adj2" fmla="val 3412051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766668"/>
              </p:ext>
            </p:extLst>
          </p:nvPr>
        </p:nvGraphicFramePr>
        <p:xfrm>
          <a:off x="3048728" y="3411362"/>
          <a:ext cx="3111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5" name="Rovnice" r:id="rId10" imgW="152280" imgH="139680" progId="Equation.3">
                  <p:embed/>
                </p:oleObj>
              </mc:Choice>
              <mc:Fallback>
                <p:oleObj name="Rovnice" r:id="rId10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728" y="3411362"/>
                        <a:ext cx="311150" cy="311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Přímá spojnice se šipkou 4"/>
          <p:cNvCxnSpPr/>
          <p:nvPr/>
        </p:nvCxnSpPr>
        <p:spPr>
          <a:xfrm>
            <a:off x="2353108" y="3789040"/>
            <a:ext cx="1908000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2353108" y="2800350"/>
            <a:ext cx="135" cy="100235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V="1">
            <a:off x="2353243" y="2800350"/>
            <a:ext cx="1907865" cy="9886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04" name="Objekt 215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123655"/>
              </p:ext>
            </p:extLst>
          </p:nvPr>
        </p:nvGraphicFramePr>
        <p:xfrm>
          <a:off x="7306276" y="1962358"/>
          <a:ext cx="1696793" cy="1797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6" name="Rovnice" r:id="rId12" imgW="863280" imgH="914400" progId="Equation.3">
                  <p:embed/>
                </p:oleObj>
              </mc:Choice>
              <mc:Fallback>
                <p:oleObj name="Rovnice" r:id="rId12" imgW="8632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6276" y="1962358"/>
                        <a:ext cx="1696793" cy="179727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893738"/>
              </p:ext>
            </p:extLst>
          </p:nvPr>
        </p:nvGraphicFramePr>
        <p:xfrm>
          <a:off x="398463" y="4221163"/>
          <a:ext cx="11715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7" name="Rovnice" r:id="rId14" imgW="596880" imgH="431640" progId="Equation.3">
                  <p:embed/>
                </p:oleObj>
              </mc:Choice>
              <mc:Fallback>
                <p:oleObj name="Rovnice" r:id="rId14" imgW="596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4221163"/>
                        <a:ext cx="1171575" cy="847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k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356904"/>
              </p:ext>
            </p:extLst>
          </p:nvPr>
        </p:nvGraphicFramePr>
        <p:xfrm>
          <a:off x="395536" y="5157192"/>
          <a:ext cx="1144587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8" name="Rovnice" r:id="rId16" imgW="583920" imgH="393480" progId="Equation.3">
                  <p:embed/>
                </p:oleObj>
              </mc:Choice>
              <mc:Fallback>
                <p:oleObj name="Rovnice" r:id="rId16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157192"/>
                        <a:ext cx="1144587" cy="773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k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411995"/>
              </p:ext>
            </p:extLst>
          </p:nvPr>
        </p:nvGraphicFramePr>
        <p:xfrm>
          <a:off x="395536" y="6093296"/>
          <a:ext cx="14954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89" name="Rovnice" r:id="rId18" imgW="761760" imgH="203040" progId="Equation.3">
                  <p:embed/>
                </p:oleObj>
              </mc:Choice>
              <mc:Fallback>
                <p:oleObj name="Rovnice" r:id="rId18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6093296"/>
                        <a:ext cx="1495425" cy="398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k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938514"/>
              </p:ext>
            </p:extLst>
          </p:nvPr>
        </p:nvGraphicFramePr>
        <p:xfrm>
          <a:off x="1839478" y="4869160"/>
          <a:ext cx="13462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0" name="Rovnice" r:id="rId20" imgW="685800" imgH="228600" progId="Equation.3">
                  <p:embed/>
                </p:oleObj>
              </mc:Choice>
              <mc:Fallback>
                <p:oleObj name="Rovnice" r:id="rId20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478" y="4869160"/>
                        <a:ext cx="1346200" cy="449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k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671851"/>
              </p:ext>
            </p:extLst>
          </p:nvPr>
        </p:nvGraphicFramePr>
        <p:xfrm>
          <a:off x="1835696" y="5445224"/>
          <a:ext cx="11953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1" name="Rovnice" r:id="rId22" imgW="609480" imgH="203040" progId="Equation.3">
                  <p:embed/>
                </p:oleObj>
              </mc:Choice>
              <mc:Fallback>
                <p:oleObj name="Rovnice" r:id="rId22" imgW="609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445224"/>
                        <a:ext cx="1195387" cy="398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" name="Objekt 215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276457"/>
              </p:ext>
            </p:extLst>
          </p:nvPr>
        </p:nvGraphicFramePr>
        <p:xfrm>
          <a:off x="5004048" y="2453094"/>
          <a:ext cx="20066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2" name="Rovnice" r:id="rId24" imgW="685502" imgH="215806" progId="Equation.3">
                  <p:embed/>
                </p:oleObj>
              </mc:Choice>
              <mc:Fallback>
                <p:oleObj name="Rovnice" r:id="rId24" imgW="68550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453094"/>
                        <a:ext cx="2006600" cy="630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kt 215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364970"/>
              </p:ext>
            </p:extLst>
          </p:nvPr>
        </p:nvGraphicFramePr>
        <p:xfrm>
          <a:off x="6876256" y="4423230"/>
          <a:ext cx="18796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3" name="Rovnice" r:id="rId26" imgW="799920" imgH="279360" progId="Equation.3">
                  <p:embed/>
                </p:oleObj>
              </mc:Choice>
              <mc:Fallback>
                <p:oleObj name="Rovnice" r:id="rId26" imgW="799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4423230"/>
                        <a:ext cx="1879600" cy="655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k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686787"/>
              </p:ext>
            </p:extLst>
          </p:nvPr>
        </p:nvGraphicFramePr>
        <p:xfrm>
          <a:off x="4088631" y="5157192"/>
          <a:ext cx="17303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4" name="Rovnice" r:id="rId28" imgW="736560" imgH="228600" progId="Equation.3">
                  <p:embed/>
                </p:oleObj>
              </mc:Choice>
              <mc:Fallback>
                <p:oleObj name="Rovnice" r:id="rId28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8631" y="5157192"/>
                        <a:ext cx="1730375" cy="536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k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28460"/>
              </p:ext>
            </p:extLst>
          </p:nvPr>
        </p:nvGraphicFramePr>
        <p:xfrm>
          <a:off x="4075214" y="4378410"/>
          <a:ext cx="17303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5" name="Rovnice" r:id="rId30" imgW="736560" imgH="228600" progId="Equation.3">
                  <p:embed/>
                </p:oleObj>
              </mc:Choice>
              <mc:Fallback>
                <p:oleObj name="Rovnice" r:id="rId30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214" y="4378410"/>
                        <a:ext cx="1730375" cy="536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k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234726"/>
              </p:ext>
            </p:extLst>
          </p:nvPr>
        </p:nvGraphicFramePr>
        <p:xfrm>
          <a:off x="6156176" y="5301208"/>
          <a:ext cx="26257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6" name="Rovnice" r:id="rId32" imgW="1117440" imgH="253800" progId="Equation.3">
                  <p:embed/>
                </p:oleObj>
              </mc:Choice>
              <mc:Fallback>
                <p:oleObj name="Rovnice" r:id="rId32" imgW="1117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5301208"/>
                        <a:ext cx="2625725" cy="595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k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535441"/>
              </p:ext>
            </p:extLst>
          </p:nvPr>
        </p:nvGraphicFramePr>
        <p:xfrm>
          <a:off x="7034213" y="6021388"/>
          <a:ext cx="16716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7" name="Rovnice" r:id="rId34" imgW="711000" imgH="228600" progId="Equation.3">
                  <p:embed/>
                </p:oleObj>
              </mc:Choice>
              <mc:Fallback>
                <p:oleObj name="Rovnice" r:id="rId34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6021388"/>
                        <a:ext cx="1671637" cy="536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270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24768"/>
            <a:ext cx="8856984" cy="5816600"/>
          </a:xfrm>
        </p:spPr>
        <p:txBody>
          <a:bodyPr/>
          <a:lstStyle/>
          <a:p>
            <a:pPr marL="0" indent="0">
              <a:buNone/>
            </a:pPr>
            <a:r>
              <a:rPr lang="cs-CZ" sz="3000" dirty="0" smtClean="0"/>
              <a:t>je nejjednodušší </a:t>
            </a:r>
            <a:r>
              <a:rPr lang="cs-CZ" sz="3000" dirty="0"/>
              <a:t>křivočarý pohyb.</a:t>
            </a:r>
          </a:p>
          <a:p>
            <a:pPr marL="0" indent="0">
              <a:buNone/>
            </a:pPr>
            <a:r>
              <a:rPr lang="cs-CZ" sz="3000" b="1" dirty="0"/>
              <a:t>Např. </a:t>
            </a:r>
            <a:r>
              <a:rPr lang="cs-CZ" sz="3000" dirty="0"/>
              <a:t>	</a:t>
            </a:r>
            <a:endParaRPr lang="cs-CZ" sz="3000" dirty="0" smtClean="0"/>
          </a:p>
          <a:p>
            <a:pPr marL="725488"/>
            <a:r>
              <a:rPr lang="cs-CZ" sz="3000" dirty="0" smtClean="0"/>
              <a:t>kolo </a:t>
            </a:r>
            <a:r>
              <a:rPr lang="cs-CZ" sz="3000" dirty="0"/>
              <a:t>automobilu jedoucího konstantní rychlostí, </a:t>
            </a:r>
          </a:p>
          <a:p>
            <a:pPr marL="725488"/>
            <a:r>
              <a:rPr lang="cs-CZ" sz="3000" dirty="0" smtClean="0"/>
              <a:t>hodinové </a:t>
            </a:r>
            <a:r>
              <a:rPr lang="cs-CZ" sz="3000" dirty="0"/>
              <a:t>ručičky, </a:t>
            </a:r>
          </a:p>
          <a:p>
            <a:pPr marL="725488"/>
            <a:r>
              <a:rPr lang="cs-CZ" sz="3000" dirty="0" smtClean="0"/>
              <a:t>tělesa </a:t>
            </a:r>
            <a:r>
              <a:rPr lang="cs-CZ" sz="3000" dirty="0"/>
              <a:t>v klidu na povrchu Země atd.</a:t>
            </a:r>
          </a:p>
          <a:p>
            <a:pPr marL="0" indent="0">
              <a:buNone/>
            </a:pPr>
            <a:r>
              <a:rPr lang="cs-CZ" sz="3000" dirty="0"/>
              <a:t> </a:t>
            </a:r>
          </a:p>
          <a:p>
            <a:pPr marL="0" indent="0" algn="ctr">
              <a:buNone/>
            </a:pPr>
            <a:r>
              <a:rPr lang="cs-CZ" sz="3000" dirty="0"/>
              <a:t>Rovnoměrný pohyb po kružnici koná HB,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když </a:t>
            </a:r>
            <a:r>
              <a:rPr lang="cs-CZ" sz="3000" dirty="0"/>
              <a:t>ve stejných časových intervalech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opíše </a:t>
            </a:r>
            <a:r>
              <a:rPr lang="cs-CZ" sz="3000" dirty="0"/>
              <a:t>stejně veliké kruhové </a:t>
            </a:r>
            <a:r>
              <a:rPr lang="cs-CZ" sz="3000" dirty="0" smtClean="0"/>
              <a:t>oblouky</a:t>
            </a:r>
            <a:r>
              <a:rPr lang="cs-CZ" sz="3000" dirty="0"/>
              <a:t>. </a:t>
            </a:r>
            <a:endParaRPr lang="cs-CZ" sz="3000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/>
              <a:t>2. 8.	ROVNOMĚRNÝ POHYB PO KRUŽNICI </a:t>
            </a:r>
          </a:p>
        </p:txBody>
      </p:sp>
    </p:spTree>
    <p:extLst>
      <p:ext uri="{BB962C8B-B14F-4D97-AF65-F5344CB8AC3E}">
        <p14:creationId xmlns:p14="http://schemas.microsoft.com/office/powerpoint/2010/main" val="25734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1950" y="628650"/>
            <a:ext cx="9144000" cy="5816600"/>
          </a:xfrm>
        </p:spPr>
        <p:txBody>
          <a:bodyPr/>
          <a:lstStyle/>
          <a:p>
            <a:pPr>
              <a:buNone/>
            </a:pPr>
            <a:endParaRPr lang="cs-CZ" sz="3000" dirty="0" smtClean="0"/>
          </a:p>
          <a:p>
            <a:pPr>
              <a:buNone/>
            </a:pPr>
            <a:r>
              <a:rPr lang="cs-CZ" sz="3000" dirty="0" smtClean="0"/>
              <a:t> </a:t>
            </a:r>
          </a:p>
          <a:p>
            <a:pPr>
              <a:buNone/>
            </a:pPr>
            <a:endParaRPr lang="cs-CZ" sz="3000" b="1" dirty="0" smtClean="0"/>
          </a:p>
          <a:p>
            <a:pPr marL="514350" indent="-514350">
              <a:buNone/>
              <a:defRPr/>
            </a:pPr>
            <a:endParaRPr lang="cs-CZ" sz="30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902606" name="Object 14"/>
          <p:cNvGraphicFramePr>
            <a:graphicFrameLocks noChangeAspect="1"/>
          </p:cNvGraphicFramePr>
          <p:nvPr/>
        </p:nvGraphicFramePr>
        <p:xfrm>
          <a:off x="5861050" y="3606800"/>
          <a:ext cx="396739" cy="56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Rovnice" r:id="rId4" imgW="126720" imgH="177480" progId="Equation.3">
                  <p:embed/>
                </p:oleObj>
              </mc:Choice>
              <mc:Fallback>
                <p:oleObj name="Rovnice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606800"/>
                        <a:ext cx="396739" cy="56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Elipsa 16"/>
          <p:cNvSpPr/>
          <p:nvPr/>
        </p:nvSpPr>
        <p:spPr>
          <a:xfrm>
            <a:off x="4616451" y="1917701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 rot="10800000" flipH="1" flipV="1">
            <a:off x="4440950" y="3606801"/>
            <a:ext cx="417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4353101" y="3476801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323528" y="836712"/>
            <a:ext cx="82934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trajektorie</a:t>
            </a:r>
            <a:r>
              <a:rPr lang="cs-CZ" sz="2800" dirty="0"/>
              <a:t> </a:t>
            </a:r>
            <a:endParaRPr lang="cs-CZ" sz="2800" dirty="0" smtClean="0"/>
          </a:p>
          <a:p>
            <a:pPr marL="619125"/>
            <a:r>
              <a:rPr lang="cs-CZ" sz="2800" dirty="0" smtClean="0"/>
              <a:t> kružnice</a:t>
            </a:r>
          </a:p>
          <a:p>
            <a:pPr marL="1076325" indent="-45720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r>
              <a:rPr lang="cs-CZ" sz="2800" b="1" dirty="0" smtClean="0"/>
              <a:t>O</a:t>
            </a:r>
            <a:r>
              <a:rPr lang="cs-CZ" sz="2800" dirty="0" smtClean="0"/>
              <a:t> </a:t>
            </a:r>
            <a:r>
              <a:rPr lang="cs-CZ" sz="2800" dirty="0"/>
              <a:t>– vztažný bod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střed </a:t>
            </a:r>
            <a:r>
              <a:rPr lang="cs-CZ" sz="2800" dirty="0"/>
              <a:t>– osa </a:t>
            </a:r>
            <a:r>
              <a:rPr lang="cs-CZ" sz="2800" dirty="0" smtClean="0"/>
              <a:t>otáčení</a:t>
            </a:r>
          </a:p>
          <a:p>
            <a:endParaRPr lang="cs-CZ" sz="2800" dirty="0"/>
          </a:p>
          <a:p>
            <a:r>
              <a:rPr lang="cs-CZ" sz="2800" b="1" dirty="0" err="1"/>
              <a:t>průvodič</a:t>
            </a:r>
            <a:r>
              <a:rPr lang="cs-CZ" sz="2800" dirty="0"/>
              <a:t> HB </a:t>
            </a:r>
            <a:endParaRPr lang="cs-CZ" sz="2800" dirty="0" smtClean="0"/>
          </a:p>
          <a:p>
            <a:r>
              <a:rPr lang="cs-CZ" sz="2800" dirty="0" smtClean="0"/>
              <a:t>	spojnice </a:t>
            </a:r>
            <a:r>
              <a:rPr lang="cs-CZ" sz="2800" dirty="0"/>
              <a:t>středu s </a:t>
            </a:r>
            <a:r>
              <a:rPr lang="cs-CZ" sz="2800" dirty="0" smtClean="0"/>
              <a:t>HB</a:t>
            </a:r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b="1" dirty="0"/>
              <a:t>délka </a:t>
            </a:r>
            <a:r>
              <a:rPr lang="cs-CZ" sz="2800" b="1" dirty="0" err="1"/>
              <a:t>průvodiče</a:t>
            </a:r>
            <a:r>
              <a:rPr lang="cs-CZ" sz="2800" dirty="0"/>
              <a:t> = poloměr kružnice</a:t>
            </a:r>
          </a:p>
          <a:p>
            <a:pPr marL="1076325" indent="-45720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cxnSp>
        <p:nvCxnSpPr>
          <p:cNvPr id="11" name="Přímá spojovací čára 36"/>
          <p:cNvCxnSpPr/>
          <p:nvPr/>
        </p:nvCxnSpPr>
        <p:spPr>
          <a:xfrm>
            <a:off x="6261100" y="3606800"/>
            <a:ext cx="1692000" cy="0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a 40"/>
          <p:cNvSpPr/>
          <p:nvPr/>
        </p:nvSpPr>
        <p:spPr>
          <a:xfrm>
            <a:off x="7861300" y="351790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927850" y="35623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r</a:t>
            </a:r>
            <a:endParaRPr lang="cs-CZ" sz="2800" dirty="0"/>
          </a:p>
        </p:txBody>
      </p:sp>
      <p:sp>
        <p:nvSpPr>
          <p:cNvPr id="13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/>
              <a:t>2. 8.	ROVNOMĚRNÝ POHYB PO KRUŽNICI </a:t>
            </a:r>
          </a:p>
        </p:txBody>
      </p:sp>
    </p:spTree>
    <p:extLst>
      <p:ext uri="{BB962C8B-B14F-4D97-AF65-F5344CB8AC3E}">
        <p14:creationId xmlns:p14="http://schemas.microsoft.com/office/powerpoint/2010/main" val="1603732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4.07407E-6 C -0.00034 -0.13334 -0.08194 -0.24213 -0.18246 -0.24213 C -0.28263 -0.24213 -0.36458 -0.13334 -0.36458 4.07407E-6 C -0.36458 0.13356 -0.28263 0.24213 -0.18246 0.24213 C -0.08194 0.24213 -0.00034 0.13356 -0.00034 4.07407E-6 Z " pathEditMode="relative" rAng="-5400000" ptsTypes="fffff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1950" y="628650"/>
            <a:ext cx="9144000" cy="5816600"/>
          </a:xfrm>
        </p:spPr>
        <p:txBody>
          <a:bodyPr/>
          <a:lstStyle/>
          <a:p>
            <a:pPr>
              <a:buNone/>
            </a:pPr>
            <a:r>
              <a:rPr lang="cs-CZ" sz="3000" b="1" dirty="0" smtClean="0"/>
              <a:t>směr</a:t>
            </a:r>
            <a:r>
              <a:rPr lang="cs-CZ" sz="3000" dirty="0" smtClean="0"/>
              <a:t> rychlosti – tečna ke kružnici</a:t>
            </a:r>
          </a:p>
          <a:p>
            <a:pPr>
              <a:buNone/>
            </a:pPr>
            <a:r>
              <a:rPr lang="cs-CZ" sz="3000" b="1" dirty="0" smtClean="0"/>
              <a:t>velikost</a:t>
            </a:r>
            <a:r>
              <a:rPr lang="cs-CZ" sz="3000" dirty="0" smtClean="0"/>
              <a:t> rychlosti – konstantní</a:t>
            </a:r>
          </a:p>
          <a:p>
            <a:pPr>
              <a:buNone/>
            </a:pPr>
            <a:endParaRPr lang="cs-CZ" sz="3000" b="1" dirty="0" smtClean="0"/>
          </a:p>
          <a:p>
            <a:pPr>
              <a:buNone/>
            </a:pPr>
            <a:r>
              <a:rPr lang="cs-CZ" sz="3000" b="1" dirty="0" smtClean="0"/>
              <a:t>úhlová dráha</a:t>
            </a:r>
            <a:r>
              <a:rPr lang="cs-CZ" sz="3000" dirty="0" smtClean="0"/>
              <a:t> Δ</a:t>
            </a:r>
            <a:r>
              <a:rPr lang="el-GR" sz="3000" dirty="0" smtClean="0"/>
              <a:t>ϕ</a:t>
            </a:r>
            <a:endParaRPr lang="cs-CZ" sz="3000" dirty="0"/>
          </a:p>
          <a:p>
            <a:pPr>
              <a:buNone/>
            </a:pPr>
            <a:endParaRPr lang="cs-CZ" sz="3000" dirty="0" smtClean="0"/>
          </a:p>
          <a:p>
            <a:r>
              <a:rPr lang="cs-CZ" sz="3000" dirty="0"/>
              <a:t>středový </a:t>
            </a:r>
            <a:r>
              <a:rPr lang="cs-CZ" sz="3000" dirty="0" smtClean="0"/>
              <a:t>úhel Δ</a:t>
            </a:r>
            <a:r>
              <a:rPr lang="el-GR" sz="3000" dirty="0"/>
              <a:t>ϕ</a:t>
            </a:r>
            <a:endParaRPr lang="cs-CZ" sz="3000" dirty="0" smtClean="0"/>
          </a:p>
          <a:p>
            <a:pPr marL="0" indent="0">
              <a:buNone/>
            </a:pPr>
            <a:r>
              <a:rPr lang="cs-CZ" sz="2800" dirty="0" smtClean="0"/>
              <a:t>svírá </a:t>
            </a:r>
            <a:r>
              <a:rPr lang="cs-CZ" sz="2800" dirty="0" err="1" smtClean="0"/>
              <a:t>průvodič</a:t>
            </a:r>
            <a:r>
              <a:rPr lang="cs-CZ" sz="2800" dirty="0" smtClean="0"/>
              <a:t> s</a:t>
            </a:r>
            <a:r>
              <a:rPr lang="cs-CZ" sz="2800" dirty="0"/>
              <a:t> </a:t>
            </a:r>
            <a:r>
              <a:rPr lang="cs-CZ" sz="2800" dirty="0" smtClean="0"/>
              <a:t>osou x</a:t>
            </a:r>
          </a:p>
          <a:p>
            <a:pPr marL="0" indent="0">
              <a:buNone/>
            </a:pPr>
            <a:endParaRPr lang="cs-CZ" sz="3000" dirty="0" smtClean="0"/>
          </a:p>
          <a:p>
            <a:pPr marL="0" indent="0">
              <a:buNone/>
            </a:pPr>
            <a:r>
              <a:rPr lang="cs-CZ" sz="3000" dirty="0" smtClean="0"/>
              <a:t>poměr délky oblouku </a:t>
            </a:r>
            <a:br>
              <a:rPr lang="cs-CZ" sz="3000" dirty="0" smtClean="0"/>
            </a:br>
            <a:r>
              <a:rPr lang="cs-CZ" sz="3000" dirty="0" smtClean="0"/>
              <a:t>kružnice a poloměru</a:t>
            </a:r>
          </a:p>
          <a:p>
            <a:pPr marL="0" indent="0">
              <a:buNone/>
            </a:pPr>
            <a:endParaRPr lang="cs-CZ" sz="3000" dirty="0" smtClean="0"/>
          </a:p>
          <a:p>
            <a:pPr>
              <a:buNone/>
            </a:pPr>
            <a:r>
              <a:rPr lang="cs-CZ" sz="3000" dirty="0" smtClean="0"/>
              <a:t> </a:t>
            </a:r>
          </a:p>
          <a:p>
            <a:pPr>
              <a:buNone/>
            </a:pPr>
            <a:r>
              <a:rPr lang="cs-CZ" sz="3000" dirty="0" smtClean="0"/>
              <a:t> </a:t>
            </a:r>
          </a:p>
          <a:p>
            <a:pPr marL="514350" indent="-514350">
              <a:buNone/>
              <a:defRPr/>
            </a:pPr>
            <a:endParaRPr lang="cs-CZ" sz="30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902606" name="Object 14"/>
          <p:cNvGraphicFramePr>
            <a:graphicFrameLocks noChangeAspect="1"/>
          </p:cNvGraphicFramePr>
          <p:nvPr/>
        </p:nvGraphicFramePr>
        <p:xfrm>
          <a:off x="5861050" y="3606800"/>
          <a:ext cx="396739" cy="56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" name="Rovnice" r:id="rId4" imgW="126720" imgH="177480" progId="Equation.3">
                  <p:embed/>
                </p:oleObj>
              </mc:Choice>
              <mc:Fallback>
                <p:oleObj name="Rovnice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606800"/>
                        <a:ext cx="396739" cy="56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260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091328"/>
              </p:ext>
            </p:extLst>
          </p:nvPr>
        </p:nvGraphicFramePr>
        <p:xfrm>
          <a:off x="4067944" y="5318062"/>
          <a:ext cx="184813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" name="Rovnice" r:id="rId6" imgW="583920" imgH="393480" progId="Equation.3">
                  <p:embed/>
                </p:oleObj>
              </mc:Choice>
              <mc:Fallback>
                <p:oleObj name="Rovnice" r:id="rId6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318062"/>
                        <a:ext cx="1848137" cy="1244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26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458162"/>
              </p:ext>
            </p:extLst>
          </p:nvPr>
        </p:nvGraphicFramePr>
        <p:xfrm>
          <a:off x="6147402" y="5949280"/>
          <a:ext cx="262769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" name="Rovnice" r:id="rId8" imgW="1066680" imgH="215640" progId="Equation.3">
                  <p:embed/>
                </p:oleObj>
              </mc:Choice>
              <mc:Fallback>
                <p:oleObj name="Rovnice" r:id="rId8" imgW="1066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402" y="5949280"/>
                        <a:ext cx="2627697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Přímá spojovací čára 15"/>
          <p:cNvCxnSpPr>
            <a:endCxn id="35" idx="3"/>
          </p:cNvCxnSpPr>
          <p:nvPr/>
        </p:nvCxnSpPr>
        <p:spPr>
          <a:xfrm flipV="1">
            <a:off x="6261101" y="2558411"/>
            <a:ext cx="1226188" cy="1058289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4616451" y="1917701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 rot="10800000" flipH="1" flipV="1">
            <a:off x="4440950" y="3606801"/>
            <a:ext cx="417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4353101" y="3476801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550150" y="20066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B</a:t>
            </a:r>
            <a:endParaRPr lang="cs-CZ" sz="28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927850" y="35623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r</a:t>
            </a:r>
            <a:endParaRPr lang="cs-CZ" sz="2800" dirty="0"/>
          </a:p>
        </p:txBody>
      </p:sp>
      <p:sp>
        <p:nvSpPr>
          <p:cNvPr id="22" name="Oblouk 21"/>
          <p:cNvSpPr/>
          <p:nvPr/>
        </p:nvSpPr>
        <p:spPr>
          <a:xfrm rot="2700000">
            <a:off x="5148491" y="2460973"/>
            <a:ext cx="2247365" cy="2247365"/>
          </a:xfrm>
          <a:prstGeom prst="arc">
            <a:avLst>
              <a:gd name="adj1" fmla="val 16495995"/>
              <a:gd name="adj2" fmla="val 18953796"/>
            </a:avLst>
          </a:prstGeom>
          <a:ln w="381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6643689" y="3073400"/>
          <a:ext cx="69410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" name="Rovnice" r:id="rId10" imgW="241200" imgH="203040" progId="Equation.3">
                  <p:embed/>
                </p:oleObj>
              </mc:Choice>
              <mc:Fallback>
                <p:oleObj name="Rovnice" r:id="rId10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9" y="3073400"/>
                        <a:ext cx="694102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5829301" y="1328739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" name="Rovnice" r:id="rId12" imgW="139680" imgH="164880" progId="Equation.3">
                  <p:embed/>
                </p:oleObj>
              </mc:Choice>
              <mc:Fallback>
                <p:oleObj name="Rovnice" r:id="rId12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1" y="1328739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/>
        </p:nvGraphicFramePr>
        <p:xfrm>
          <a:off x="8053389" y="3724276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8" name="Rovnice" r:id="rId14" imgW="126720" imgH="139680" progId="Equation.3">
                  <p:embed/>
                </p:oleObj>
              </mc:Choice>
              <mc:Fallback>
                <p:oleObj name="Rovnice" r:id="rId1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389" y="3724276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5"/>
          <p:cNvGraphicFramePr>
            <a:graphicFrameLocks noChangeAspect="1"/>
          </p:cNvGraphicFramePr>
          <p:nvPr/>
        </p:nvGraphicFramePr>
        <p:xfrm>
          <a:off x="7151688" y="1593850"/>
          <a:ext cx="401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" name="Rovnice" r:id="rId16" imgW="177480" imgH="215640" progId="Equation.3">
                  <p:embed/>
                </p:oleObj>
              </mc:Choice>
              <mc:Fallback>
                <p:oleObj name="Rovnice" r:id="rId1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688" y="1593850"/>
                        <a:ext cx="4016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Přímá spojovací šipka 33"/>
          <p:cNvCxnSpPr/>
          <p:nvPr/>
        </p:nvCxnSpPr>
        <p:spPr>
          <a:xfrm rot="16200000" flipV="1">
            <a:off x="6842126" y="1755776"/>
            <a:ext cx="749300" cy="641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a 34"/>
          <p:cNvSpPr/>
          <p:nvPr/>
        </p:nvSpPr>
        <p:spPr>
          <a:xfrm>
            <a:off x="7461251" y="240665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7" name="Přímá spojovací čára 36"/>
          <p:cNvCxnSpPr/>
          <p:nvPr/>
        </p:nvCxnSpPr>
        <p:spPr>
          <a:xfrm>
            <a:off x="6261100" y="3606800"/>
            <a:ext cx="1692000" cy="0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7950200" y="31178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</a:t>
            </a:r>
            <a:endParaRPr lang="cs-CZ" sz="2800" dirty="0"/>
          </a:p>
        </p:txBody>
      </p:sp>
      <p:graphicFrame>
        <p:nvGraphicFramePr>
          <p:cNvPr id="45" name="Object 15"/>
          <p:cNvGraphicFramePr>
            <a:graphicFrameLocks noChangeAspect="1"/>
          </p:cNvGraphicFramePr>
          <p:nvPr/>
        </p:nvGraphicFramePr>
        <p:xfrm>
          <a:off x="7994650" y="2628900"/>
          <a:ext cx="401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" name="Rovnice" r:id="rId18" imgW="177480" imgH="215640" progId="Equation.3">
                  <p:embed/>
                </p:oleObj>
              </mc:Choice>
              <mc:Fallback>
                <p:oleObj name="Rovnice" r:id="rId1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650" y="2628900"/>
                        <a:ext cx="4016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blouk 45"/>
          <p:cNvSpPr/>
          <p:nvPr/>
        </p:nvSpPr>
        <p:spPr>
          <a:xfrm>
            <a:off x="4616450" y="1917700"/>
            <a:ext cx="3333750" cy="3378200"/>
          </a:xfrm>
          <a:prstGeom prst="arc">
            <a:avLst>
              <a:gd name="adj1" fmla="val 19314136"/>
              <a:gd name="adj2" fmla="val 0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3" name="Přímá spojovací šipka 42"/>
          <p:cNvCxnSpPr/>
          <p:nvPr/>
        </p:nvCxnSpPr>
        <p:spPr>
          <a:xfrm flipH="1" flipV="1">
            <a:off x="7950200" y="2554350"/>
            <a:ext cx="1" cy="1008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lipsa 40"/>
          <p:cNvSpPr/>
          <p:nvPr/>
        </p:nvSpPr>
        <p:spPr>
          <a:xfrm>
            <a:off x="7861300" y="351790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7" name="Object 15"/>
          <p:cNvGraphicFramePr>
            <a:graphicFrameLocks noChangeAspect="1"/>
          </p:cNvGraphicFramePr>
          <p:nvPr/>
        </p:nvGraphicFramePr>
        <p:xfrm>
          <a:off x="7299325" y="2857500"/>
          <a:ext cx="6064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" name="Rovnice" r:id="rId20" imgW="203040" imgH="177480" progId="Equation.3">
                  <p:embed/>
                </p:oleObj>
              </mc:Choice>
              <mc:Fallback>
                <p:oleObj name="Rovnice" r:id="rId20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5" y="2857500"/>
                        <a:ext cx="60642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/>
              <a:t>2. 8.	ROVNOMĚRNÝ POHYB PO KRUŽNICI </a:t>
            </a:r>
          </a:p>
        </p:txBody>
      </p:sp>
    </p:spTree>
    <p:extLst>
      <p:ext uri="{BB962C8B-B14F-4D97-AF65-F5344CB8AC3E}">
        <p14:creationId xmlns:p14="http://schemas.microsoft.com/office/powerpoint/2010/main" val="473239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90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90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/>
      <p:bldP spid="22" grpId="0" animBg="1"/>
      <p:bldP spid="35" grpId="0" animBg="1"/>
      <p:bldP spid="42" grpId="0"/>
      <p:bldP spid="46" grpId="0" animBg="1"/>
      <p:bldP spid="4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1950" y="628650"/>
            <a:ext cx="9144000" cy="5816600"/>
          </a:xfrm>
        </p:spPr>
        <p:txBody>
          <a:bodyPr/>
          <a:lstStyle/>
          <a:p>
            <a:pPr>
              <a:buNone/>
            </a:pPr>
            <a:r>
              <a:rPr lang="cs-CZ" sz="3000" b="1" dirty="0" smtClean="0"/>
              <a:t>Perioda</a:t>
            </a:r>
            <a:r>
              <a:rPr lang="cs-CZ" sz="3000" dirty="0" smtClean="0"/>
              <a:t> </a:t>
            </a:r>
          </a:p>
          <a:p>
            <a:pPr marL="539750" indent="-539750">
              <a:buNone/>
            </a:pPr>
            <a:r>
              <a:rPr lang="cs-CZ" sz="3000" dirty="0" smtClean="0"/>
              <a:t>T – doba jednoho oběhu </a:t>
            </a:r>
          </a:p>
          <a:p>
            <a:pPr>
              <a:buNone/>
            </a:pPr>
            <a:r>
              <a:rPr lang="cs-CZ" sz="3000" b="1" dirty="0" smtClean="0"/>
              <a:t>Frekvence</a:t>
            </a:r>
            <a:r>
              <a:rPr lang="cs-CZ" sz="3000" dirty="0" smtClean="0"/>
              <a:t> </a:t>
            </a:r>
          </a:p>
          <a:p>
            <a:pPr marL="449263" indent="-449263">
              <a:buNone/>
            </a:pPr>
            <a:r>
              <a:rPr lang="cs-CZ" sz="3000" dirty="0" smtClean="0"/>
              <a:t>f – počet oběhů </a:t>
            </a:r>
            <a:br>
              <a:rPr lang="cs-CZ" sz="3000" dirty="0" smtClean="0"/>
            </a:br>
            <a:r>
              <a:rPr lang="cs-CZ" sz="3000" dirty="0" smtClean="0"/>
              <a:t>za jednotku času </a:t>
            </a:r>
            <a:br>
              <a:rPr lang="cs-CZ" sz="3000" dirty="0" smtClean="0"/>
            </a:br>
            <a:r>
              <a:rPr lang="cs-CZ" sz="3000" dirty="0" smtClean="0"/>
              <a:t>(sekundu) </a:t>
            </a:r>
            <a:br>
              <a:rPr lang="cs-CZ" sz="3000" dirty="0" smtClean="0"/>
            </a:br>
            <a:endParaRPr lang="cs-CZ" sz="30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21493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54025"/>
              </p:ext>
            </p:extLst>
          </p:nvPr>
        </p:nvGraphicFramePr>
        <p:xfrm>
          <a:off x="323528" y="4425951"/>
          <a:ext cx="318452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" name="Rovnice" r:id="rId4" imgW="1473120" imgH="838080" progId="Equation.3">
                  <p:embed/>
                </p:oleObj>
              </mc:Choice>
              <mc:Fallback>
                <p:oleObj name="Rovnice" r:id="rId4" imgW="14731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425951"/>
                        <a:ext cx="3184525" cy="165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93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088147"/>
              </p:ext>
            </p:extLst>
          </p:nvPr>
        </p:nvGraphicFramePr>
        <p:xfrm>
          <a:off x="2555776" y="3232945"/>
          <a:ext cx="82697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" name="Rovnice" r:id="rId6" imgW="406080" imgH="393480" progId="Equation.3">
                  <p:embed/>
                </p:oleObj>
              </mc:Choice>
              <mc:Fallback>
                <p:oleObj name="Rovnice" r:id="rId6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232945"/>
                        <a:ext cx="826975" cy="747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5861050" y="3606800"/>
          <a:ext cx="396739" cy="56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1" name="Rovnice" r:id="rId8" imgW="126720" imgH="177480" progId="Equation.3">
                  <p:embed/>
                </p:oleObj>
              </mc:Choice>
              <mc:Fallback>
                <p:oleObj name="Rovnice" r:id="rId8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606800"/>
                        <a:ext cx="396739" cy="56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Elipsa 16"/>
          <p:cNvSpPr/>
          <p:nvPr/>
        </p:nvSpPr>
        <p:spPr>
          <a:xfrm>
            <a:off x="4616451" y="1917701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 rot="10800000" flipH="1" flipV="1">
            <a:off x="4440950" y="3606801"/>
            <a:ext cx="417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4353101" y="3476801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/>
          <p:cNvSpPr/>
          <p:nvPr/>
        </p:nvSpPr>
        <p:spPr>
          <a:xfrm>
            <a:off x="7861300" y="351790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/>
              <a:t>2. 8.	ROVNOMĚRNÝ POHYB PO KRUŽNICI </a:t>
            </a:r>
          </a:p>
        </p:txBody>
      </p:sp>
    </p:spTree>
    <p:extLst>
      <p:ext uri="{BB962C8B-B14F-4D97-AF65-F5344CB8AC3E}">
        <p14:creationId xmlns:p14="http://schemas.microsoft.com/office/powerpoint/2010/main" val="3266196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4.07407E-6 C -0.00034 -0.13334 -0.08194 -0.24213 -0.18246 -0.24213 C -0.28263 -0.24213 -0.36458 -0.13334 -0.36458 4.07407E-6 C -0.36458 0.13356 -0.28263 0.24213 -0.18246 0.24213 C -0.08194 0.24213 -0.00034 0.13356 -0.00034 4.07407E-6 Z " pathEditMode="relative" rAng="-5400000" ptsTypes="fffff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4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4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717550"/>
            <a:ext cx="9144000" cy="5816600"/>
          </a:xfrm>
        </p:spPr>
        <p:txBody>
          <a:bodyPr/>
          <a:lstStyle/>
          <a:p>
            <a:pPr>
              <a:buNone/>
            </a:pPr>
            <a:r>
              <a:rPr lang="cs-CZ" sz="3000" b="1" dirty="0" smtClean="0"/>
              <a:t>úhlová rychlost </a:t>
            </a:r>
          </a:p>
          <a:p>
            <a:pPr marL="0" indent="0">
              <a:buNone/>
            </a:pPr>
            <a:r>
              <a:rPr lang="cs-CZ" sz="3000" dirty="0" smtClean="0"/>
              <a:t>podíl úhlové dráhy, </a:t>
            </a:r>
            <a:br>
              <a:rPr lang="cs-CZ" sz="3000" dirty="0" smtClean="0"/>
            </a:br>
            <a:r>
              <a:rPr lang="cs-CZ" sz="3000" dirty="0" smtClean="0"/>
              <a:t>kterou </a:t>
            </a:r>
            <a:r>
              <a:rPr lang="cs-CZ" sz="3000" dirty="0" err="1" smtClean="0"/>
              <a:t>průvodič</a:t>
            </a:r>
            <a:r>
              <a:rPr lang="cs-CZ" sz="3000" dirty="0" smtClean="0"/>
              <a:t> opíše </a:t>
            </a:r>
            <a:br>
              <a:rPr lang="cs-CZ" sz="3000" dirty="0" smtClean="0"/>
            </a:br>
            <a:r>
              <a:rPr lang="cs-CZ" sz="3000" dirty="0" smtClean="0"/>
              <a:t>za dobu </a:t>
            </a:r>
            <a:r>
              <a:rPr lang="cs-CZ" sz="3000" dirty="0" err="1" smtClean="0"/>
              <a:t>Δt</a:t>
            </a:r>
            <a:r>
              <a:rPr lang="cs-CZ" sz="3000" dirty="0" smtClean="0"/>
              <a:t> a této doby</a:t>
            </a:r>
          </a:p>
          <a:p>
            <a:pPr marL="0" indent="0">
              <a:buNone/>
            </a:pPr>
            <a:endParaRPr lang="cs-CZ" sz="3000" dirty="0" smtClean="0"/>
          </a:p>
          <a:p>
            <a:pPr marL="0" indent="0">
              <a:buNone/>
            </a:pPr>
            <a:r>
              <a:rPr lang="cs-CZ" sz="3000" dirty="0" smtClean="0"/>
              <a:t> 		</a:t>
            </a:r>
          </a:p>
          <a:p>
            <a:pPr marL="0" indent="0">
              <a:buNone/>
            </a:pPr>
            <a:endParaRPr lang="cs-CZ" sz="3000" dirty="0" smtClean="0"/>
          </a:p>
          <a:p>
            <a:pPr marL="0" indent="0">
              <a:buNone/>
            </a:pPr>
            <a:endParaRPr lang="cs-CZ" sz="3000" dirty="0" smtClean="0"/>
          </a:p>
          <a:p>
            <a:pPr marL="0" indent="0">
              <a:buNone/>
            </a:pPr>
            <a:r>
              <a:rPr lang="cs-CZ" sz="3000" dirty="0" smtClean="0"/>
              <a:t>Je-li  	</a:t>
            </a:r>
            <a:r>
              <a:rPr lang="cs-CZ" sz="3000" dirty="0" err="1" smtClean="0"/>
              <a:t>Δs</a:t>
            </a:r>
            <a:r>
              <a:rPr lang="cs-CZ" sz="3000" dirty="0" smtClean="0"/>
              <a:t> = r</a:t>
            </a:r>
            <a:r>
              <a:rPr lang="en-US" sz="3000" dirty="0" smtClean="0"/>
              <a:t>         </a:t>
            </a:r>
            <a:r>
              <a:rPr lang="cs-CZ" sz="3000" dirty="0" smtClean="0"/>
              <a:t>pak</a:t>
            </a:r>
            <a:r>
              <a:rPr lang="en-US" sz="3000" dirty="0" smtClean="0"/>
              <a:t>  </a:t>
            </a:r>
            <a:r>
              <a:rPr lang="cs-CZ" sz="3000" dirty="0" smtClean="0"/>
              <a:t> Δ</a:t>
            </a:r>
            <a:r>
              <a:rPr lang="el-GR" sz="3000" dirty="0" smtClean="0"/>
              <a:t>ϕ</a:t>
            </a:r>
            <a:r>
              <a:rPr lang="cs-CZ" sz="3000" dirty="0" smtClean="0"/>
              <a:t>  = 1 rad </a:t>
            </a:r>
          </a:p>
          <a:p>
            <a:pPr>
              <a:buNone/>
            </a:pPr>
            <a:r>
              <a:rPr lang="cs-CZ" sz="3000" b="1" dirty="0" smtClean="0"/>
              <a:t>Plný úhel:</a:t>
            </a:r>
            <a:endParaRPr lang="en-US" sz="3000" b="1" dirty="0" smtClean="0"/>
          </a:p>
          <a:p>
            <a:pPr>
              <a:buNone/>
            </a:pPr>
            <a:r>
              <a:rPr lang="en-US" sz="3000" dirty="0" smtClean="0"/>
              <a:t>	</a:t>
            </a:r>
            <a:r>
              <a:rPr lang="cs-CZ" sz="3000" dirty="0" smtClean="0"/>
              <a:t>	</a:t>
            </a:r>
            <a:r>
              <a:rPr lang="cs-CZ" sz="3000" dirty="0" err="1" smtClean="0"/>
              <a:t>Δs</a:t>
            </a:r>
            <a:r>
              <a:rPr lang="cs-CZ" sz="3000" dirty="0" smtClean="0"/>
              <a:t> = 2πr    pak </a:t>
            </a:r>
            <a:r>
              <a:rPr lang="en-US" sz="3000" dirty="0" smtClean="0"/>
              <a:t>  </a:t>
            </a:r>
            <a:r>
              <a:rPr lang="cs-CZ" sz="3000" dirty="0" smtClean="0"/>
              <a:t>Δ</a:t>
            </a:r>
            <a:r>
              <a:rPr lang="el-GR" sz="3000" dirty="0" smtClean="0"/>
              <a:t>ϕ</a:t>
            </a:r>
            <a:r>
              <a:rPr lang="cs-CZ" sz="3000" dirty="0" smtClean="0"/>
              <a:t> =  2π rad = 360</a:t>
            </a:r>
            <a:r>
              <a:rPr lang="cs-CZ" sz="3000" baseline="30000" dirty="0" smtClean="0"/>
              <a:t>0</a:t>
            </a:r>
            <a:r>
              <a:rPr lang="cs-CZ" sz="3000" dirty="0" smtClean="0"/>
              <a:t> </a:t>
            </a:r>
          </a:p>
          <a:p>
            <a:pPr>
              <a:buNone/>
            </a:pPr>
            <a:endParaRPr lang="cs-CZ" sz="3000" dirty="0" smtClean="0"/>
          </a:p>
          <a:p>
            <a:pPr>
              <a:buNone/>
            </a:pPr>
            <a:r>
              <a:rPr lang="cs-CZ" sz="3000" dirty="0" smtClean="0"/>
              <a:t> </a:t>
            </a:r>
          </a:p>
          <a:p>
            <a:pPr marL="514350" indent="-514350">
              <a:buNone/>
              <a:defRPr/>
            </a:pPr>
            <a:endParaRPr lang="cs-CZ" sz="30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902609" name="Object 17"/>
          <p:cNvGraphicFramePr>
            <a:graphicFrameLocks noChangeAspect="1"/>
          </p:cNvGraphicFramePr>
          <p:nvPr/>
        </p:nvGraphicFramePr>
        <p:xfrm>
          <a:off x="571500" y="2806700"/>
          <a:ext cx="1287112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0" name="Rovnice" r:id="rId4" imgW="533160" imgH="393480" progId="Equation.3">
                  <p:embed/>
                </p:oleObj>
              </mc:Choice>
              <mc:Fallback>
                <p:oleObj name="Rovnice" r:id="rId4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806700"/>
                        <a:ext cx="1287112" cy="950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2611" name="Object 19"/>
          <p:cNvGraphicFramePr>
            <a:graphicFrameLocks noChangeAspect="1"/>
          </p:cNvGraphicFramePr>
          <p:nvPr/>
        </p:nvGraphicFramePr>
        <p:xfrm>
          <a:off x="527050" y="4006850"/>
          <a:ext cx="2725737" cy="59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1" name="Rovnice" r:id="rId6" imgW="1054080" imgH="228600" progId="Equation.3">
                  <p:embed/>
                </p:oleObj>
              </mc:Choice>
              <mc:Fallback>
                <p:oleObj name="Rovnice" r:id="rId6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4006850"/>
                        <a:ext cx="2725737" cy="591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861050" y="3606800"/>
          <a:ext cx="396739" cy="56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2" name="Rovnice" r:id="rId8" imgW="126720" imgH="177480" progId="Equation.3">
                  <p:embed/>
                </p:oleObj>
              </mc:Choice>
              <mc:Fallback>
                <p:oleObj name="Rovnice" r:id="rId8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606800"/>
                        <a:ext cx="396739" cy="56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Přímá spojovací čára 15"/>
          <p:cNvCxnSpPr>
            <a:endCxn id="28" idx="3"/>
          </p:cNvCxnSpPr>
          <p:nvPr/>
        </p:nvCxnSpPr>
        <p:spPr>
          <a:xfrm flipV="1">
            <a:off x="6261101" y="2558411"/>
            <a:ext cx="1226188" cy="1058289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4616451" y="1917701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 rot="10800000" flipH="1" flipV="1">
            <a:off x="4440950" y="3606801"/>
            <a:ext cx="417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4353101" y="3476801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550150" y="20066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B</a:t>
            </a:r>
            <a:endParaRPr lang="cs-CZ" sz="28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927850" y="35623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r</a:t>
            </a:r>
            <a:endParaRPr lang="cs-CZ" sz="2800" dirty="0"/>
          </a:p>
        </p:txBody>
      </p:sp>
      <p:sp>
        <p:nvSpPr>
          <p:cNvPr id="22" name="Oblouk 21"/>
          <p:cNvSpPr/>
          <p:nvPr/>
        </p:nvSpPr>
        <p:spPr>
          <a:xfrm rot="2700000">
            <a:off x="5148491" y="2460973"/>
            <a:ext cx="2247365" cy="2247365"/>
          </a:xfrm>
          <a:prstGeom prst="arc">
            <a:avLst>
              <a:gd name="adj1" fmla="val 16495995"/>
              <a:gd name="adj2" fmla="val 18953796"/>
            </a:avLst>
          </a:prstGeom>
          <a:ln w="381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6643689" y="3073400"/>
          <a:ext cx="69410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3" name="Rovnice" r:id="rId10" imgW="241200" imgH="203040" progId="Equation.3">
                  <p:embed/>
                </p:oleObj>
              </mc:Choice>
              <mc:Fallback>
                <p:oleObj name="Rovnice" r:id="rId10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9" y="3073400"/>
                        <a:ext cx="694102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5829301" y="1328739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4" name="Rovnice" r:id="rId12" imgW="139680" imgH="164880" progId="Equation.3">
                  <p:embed/>
                </p:oleObj>
              </mc:Choice>
              <mc:Fallback>
                <p:oleObj name="Rovnice" r:id="rId12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1" y="1328739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8053389" y="3724276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5" name="Rovnice" r:id="rId14" imgW="126720" imgH="139680" progId="Equation.3">
                  <p:embed/>
                </p:oleObj>
              </mc:Choice>
              <mc:Fallback>
                <p:oleObj name="Rovnice" r:id="rId14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389" y="3724276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/>
        </p:nvGraphicFramePr>
        <p:xfrm>
          <a:off x="7151688" y="1593850"/>
          <a:ext cx="401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6" name="Rovnice" r:id="rId16" imgW="177480" imgH="215640" progId="Equation.3">
                  <p:embed/>
                </p:oleObj>
              </mc:Choice>
              <mc:Fallback>
                <p:oleObj name="Rovnice" r:id="rId1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688" y="1593850"/>
                        <a:ext cx="4016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Přímá spojovací šipka 26"/>
          <p:cNvCxnSpPr/>
          <p:nvPr/>
        </p:nvCxnSpPr>
        <p:spPr>
          <a:xfrm rot="16200000" flipV="1">
            <a:off x="6842126" y="1755776"/>
            <a:ext cx="749300" cy="641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a 27"/>
          <p:cNvSpPr/>
          <p:nvPr/>
        </p:nvSpPr>
        <p:spPr>
          <a:xfrm>
            <a:off x="7461251" y="240665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ovací čára 28"/>
          <p:cNvCxnSpPr/>
          <p:nvPr/>
        </p:nvCxnSpPr>
        <p:spPr>
          <a:xfrm>
            <a:off x="6261100" y="3606800"/>
            <a:ext cx="1692000" cy="0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7950200" y="31178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</a:t>
            </a:r>
            <a:endParaRPr lang="cs-CZ" sz="2800" dirty="0"/>
          </a:p>
        </p:txBody>
      </p:sp>
      <p:graphicFrame>
        <p:nvGraphicFramePr>
          <p:cNvPr id="31" name="Object 15"/>
          <p:cNvGraphicFramePr>
            <a:graphicFrameLocks noChangeAspect="1"/>
          </p:cNvGraphicFramePr>
          <p:nvPr/>
        </p:nvGraphicFramePr>
        <p:xfrm>
          <a:off x="7994650" y="2628900"/>
          <a:ext cx="401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" name="Rovnice" r:id="rId18" imgW="177480" imgH="215640" progId="Equation.3">
                  <p:embed/>
                </p:oleObj>
              </mc:Choice>
              <mc:Fallback>
                <p:oleObj name="Rovnice" r:id="rId1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650" y="2628900"/>
                        <a:ext cx="4016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blouk 31"/>
          <p:cNvSpPr/>
          <p:nvPr/>
        </p:nvSpPr>
        <p:spPr>
          <a:xfrm>
            <a:off x="4616450" y="1917700"/>
            <a:ext cx="3333750" cy="3378200"/>
          </a:xfrm>
          <a:prstGeom prst="arc">
            <a:avLst>
              <a:gd name="adj1" fmla="val 19314136"/>
              <a:gd name="adj2" fmla="val 0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Přímá spojovací šipka 32"/>
          <p:cNvCxnSpPr/>
          <p:nvPr/>
        </p:nvCxnSpPr>
        <p:spPr>
          <a:xfrm flipH="1" flipV="1">
            <a:off x="7950200" y="2554350"/>
            <a:ext cx="1" cy="1008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/>
          <p:cNvSpPr/>
          <p:nvPr/>
        </p:nvSpPr>
        <p:spPr>
          <a:xfrm>
            <a:off x="7861300" y="351790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5" name="Object 15"/>
          <p:cNvGraphicFramePr>
            <a:graphicFrameLocks noChangeAspect="1"/>
          </p:cNvGraphicFramePr>
          <p:nvPr/>
        </p:nvGraphicFramePr>
        <p:xfrm>
          <a:off x="7299325" y="2857500"/>
          <a:ext cx="6064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8" name="Rovnice" r:id="rId20" imgW="203040" imgH="177480" progId="Equation.3">
                  <p:embed/>
                </p:oleObj>
              </mc:Choice>
              <mc:Fallback>
                <p:oleObj name="Rovnice" r:id="rId20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5" y="2857500"/>
                        <a:ext cx="60642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/>
              <a:t>2. 8.	ROVNOMĚRNÝ POHYB PO KRUŽNICI 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58895"/>
              </p:ext>
            </p:extLst>
          </p:nvPr>
        </p:nvGraphicFramePr>
        <p:xfrm>
          <a:off x="7639050" y="4750594"/>
          <a:ext cx="12922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9" name="Rovnice" r:id="rId22" imgW="507960" imgH="393480" progId="Equation.3">
                  <p:embed/>
                </p:oleObj>
              </mc:Choice>
              <mc:Fallback>
                <p:oleObj name="Rovnice" r:id="rId22" imgW="50796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9050" y="4750594"/>
                        <a:ext cx="1292225" cy="1001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k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391661"/>
              </p:ext>
            </p:extLst>
          </p:nvPr>
        </p:nvGraphicFramePr>
        <p:xfrm>
          <a:off x="7583539" y="6021288"/>
          <a:ext cx="13573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" name="Rovnice" r:id="rId24" imgW="533160" imgH="203040" progId="Equation.3">
                  <p:embed/>
                </p:oleObj>
              </mc:Choice>
              <mc:Fallback>
                <p:oleObj name="Rovnice" r:id="rId24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539" y="6021288"/>
                        <a:ext cx="1357312" cy="51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026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0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0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1950" y="628650"/>
            <a:ext cx="9144000" cy="5816600"/>
          </a:xfrm>
        </p:spPr>
        <p:txBody>
          <a:bodyPr/>
          <a:lstStyle/>
          <a:p>
            <a:pPr>
              <a:buNone/>
            </a:pPr>
            <a:r>
              <a:rPr lang="cs-CZ" sz="3000" b="1" dirty="0" smtClean="0"/>
              <a:t>Vztah mezi úhlovou rychlostí a rychlostí:</a:t>
            </a:r>
            <a:endParaRPr lang="cs-CZ" sz="3000" dirty="0" smtClean="0"/>
          </a:p>
          <a:p>
            <a:pPr>
              <a:buNone/>
            </a:pPr>
            <a:r>
              <a:rPr lang="cs-CZ" sz="3000" dirty="0" smtClean="0"/>
              <a:t>     </a:t>
            </a:r>
          </a:p>
          <a:p>
            <a:pPr>
              <a:buNone/>
            </a:pPr>
            <a:endParaRPr lang="cs-CZ" sz="3000" dirty="0" smtClean="0"/>
          </a:p>
          <a:p>
            <a:pPr>
              <a:buNone/>
            </a:pPr>
            <a:r>
              <a:rPr lang="cs-CZ" sz="3000" dirty="0" smtClean="0"/>
              <a:t> </a:t>
            </a:r>
          </a:p>
          <a:p>
            <a:pPr marL="514350" indent="-514350">
              <a:buNone/>
              <a:defRPr/>
            </a:pPr>
            <a:endParaRPr lang="cs-CZ" sz="30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21504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366259"/>
              </p:ext>
            </p:extLst>
          </p:nvPr>
        </p:nvGraphicFramePr>
        <p:xfrm>
          <a:off x="3150673" y="1661666"/>
          <a:ext cx="2121979" cy="940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5" name="Rovnice" r:id="rId4" imgW="888840" imgH="393480" progId="Equation.3">
                  <p:embed/>
                </p:oleObj>
              </mc:Choice>
              <mc:Fallback>
                <p:oleObj name="Rovnice" r:id="rId4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673" y="1661666"/>
                        <a:ext cx="2121979" cy="94064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802260"/>
              </p:ext>
            </p:extLst>
          </p:nvPr>
        </p:nvGraphicFramePr>
        <p:xfrm>
          <a:off x="2771800" y="3573016"/>
          <a:ext cx="28797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6" name="Rovnice" r:id="rId6" imgW="1206360" imgH="393480" progId="Equation.3">
                  <p:embed/>
                </p:oleObj>
              </mc:Choice>
              <mc:Fallback>
                <p:oleObj name="Rovnice" r:id="rId6" imgW="1206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573016"/>
                        <a:ext cx="2879725" cy="941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432262"/>
              </p:ext>
            </p:extLst>
          </p:nvPr>
        </p:nvGraphicFramePr>
        <p:xfrm>
          <a:off x="3408234" y="2849460"/>
          <a:ext cx="1606856" cy="476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7" name="Rovnice" r:id="rId8" imgW="469800" imgH="139680" progId="Equation.3">
                  <p:embed/>
                </p:oleObj>
              </mc:Choice>
              <mc:Fallback>
                <p:oleObj name="Rovnice" r:id="rId8" imgW="46980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234" y="2849460"/>
                        <a:ext cx="1606856" cy="47640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ovéPole 4"/>
          <p:cNvSpPr txBox="1">
            <a:spLocks noChangeArrowheads="1"/>
          </p:cNvSpPr>
          <p:nvPr/>
        </p:nvSpPr>
        <p:spPr bwMode="auto">
          <a:xfrm>
            <a:off x="0" y="-24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/>
              <a:t>2. 8.	ROVNOMĚRNÝ POHYB PO KRUŽNICI </a:t>
            </a:r>
          </a:p>
        </p:txBody>
      </p:sp>
    </p:spTree>
    <p:extLst>
      <p:ext uri="{BB962C8B-B14F-4D97-AF65-F5344CB8AC3E}">
        <p14:creationId xmlns:p14="http://schemas.microsoft.com/office/powerpoint/2010/main" val="311606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0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717550"/>
            <a:ext cx="9144000" cy="5816600"/>
          </a:xfrm>
        </p:spPr>
        <p:txBody>
          <a:bodyPr/>
          <a:lstStyle/>
          <a:p>
            <a:r>
              <a:rPr lang="cs-CZ" sz="2800" dirty="0"/>
              <a:t>Velikost rychlosti je konstantní, mění se směr.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pPr marL="0" indent="0">
              <a:buNone/>
            </a:pPr>
            <a:r>
              <a:rPr lang="cs-CZ" sz="3000" dirty="0" smtClean="0"/>
              <a:t> 		</a:t>
            </a:r>
          </a:p>
          <a:p>
            <a:pPr marL="0" indent="0">
              <a:buNone/>
            </a:pPr>
            <a:endParaRPr lang="cs-CZ" sz="3000" dirty="0" smtClean="0"/>
          </a:p>
          <a:p>
            <a:pPr marL="0" indent="0">
              <a:buNone/>
            </a:pPr>
            <a:endParaRPr lang="cs-CZ" sz="3000" dirty="0" smtClean="0"/>
          </a:p>
          <a:p>
            <a:pPr>
              <a:buNone/>
            </a:pPr>
            <a:r>
              <a:rPr lang="cs-CZ" sz="3000" dirty="0" smtClean="0"/>
              <a:t> </a:t>
            </a:r>
          </a:p>
          <a:p>
            <a:pPr marL="514350" indent="-514350">
              <a:buNone/>
              <a:defRPr/>
            </a:pPr>
            <a:endParaRPr lang="cs-CZ" sz="30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861050" y="3606800"/>
          <a:ext cx="396739" cy="56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0" name="Rovnice" r:id="rId4" imgW="126720" imgH="177480" progId="Equation.3">
                  <p:embed/>
                </p:oleObj>
              </mc:Choice>
              <mc:Fallback>
                <p:oleObj name="Rovnice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606800"/>
                        <a:ext cx="396739" cy="56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Přímá spojovací čára 15"/>
          <p:cNvCxnSpPr>
            <a:endCxn id="28" idx="3"/>
          </p:cNvCxnSpPr>
          <p:nvPr/>
        </p:nvCxnSpPr>
        <p:spPr>
          <a:xfrm flipV="1">
            <a:off x="6261101" y="2558411"/>
            <a:ext cx="1226188" cy="1058289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4616451" y="1917701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 rot="10800000" flipH="1" flipV="1">
            <a:off x="4440950" y="3606801"/>
            <a:ext cx="417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4353101" y="3476801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550150" y="20066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B</a:t>
            </a:r>
            <a:endParaRPr lang="cs-CZ" sz="28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927850" y="35623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r</a:t>
            </a:r>
            <a:endParaRPr lang="cs-CZ" sz="2800" dirty="0"/>
          </a:p>
        </p:txBody>
      </p:sp>
      <p:sp>
        <p:nvSpPr>
          <p:cNvPr id="22" name="Oblouk 21"/>
          <p:cNvSpPr/>
          <p:nvPr/>
        </p:nvSpPr>
        <p:spPr>
          <a:xfrm rot="2700000">
            <a:off x="5148491" y="2460973"/>
            <a:ext cx="2247365" cy="2247365"/>
          </a:xfrm>
          <a:prstGeom prst="arc">
            <a:avLst>
              <a:gd name="adj1" fmla="val 16495995"/>
              <a:gd name="adj2" fmla="val 18953796"/>
            </a:avLst>
          </a:prstGeom>
          <a:ln w="381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6643689" y="3073400"/>
          <a:ext cx="69410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1" name="Rovnice" r:id="rId6" imgW="241200" imgH="203040" progId="Equation.3">
                  <p:embed/>
                </p:oleObj>
              </mc:Choice>
              <mc:Fallback>
                <p:oleObj name="Rovnice" r:id="rId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9" y="3073400"/>
                        <a:ext cx="694102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5829301" y="1328739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2" name="Rovnice" r:id="rId8" imgW="139680" imgH="164880" progId="Equation.3">
                  <p:embed/>
                </p:oleObj>
              </mc:Choice>
              <mc:Fallback>
                <p:oleObj name="Rovnice" r:id="rId8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1" y="1328739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8053389" y="3724276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3" name="Rovnice" r:id="rId10" imgW="126720" imgH="139680" progId="Equation.3">
                  <p:embed/>
                </p:oleObj>
              </mc:Choice>
              <mc:Fallback>
                <p:oleObj name="Rovnice" r:id="rId10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389" y="3724276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/>
        </p:nvGraphicFramePr>
        <p:xfrm>
          <a:off x="7151688" y="1593850"/>
          <a:ext cx="401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4" name="Rovnice" r:id="rId12" imgW="177480" imgH="215640" progId="Equation.3">
                  <p:embed/>
                </p:oleObj>
              </mc:Choice>
              <mc:Fallback>
                <p:oleObj name="Rovnice" r:id="rId12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688" y="1593850"/>
                        <a:ext cx="4016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Přímá spojovací šipka 26"/>
          <p:cNvCxnSpPr/>
          <p:nvPr/>
        </p:nvCxnSpPr>
        <p:spPr>
          <a:xfrm rot="16200000" flipV="1">
            <a:off x="6842126" y="1755776"/>
            <a:ext cx="749300" cy="641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a 27"/>
          <p:cNvSpPr/>
          <p:nvPr/>
        </p:nvSpPr>
        <p:spPr>
          <a:xfrm>
            <a:off x="7461251" y="240665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ovací čára 28"/>
          <p:cNvCxnSpPr/>
          <p:nvPr/>
        </p:nvCxnSpPr>
        <p:spPr>
          <a:xfrm>
            <a:off x="6261100" y="3606800"/>
            <a:ext cx="1692000" cy="0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7950200" y="31178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</a:t>
            </a:r>
            <a:endParaRPr lang="cs-CZ" sz="2800" dirty="0"/>
          </a:p>
        </p:txBody>
      </p:sp>
      <p:graphicFrame>
        <p:nvGraphicFramePr>
          <p:cNvPr id="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431109"/>
              </p:ext>
            </p:extLst>
          </p:nvPr>
        </p:nvGraphicFramePr>
        <p:xfrm>
          <a:off x="7660482" y="1550520"/>
          <a:ext cx="401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5" name="Rovnice" r:id="rId14" imgW="177480" imgH="215640" progId="Equation.3">
                  <p:embed/>
                </p:oleObj>
              </mc:Choice>
              <mc:Fallback>
                <p:oleObj name="Rovnice" r:id="rId14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0482" y="1550520"/>
                        <a:ext cx="4016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blouk 31"/>
          <p:cNvSpPr/>
          <p:nvPr/>
        </p:nvSpPr>
        <p:spPr>
          <a:xfrm>
            <a:off x="4616450" y="1917700"/>
            <a:ext cx="3333750" cy="3378200"/>
          </a:xfrm>
          <a:prstGeom prst="arc">
            <a:avLst>
              <a:gd name="adj1" fmla="val 19314136"/>
              <a:gd name="adj2" fmla="val 0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Přímá spojovací šipka 32"/>
          <p:cNvCxnSpPr/>
          <p:nvPr/>
        </p:nvCxnSpPr>
        <p:spPr>
          <a:xfrm flipH="1" flipV="1">
            <a:off x="7540350" y="1417701"/>
            <a:ext cx="1" cy="1008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/>
          <p:cNvSpPr/>
          <p:nvPr/>
        </p:nvSpPr>
        <p:spPr>
          <a:xfrm>
            <a:off x="7861300" y="351790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5" name="Object 15"/>
          <p:cNvGraphicFramePr>
            <a:graphicFrameLocks noChangeAspect="1"/>
          </p:cNvGraphicFramePr>
          <p:nvPr/>
        </p:nvGraphicFramePr>
        <p:xfrm>
          <a:off x="7299325" y="2857500"/>
          <a:ext cx="6064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6" name="Rovnice" r:id="rId16" imgW="203040" imgH="177480" progId="Equation.3">
                  <p:embed/>
                </p:oleObj>
              </mc:Choice>
              <mc:Fallback>
                <p:oleObj name="Rovnice" r:id="rId16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5" y="2857500"/>
                        <a:ext cx="60642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ovéPole 4"/>
          <p:cNvSpPr txBox="1">
            <a:spLocks noChangeArrowheads="1"/>
          </p:cNvSpPr>
          <p:nvPr/>
        </p:nvSpPr>
        <p:spPr bwMode="auto">
          <a:xfrm>
            <a:off x="-36512" y="-57001"/>
            <a:ext cx="9144000" cy="507831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sz="2700" dirty="0"/>
              <a:t>2.9.	ZRYCHLENÍ PŘI ROVNOMĚRNÉM POHYBU PO KRUŽNICI</a:t>
            </a:r>
          </a:p>
        </p:txBody>
      </p:sp>
      <p:graphicFrame>
        <p:nvGraphicFramePr>
          <p:cNvPr id="3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657261"/>
              </p:ext>
            </p:extLst>
          </p:nvPr>
        </p:nvGraphicFramePr>
        <p:xfrm>
          <a:off x="7994650" y="2628900"/>
          <a:ext cx="401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7" name="Rovnice" r:id="rId18" imgW="177480" imgH="215640" progId="Equation.3">
                  <p:embed/>
                </p:oleObj>
              </mc:Choice>
              <mc:Fallback>
                <p:oleObj name="Rovnice" r:id="rId1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650" y="2628900"/>
                        <a:ext cx="4016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Přímá spojovací šipka 32"/>
          <p:cNvCxnSpPr/>
          <p:nvPr/>
        </p:nvCxnSpPr>
        <p:spPr>
          <a:xfrm flipH="1" flipV="1">
            <a:off x="7950200" y="2554350"/>
            <a:ext cx="1" cy="1008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768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717550"/>
            <a:ext cx="9144000" cy="5816600"/>
          </a:xfrm>
        </p:spPr>
        <p:txBody>
          <a:bodyPr/>
          <a:lstStyle/>
          <a:p>
            <a:r>
              <a:rPr lang="cs-CZ" sz="2800" dirty="0"/>
              <a:t>Velikost rychlosti je konstantní, mění se směr.</a:t>
            </a:r>
          </a:p>
          <a:p>
            <a:pPr marL="0" indent="0">
              <a:buNone/>
            </a:pPr>
            <a:r>
              <a:rPr lang="cs-CZ" sz="2800" dirty="0"/>
              <a:t> </a:t>
            </a:r>
          </a:p>
          <a:p>
            <a:pPr marL="0" indent="0">
              <a:buNone/>
            </a:pPr>
            <a:r>
              <a:rPr lang="cs-CZ" sz="3000" dirty="0" smtClean="0"/>
              <a:t> 		</a:t>
            </a:r>
          </a:p>
          <a:p>
            <a:pPr marL="0" indent="0">
              <a:buNone/>
            </a:pPr>
            <a:endParaRPr lang="cs-CZ" sz="3000" dirty="0" smtClean="0"/>
          </a:p>
          <a:p>
            <a:pPr marL="0" indent="0">
              <a:buNone/>
            </a:pPr>
            <a:r>
              <a:rPr lang="cs-CZ" sz="2800" dirty="0" smtClean="0"/>
              <a:t>		pak </a:t>
            </a:r>
            <a:r>
              <a:rPr lang="cs-CZ" sz="2800" dirty="0"/>
              <a:t>(podobné Δ)</a:t>
            </a:r>
            <a:endParaRPr lang="cs-CZ" sz="3000" dirty="0" smtClean="0"/>
          </a:p>
          <a:p>
            <a:pPr>
              <a:buNone/>
            </a:pPr>
            <a:r>
              <a:rPr lang="cs-CZ" sz="3000" dirty="0" smtClean="0"/>
              <a:t> </a:t>
            </a:r>
          </a:p>
          <a:p>
            <a:pPr marL="514350" indent="-514350">
              <a:buNone/>
              <a:defRPr/>
            </a:pPr>
            <a:endParaRPr lang="cs-CZ" sz="3000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861050" y="3606800"/>
          <a:ext cx="396739" cy="56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2" name="Rovnice" r:id="rId4" imgW="126720" imgH="177480" progId="Equation.3">
                  <p:embed/>
                </p:oleObj>
              </mc:Choice>
              <mc:Fallback>
                <p:oleObj name="Rovnice" r:id="rId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3606800"/>
                        <a:ext cx="396739" cy="560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Přímá spojovací čára 15"/>
          <p:cNvCxnSpPr>
            <a:endCxn id="28" idx="3"/>
          </p:cNvCxnSpPr>
          <p:nvPr/>
        </p:nvCxnSpPr>
        <p:spPr>
          <a:xfrm flipV="1">
            <a:off x="6261101" y="2558411"/>
            <a:ext cx="1226188" cy="1058289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a 16"/>
          <p:cNvSpPr/>
          <p:nvPr/>
        </p:nvSpPr>
        <p:spPr>
          <a:xfrm>
            <a:off x="4616451" y="1917701"/>
            <a:ext cx="3333750" cy="3333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 rot="10800000" flipH="1" flipV="1">
            <a:off x="4440950" y="3606801"/>
            <a:ext cx="4176000" cy="0"/>
          </a:xfrm>
          <a:prstGeom prst="line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4353101" y="3476801"/>
            <a:ext cx="38160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7550150" y="20066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B</a:t>
            </a:r>
            <a:endParaRPr lang="cs-CZ" sz="28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927850" y="35623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r</a:t>
            </a:r>
            <a:endParaRPr lang="cs-CZ" sz="2800" dirty="0"/>
          </a:p>
        </p:txBody>
      </p:sp>
      <p:sp>
        <p:nvSpPr>
          <p:cNvPr id="22" name="Oblouk 21"/>
          <p:cNvSpPr/>
          <p:nvPr/>
        </p:nvSpPr>
        <p:spPr>
          <a:xfrm rot="2700000">
            <a:off x="5148491" y="2460973"/>
            <a:ext cx="2247365" cy="2247365"/>
          </a:xfrm>
          <a:prstGeom prst="arc">
            <a:avLst>
              <a:gd name="adj1" fmla="val 16495995"/>
              <a:gd name="adj2" fmla="val 18953796"/>
            </a:avLst>
          </a:prstGeom>
          <a:ln w="381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6643689" y="3073400"/>
          <a:ext cx="69410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3" name="Rovnice" r:id="rId6" imgW="241200" imgH="203040" progId="Equation.3">
                  <p:embed/>
                </p:oleObj>
              </mc:Choice>
              <mc:Fallback>
                <p:oleObj name="Rovnice" r:id="rId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9" y="3073400"/>
                        <a:ext cx="694102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/>
        </p:nvGraphicFramePr>
        <p:xfrm>
          <a:off x="5829301" y="1328739"/>
          <a:ext cx="315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4" name="Rovnice" r:id="rId8" imgW="139680" imgH="164880" progId="Equation.3">
                  <p:embed/>
                </p:oleObj>
              </mc:Choice>
              <mc:Fallback>
                <p:oleObj name="Rovnice" r:id="rId8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1" y="1328739"/>
                        <a:ext cx="315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8053389" y="3724276"/>
          <a:ext cx="2873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5" name="Rovnice" r:id="rId10" imgW="126720" imgH="139680" progId="Equation.3">
                  <p:embed/>
                </p:oleObj>
              </mc:Choice>
              <mc:Fallback>
                <p:oleObj name="Rovnice" r:id="rId10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389" y="3724276"/>
                        <a:ext cx="287337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/>
        </p:nvGraphicFramePr>
        <p:xfrm>
          <a:off x="7151688" y="1593850"/>
          <a:ext cx="401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6" name="Rovnice" r:id="rId12" imgW="177480" imgH="215640" progId="Equation.3">
                  <p:embed/>
                </p:oleObj>
              </mc:Choice>
              <mc:Fallback>
                <p:oleObj name="Rovnice" r:id="rId12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688" y="1593850"/>
                        <a:ext cx="4016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Přímá spojovací šipka 26"/>
          <p:cNvCxnSpPr/>
          <p:nvPr/>
        </p:nvCxnSpPr>
        <p:spPr>
          <a:xfrm rot="16200000" flipV="1">
            <a:off x="6842126" y="1755776"/>
            <a:ext cx="749300" cy="641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>
            <a:off x="6261100" y="3606800"/>
            <a:ext cx="1692000" cy="0"/>
          </a:xfrm>
          <a:prstGeom prst="line">
            <a:avLst/>
          </a:prstGeom>
          <a:ln w="28575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7950200" y="311785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</a:t>
            </a:r>
            <a:endParaRPr lang="cs-CZ" sz="2800" dirty="0"/>
          </a:p>
        </p:txBody>
      </p:sp>
      <p:graphicFrame>
        <p:nvGraphicFramePr>
          <p:cNvPr id="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304763"/>
              </p:ext>
            </p:extLst>
          </p:nvPr>
        </p:nvGraphicFramePr>
        <p:xfrm>
          <a:off x="7660482" y="1550520"/>
          <a:ext cx="401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7" name="Rovnice" r:id="rId14" imgW="177480" imgH="215640" progId="Equation.3">
                  <p:embed/>
                </p:oleObj>
              </mc:Choice>
              <mc:Fallback>
                <p:oleObj name="Rovnice" r:id="rId14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0482" y="1550520"/>
                        <a:ext cx="4016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blouk 31"/>
          <p:cNvSpPr/>
          <p:nvPr/>
        </p:nvSpPr>
        <p:spPr>
          <a:xfrm>
            <a:off x="4616450" y="1917700"/>
            <a:ext cx="3333750" cy="3378200"/>
          </a:xfrm>
          <a:prstGeom prst="arc">
            <a:avLst>
              <a:gd name="adj1" fmla="val 19314136"/>
              <a:gd name="adj2" fmla="val 0"/>
            </a:avLst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Přímá spojovací šipka 32"/>
          <p:cNvCxnSpPr/>
          <p:nvPr/>
        </p:nvCxnSpPr>
        <p:spPr>
          <a:xfrm flipH="1" flipV="1">
            <a:off x="7540350" y="1417701"/>
            <a:ext cx="1" cy="1008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/>
          <p:cNvSpPr/>
          <p:nvPr/>
        </p:nvSpPr>
        <p:spPr>
          <a:xfrm>
            <a:off x="7861300" y="351790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5" name="Object 15"/>
          <p:cNvGraphicFramePr>
            <a:graphicFrameLocks noChangeAspect="1"/>
          </p:cNvGraphicFramePr>
          <p:nvPr/>
        </p:nvGraphicFramePr>
        <p:xfrm>
          <a:off x="7299325" y="2857500"/>
          <a:ext cx="6064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8" name="Rovnice" r:id="rId16" imgW="203040" imgH="177480" progId="Equation.3">
                  <p:embed/>
                </p:oleObj>
              </mc:Choice>
              <mc:Fallback>
                <p:oleObj name="Rovnice" r:id="rId16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5" y="2857500"/>
                        <a:ext cx="60642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ovéPole 4"/>
          <p:cNvSpPr txBox="1">
            <a:spLocks noChangeArrowheads="1"/>
          </p:cNvSpPr>
          <p:nvPr/>
        </p:nvSpPr>
        <p:spPr bwMode="auto">
          <a:xfrm>
            <a:off x="-36512" y="-57001"/>
            <a:ext cx="9144000" cy="507831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/>
              <a:t>2.9.	ZRYCHLENÍ PŘI ROVNOMĚRNÉM POHYBU PO KRUŽNICI</a:t>
            </a:r>
          </a:p>
        </p:txBody>
      </p:sp>
      <p:cxnSp>
        <p:nvCxnSpPr>
          <p:cNvPr id="37" name="Přímá spojovací šipka 32"/>
          <p:cNvCxnSpPr/>
          <p:nvPr/>
        </p:nvCxnSpPr>
        <p:spPr>
          <a:xfrm flipH="1">
            <a:off x="6927850" y="1458977"/>
            <a:ext cx="612501" cy="242824"/>
          </a:xfrm>
          <a:prstGeom prst="straightConnector1">
            <a:avLst/>
          </a:prstGeom>
          <a:ln w="28575">
            <a:solidFill>
              <a:srgbClr val="FF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642547"/>
              </p:ext>
            </p:extLst>
          </p:nvPr>
        </p:nvGraphicFramePr>
        <p:xfrm>
          <a:off x="6891338" y="1120775"/>
          <a:ext cx="48736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9" name="Rovnice" r:id="rId18" imgW="215640" imgH="177480" progId="Equation.3">
                  <p:embed/>
                </p:oleObj>
              </mc:Choice>
              <mc:Fallback>
                <p:oleObj name="Rovnice" r:id="rId18" imgW="215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38" y="1120775"/>
                        <a:ext cx="487362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92994"/>
              </p:ext>
            </p:extLst>
          </p:nvPr>
        </p:nvGraphicFramePr>
        <p:xfrm>
          <a:off x="755575" y="1422035"/>
          <a:ext cx="2547661" cy="563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0" name="Rovnice" r:id="rId20" imgW="1143000" imgH="253800" progId="Equation.3">
                  <p:embed/>
                </p:oleObj>
              </mc:Choice>
              <mc:Fallback>
                <p:oleObj name="Rovnice" r:id="rId20" imgW="114300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5" y="1422035"/>
                        <a:ext cx="2547661" cy="5639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664079"/>
              </p:ext>
            </p:extLst>
          </p:nvPr>
        </p:nvGraphicFramePr>
        <p:xfrm>
          <a:off x="727075" y="2174875"/>
          <a:ext cx="20399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1" name="Rovnice" r:id="rId22" imgW="876240" imgH="215640" progId="Equation.3">
                  <p:embed/>
                </p:oleObj>
              </mc:Choice>
              <mc:Fallback>
                <p:oleObj name="Rovnice" r:id="rId22" imgW="87624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2174875"/>
                        <a:ext cx="2039938" cy="501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473857"/>
              </p:ext>
            </p:extLst>
          </p:nvPr>
        </p:nvGraphicFramePr>
        <p:xfrm>
          <a:off x="7994650" y="2628900"/>
          <a:ext cx="4016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2" name="Rovnice" r:id="rId24" imgW="177480" imgH="215640" progId="Equation.3">
                  <p:embed/>
                </p:oleObj>
              </mc:Choice>
              <mc:Fallback>
                <p:oleObj name="Rovnice" r:id="rId24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650" y="2628900"/>
                        <a:ext cx="4016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B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Přímá spojovací šipka 32"/>
          <p:cNvCxnSpPr/>
          <p:nvPr/>
        </p:nvCxnSpPr>
        <p:spPr>
          <a:xfrm flipH="1" flipV="1">
            <a:off x="7950200" y="2554350"/>
            <a:ext cx="1" cy="1008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96777"/>
              </p:ext>
            </p:extLst>
          </p:nvPr>
        </p:nvGraphicFramePr>
        <p:xfrm>
          <a:off x="755576" y="2884518"/>
          <a:ext cx="1216886" cy="46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3" name="Rovnice" r:id="rId25" imgW="533160" imgH="203040" progId="Equation.3">
                  <p:embed/>
                </p:oleObj>
              </mc:Choice>
              <mc:Fallback>
                <p:oleObj name="Rovnice" r:id="rId25" imgW="5331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884518"/>
                        <a:ext cx="1216886" cy="462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Oblouk 40"/>
          <p:cNvSpPr/>
          <p:nvPr/>
        </p:nvSpPr>
        <p:spPr>
          <a:xfrm rot="18843805">
            <a:off x="7130608" y="2038061"/>
            <a:ext cx="826080" cy="826080"/>
          </a:xfrm>
          <a:prstGeom prst="arc">
            <a:avLst>
              <a:gd name="adj1" fmla="val 16495995"/>
              <a:gd name="adj2" fmla="val 18953796"/>
            </a:avLst>
          </a:prstGeom>
          <a:solidFill>
            <a:srgbClr val="FF0000"/>
          </a:solidFill>
          <a:ln w="38100">
            <a:solidFill>
              <a:srgbClr val="FF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Elipsa 27"/>
          <p:cNvSpPr/>
          <p:nvPr/>
        </p:nvSpPr>
        <p:spPr>
          <a:xfrm>
            <a:off x="7461251" y="2406650"/>
            <a:ext cx="177799" cy="1777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228145"/>
              </p:ext>
            </p:extLst>
          </p:nvPr>
        </p:nvGraphicFramePr>
        <p:xfrm>
          <a:off x="488950" y="4754563"/>
          <a:ext cx="1163638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4" name="Rovnice" r:id="rId27" imgW="545760" imgH="393480" progId="Equation.3">
                  <p:embed/>
                </p:oleObj>
              </mc:Choice>
              <mc:Fallback>
                <p:oleObj name="Rovnice" r:id="rId27" imgW="54576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4754563"/>
                        <a:ext cx="1163638" cy="836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02169"/>
              </p:ext>
            </p:extLst>
          </p:nvPr>
        </p:nvGraphicFramePr>
        <p:xfrm>
          <a:off x="479425" y="3532188"/>
          <a:ext cx="1258888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5" name="Rovnice" r:id="rId29" imgW="571320" imgH="393480" progId="Equation.3">
                  <p:embed/>
                </p:oleObj>
              </mc:Choice>
              <mc:Fallback>
                <p:oleObj name="Rovnice" r:id="rId29" imgW="57132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3532188"/>
                        <a:ext cx="1258888" cy="868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825499"/>
              </p:ext>
            </p:extLst>
          </p:nvPr>
        </p:nvGraphicFramePr>
        <p:xfrm>
          <a:off x="2236788" y="3517900"/>
          <a:ext cx="14366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6" name="Rovnice" r:id="rId31" imgW="647640" imgH="393480" progId="Equation.3">
                  <p:embed/>
                </p:oleObj>
              </mc:Choice>
              <mc:Fallback>
                <p:oleObj name="Rovnice" r:id="rId31" imgW="64764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3517900"/>
                        <a:ext cx="1436687" cy="873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121805"/>
              </p:ext>
            </p:extLst>
          </p:nvPr>
        </p:nvGraphicFramePr>
        <p:xfrm>
          <a:off x="1979712" y="4683245"/>
          <a:ext cx="19621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7" name="Rovnice" r:id="rId33" imgW="787320" imgH="393480" progId="Equation.3">
                  <p:embed/>
                </p:oleObj>
              </mc:Choice>
              <mc:Fallback>
                <p:oleObj name="Rovnice" r:id="rId33" imgW="78732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683245"/>
                        <a:ext cx="1962150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944430"/>
              </p:ext>
            </p:extLst>
          </p:nvPr>
        </p:nvGraphicFramePr>
        <p:xfrm>
          <a:off x="3841146" y="5805264"/>
          <a:ext cx="1199607" cy="885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8" name="Rovnice" r:id="rId35" imgW="533160" imgH="393480" progId="Equation.3">
                  <p:embed/>
                </p:oleObj>
              </mc:Choice>
              <mc:Fallback>
                <p:oleObj name="Rovnice" r:id="rId35" imgW="533160" imgH="393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146" y="5805264"/>
                        <a:ext cx="1199607" cy="8854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301479"/>
              </p:ext>
            </p:extLst>
          </p:nvPr>
        </p:nvGraphicFramePr>
        <p:xfrm>
          <a:off x="7072872" y="5384801"/>
          <a:ext cx="1132356" cy="1068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9" name="Rovnice" r:id="rId37" imgW="444240" imgH="419040" progId="Equation.3">
                  <p:embed/>
                </p:oleObj>
              </mc:Choice>
              <mc:Fallback>
                <p:oleObj name="Rovnice" r:id="rId37" imgW="444240" imgH="4190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872" y="5384801"/>
                        <a:ext cx="1132356" cy="106853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k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818581"/>
              </p:ext>
            </p:extLst>
          </p:nvPr>
        </p:nvGraphicFramePr>
        <p:xfrm>
          <a:off x="2123728" y="5733256"/>
          <a:ext cx="1519237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0" name="Rovnice" r:id="rId39" imgW="609480" imgH="393480" progId="Equation.3">
                  <p:embed/>
                </p:oleObj>
              </mc:Choice>
              <mc:Fallback>
                <p:oleObj name="Rovnice" r:id="rId39" imgW="60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733256"/>
                        <a:ext cx="1519237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933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2.2</a:t>
            </a:r>
            <a:r>
              <a:rPr lang="cs-CZ" dirty="0"/>
              <a:t>.	RYCHLOST </a:t>
            </a:r>
            <a:r>
              <a:rPr lang="cs-CZ" dirty="0" smtClean="0"/>
              <a:t>HMOTNÉHO BODU</a:t>
            </a:r>
            <a:endParaRPr lang="cs-CZ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9" name="Rectangle 26"/>
          <p:cNvSpPr>
            <a:spLocks noChangeArrowheads="1"/>
          </p:cNvSpPr>
          <p:nvPr/>
        </p:nvSpPr>
        <p:spPr bwMode="auto">
          <a:xfrm>
            <a:off x="104458" y="575964"/>
            <a:ext cx="9019400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2400" dirty="0">
                <a:latin typeface="+mn-lt"/>
              </a:rPr>
              <a:t>vyjadřuje změnu polohy HB v </a:t>
            </a:r>
            <a:r>
              <a:rPr lang="cs-CZ" sz="2400" dirty="0" smtClean="0">
                <a:latin typeface="+mn-lt"/>
              </a:rPr>
              <a:t>čase</a:t>
            </a:r>
          </a:p>
          <a:p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Průměrná rychlost </a:t>
            </a:r>
            <a:r>
              <a:rPr lang="cs-CZ" sz="2400" dirty="0" smtClean="0">
                <a:latin typeface="+mn-lt"/>
              </a:rPr>
              <a:t>je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skalární veličina,</a:t>
            </a:r>
          </a:p>
          <a:p>
            <a:r>
              <a:rPr lang="cs-CZ" sz="2400" dirty="0">
                <a:latin typeface="+mn-lt"/>
              </a:rPr>
              <a:t>p</a:t>
            </a:r>
            <a:r>
              <a:rPr lang="cs-CZ" sz="2400" dirty="0" smtClean="0">
                <a:latin typeface="+mn-lt"/>
              </a:rPr>
              <a:t>odíl </a:t>
            </a:r>
            <a:r>
              <a:rPr lang="cs-CZ" sz="2400" dirty="0">
                <a:latin typeface="+mn-lt"/>
              </a:rPr>
              <a:t>celkové dráhy, kterou HB urazí za celkový čas</a:t>
            </a:r>
            <a:r>
              <a:rPr lang="cs-CZ" sz="2400" dirty="0" smtClean="0">
                <a:latin typeface="+mn-lt"/>
              </a:rPr>
              <a:t>.</a:t>
            </a:r>
          </a:p>
          <a:p>
            <a:endParaRPr lang="cs-CZ" sz="2400" dirty="0" smtClean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sz="2400" dirty="0" smtClean="0">
              <a:latin typeface="+mn-lt"/>
            </a:endParaRPr>
          </a:p>
          <a:p>
            <a:endParaRPr lang="cs-CZ" altLang="cs-CZ" sz="2000" b="1" dirty="0" smtClean="0">
              <a:latin typeface="+mn-lt"/>
              <a:ea typeface="Times New Roman" panose="02020603050405020304" pitchFamily="18" charset="0"/>
            </a:endParaRPr>
          </a:p>
          <a:p>
            <a:r>
              <a:rPr lang="cs-CZ" altLang="cs-CZ" sz="2400" b="1" dirty="0" smtClean="0">
                <a:latin typeface="+mn-lt"/>
                <a:ea typeface="Times New Roman" panose="02020603050405020304" pitchFamily="18" charset="0"/>
              </a:rPr>
              <a:t>Př</a:t>
            </a:r>
            <a:r>
              <a:rPr lang="cs-CZ" altLang="cs-CZ" sz="2400" b="1" dirty="0">
                <a:latin typeface="+mn-lt"/>
                <a:ea typeface="Times New Roman" panose="02020603050405020304" pitchFamily="18" charset="0"/>
              </a:rPr>
              <a:t>.:</a:t>
            </a:r>
          </a:p>
          <a:p>
            <a:r>
              <a:rPr lang="cs-CZ" altLang="cs-CZ" sz="2400" dirty="0">
                <a:latin typeface="+mn-lt"/>
                <a:ea typeface="Times New Roman" panose="02020603050405020304" pitchFamily="18" charset="0"/>
              </a:rPr>
              <a:t>Cyklista jede úsek cesty o délce 18 km rychlostí 90 km.h</a:t>
            </a:r>
            <a:r>
              <a:rPr lang="cs-CZ" altLang="cs-CZ" sz="2400" baseline="30000" dirty="0">
                <a:latin typeface="+mn-lt"/>
                <a:ea typeface="Times New Roman" panose="02020603050405020304" pitchFamily="18" charset="0"/>
              </a:rPr>
              <a:t>-1 </a:t>
            </a:r>
            <a:r>
              <a:rPr lang="cs-CZ" altLang="cs-CZ" sz="2400" dirty="0">
                <a:latin typeface="+mn-lt"/>
                <a:ea typeface="Times New Roman" panose="02020603050405020304" pitchFamily="18" charset="0"/>
              </a:rPr>
              <a:t>a úsek cesty </a:t>
            </a:r>
            <a:br>
              <a:rPr lang="cs-CZ" altLang="cs-CZ" sz="2400" dirty="0">
                <a:latin typeface="+mn-lt"/>
                <a:ea typeface="Times New Roman" panose="02020603050405020304" pitchFamily="18" charset="0"/>
              </a:rPr>
            </a:br>
            <a:r>
              <a:rPr lang="cs-CZ" altLang="cs-CZ" sz="2400" dirty="0">
                <a:latin typeface="+mn-lt"/>
                <a:ea typeface="Times New Roman" panose="02020603050405020304" pitchFamily="18" charset="0"/>
              </a:rPr>
              <a:t>o délce 9 km rychlostí 30 km.h</a:t>
            </a:r>
            <a:r>
              <a:rPr lang="cs-CZ" altLang="cs-CZ" sz="2400" baseline="30000" dirty="0">
                <a:latin typeface="+mn-lt"/>
                <a:ea typeface="Times New Roman" panose="02020603050405020304" pitchFamily="18" charset="0"/>
              </a:rPr>
              <a:t>-1</a:t>
            </a:r>
            <a:r>
              <a:rPr lang="cs-CZ" altLang="cs-CZ" sz="2400" dirty="0">
                <a:latin typeface="+mn-lt"/>
                <a:ea typeface="Times New Roman" panose="02020603050405020304" pitchFamily="18" charset="0"/>
              </a:rPr>
              <a:t>. Vypočtěte jeho průměrnou rychlost.</a:t>
            </a:r>
            <a:endParaRPr lang="cs-CZ" alt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r>
              <a:rPr lang="cs-CZ" sz="2400" dirty="0" smtClean="0">
                <a:latin typeface="+mn-lt"/>
              </a:rPr>
              <a:t>Průměrná </a:t>
            </a:r>
            <a:r>
              <a:rPr lang="cs-CZ" sz="2400" dirty="0">
                <a:latin typeface="+mn-lt"/>
              </a:rPr>
              <a:t>rychlost se může měnit. </a:t>
            </a:r>
            <a:endParaRPr lang="cs-CZ" sz="2400" dirty="0" smtClean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r>
              <a:rPr lang="cs-CZ" sz="2400" dirty="0" smtClean="0">
                <a:latin typeface="+mn-lt"/>
              </a:rPr>
              <a:t>Převod</a:t>
            </a:r>
          </a:p>
          <a:p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383580"/>
              </p:ext>
            </p:extLst>
          </p:nvPr>
        </p:nvGraphicFramePr>
        <p:xfrm>
          <a:off x="1331640" y="5780809"/>
          <a:ext cx="3842686" cy="82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5" name="Rovnice" r:id="rId4" imgW="2400480" imgH="539640" progId="Equation.3">
                  <p:embed/>
                </p:oleObj>
              </mc:Choice>
              <mc:Fallback>
                <p:oleObj name="Rovnice" r:id="rId4" imgW="2400480" imgH="539640" progId="Equation.3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5780809"/>
                        <a:ext cx="3842686" cy="82822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250335"/>
              </p:ext>
            </p:extLst>
          </p:nvPr>
        </p:nvGraphicFramePr>
        <p:xfrm>
          <a:off x="4965339" y="675521"/>
          <a:ext cx="9334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6" name="Rovnice" r:id="rId6" imgW="457200" imgH="393480" progId="Equation.3">
                  <p:embed/>
                </p:oleObj>
              </mc:Choice>
              <mc:Fallback>
                <p:oleObj name="Rovnice" r:id="rId6" imgW="457200" imgH="393480" progId="Equation.3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65339" y="675521"/>
                        <a:ext cx="933450" cy="801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412016" y="6093296"/>
            <a:ext cx="283282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 m.s</a:t>
            </a:r>
            <a:r>
              <a:rPr kumimoji="0" lang="cs-CZ" altLang="cs-CZ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-1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  = 3,6 km.h</a:t>
            </a:r>
            <a:r>
              <a:rPr kumimoji="0" lang="cs-CZ" altLang="cs-CZ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-1</a:t>
            </a:r>
            <a:r>
              <a:rPr kumimoji="0" lang="cs-CZ" alt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690582"/>
              </p:ext>
            </p:extLst>
          </p:nvPr>
        </p:nvGraphicFramePr>
        <p:xfrm>
          <a:off x="6660232" y="1772816"/>
          <a:ext cx="88106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7" name="Rovnice" r:id="rId8" imgW="431640" imgH="393480" progId="Equation.3">
                  <p:embed/>
                </p:oleObj>
              </mc:Choice>
              <mc:Fallback>
                <p:oleObj name="Rovnice" r:id="rId8" imgW="431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60232" y="1772816"/>
                        <a:ext cx="881063" cy="801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098034"/>
              </p:ext>
            </p:extLst>
          </p:nvPr>
        </p:nvGraphicFramePr>
        <p:xfrm>
          <a:off x="395536" y="2276872"/>
          <a:ext cx="15033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8" name="Rovnice" r:id="rId10" imgW="736560" imgH="431640" progId="Equation.3">
                  <p:embed/>
                </p:oleObj>
              </mc:Choice>
              <mc:Fallback>
                <p:oleObj name="Rovnice" r:id="rId10" imgW="736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5536" y="2276872"/>
                        <a:ext cx="1503362" cy="879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821660"/>
              </p:ext>
            </p:extLst>
          </p:nvPr>
        </p:nvGraphicFramePr>
        <p:xfrm>
          <a:off x="2195736" y="2348880"/>
          <a:ext cx="186531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29" name="Rovnice" r:id="rId12" imgW="914400" imgH="431640" progId="Equation.3">
                  <p:embed/>
                </p:oleObj>
              </mc:Choice>
              <mc:Fallback>
                <p:oleObj name="Rovnice" r:id="rId12" imgW="9144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95736" y="2348880"/>
                        <a:ext cx="1865312" cy="879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21634"/>
              </p:ext>
            </p:extLst>
          </p:nvPr>
        </p:nvGraphicFramePr>
        <p:xfrm>
          <a:off x="4427984" y="2292084"/>
          <a:ext cx="1608138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0" name="Rovnice" r:id="rId14" imgW="787320" imgH="622080" progId="Equation.3">
                  <p:embed/>
                </p:oleObj>
              </mc:Choice>
              <mc:Fallback>
                <p:oleObj name="Rovnice" r:id="rId14" imgW="787320" imgH="622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27984" y="2292084"/>
                        <a:ext cx="1608138" cy="1266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914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5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5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5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ovéPole 4"/>
          <p:cNvSpPr txBox="1">
            <a:spLocks noChangeArrowheads="1"/>
          </p:cNvSpPr>
          <p:nvPr/>
        </p:nvSpPr>
        <p:spPr bwMode="auto">
          <a:xfrm>
            <a:off x="-36512" y="-57001"/>
            <a:ext cx="9144000" cy="507831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/>
              <a:t>2.9.	ZRYCHLENÍ PŘI ROVNOMĚRNÉM POHYBU PO KRUŽNICI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Dostředivé zrychlení:</a:t>
            </a:r>
            <a:endParaRPr lang="cs-CZ" dirty="0"/>
          </a:p>
          <a:p>
            <a:r>
              <a:rPr lang="cs-CZ" dirty="0"/>
              <a:t>směr – do středu kružnice</a:t>
            </a:r>
          </a:p>
          <a:p>
            <a:r>
              <a:rPr lang="cs-CZ" dirty="0"/>
              <a:t>velikost – konstantní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148064" y="764704"/>
            <a:ext cx="3731028" cy="3024336"/>
            <a:chOff x="6971" y="13218"/>
            <a:chExt cx="3681" cy="2985"/>
          </a:xfrm>
        </p:grpSpPr>
        <p:pic>
          <p:nvPicPr>
            <p:cNvPr id="11267" name="Picture 3" descr="dostředivé zrychlení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" y="13218"/>
              <a:ext cx="3050" cy="2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4" name="Objekt 13"/>
            <p:cNvGraphicFramePr>
              <a:graphicFrameLocks noChangeAspect="1"/>
            </p:cNvGraphicFramePr>
            <p:nvPr/>
          </p:nvGraphicFramePr>
          <p:xfrm>
            <a:off x="10087" y="14713"/>
            <a:ext cx="411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44" name="Rovnice" r:id="rId5" imgW="152280" imgH="164880" progId="Equation.3">
                    <p:embed/>
                  </p:oleObj>
                </mc:Choice>
                <mc:Fallback>
                  <p:oleObj name="Rovnice" r:id="rId5" imgW="152280" imgH="1648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7" y="14713"/>
                          <a:ext cx="411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kt 41"/>
            <p:cNvGraphicFramePr>
              <a:graphicFrameLocks noChangeAspect="1"/>
            </p:cNvGraphicFramePr>
            <p:nvPr/>
          </p:nvGraphicFramePr>
          <p:xfrm>
            <a:off x="10065" y="13894"/>
            <a:ext cx="587" cy="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45" name="Rovnice" r:id="rId7" imgW="177480" imgH="215640" progId="Equation.3">
                    <p:embed/>
                  </p:oleObj>
                </mc:Choice>
                <mc:Fallback>
                  <p:oleObj name="Rovnice" r:id="rId7" imgW="177480" imgH="2156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65" y="13894"/>
                          <a:ext cx="587" cy="5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kt 42"/>
            <p:cNvGraphicFramePr>
              <a:graphicFrameLocks noChangeAspect="1"/>
            </p:cNvGraphicFramePr>
            <p:nvPr/>
          </p:nvGraphicFramePr>
          <p:xfrm>
            <a:off x="9060" y="14668"/>
            <a:ext cx="589" cy="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46" name="Rovnice" r:id="rId9" imgW="177480" imgH="228600" progId="Equation.3">
                    <p:embed/>
                  </p:oleObj>
                </mc:Choice>
                <mc:Fallback>
                  <p:oleObj name="Rovnice" r:id="rId9" imgW="177480" imgH="2286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60" y="14668"/>
                          <a:ext cx="589" cy="7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kt 43"/>
            <p:cNvGraphicFramePr>
              <a:graphicFrameLocks noChangeAspect="1"/>
            </p:cNvGraphicFramePr>
            <p:nvPr/>
          </p:nvGraphicFramePr>
          <p:xfrm>
            <a:off x="8715" y="14187"/>
            <a:ext cx="378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47" name="Rovnice" r:id="rId11" imgW="114120" imgH="126720" progId="Equation.3">
                    <p:embed/>
                  </p:oleObj>
                </mc:Choice>
                <mc:Fallback>
                  <p:oleObj name="Rovnice" r:id="rId11" imgW="114120" imgH="12672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" y="14187"/>
                          <a:ext cx="378" cy="4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kt 44"/>
            <p:cNvGraphicFramePr>
              <a:graphicFrameLocks noChangeAspect="1"/>
            </p:cNvGraphicFramePr>
            <p:nvPr/>
          </p:nvGraphicFramePr>
          <p:xfrm>
            <a:off x="8003" y="14548"/>
            <a:ext cx="423" cy="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48" name="Rovnice" r:id="rId13" imgW="126720" imgH="177480" progId="Equation.3">
                    <p:embed/>
                  </p:oleObj>
                </mc:Choice>
                <mc:Fallback>
                  <p:oleObj name="Rovnice" r:id="rId13" imgW="126720" imgH="17748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3" y="14548"/>
                          <a:ext cx="423" cy="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Objek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518532"/>
              </p:ext>
            </p:extLst>
          </p:nvPr>
        </p:nvGraphicFramePr>
        <p:xfrm>
          <a:off x="3347864" y="4437112"/>
          <a:ext cx="204601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9" name="Rovnice" r:id="rId15" imgW="495000" imgH="139680" progId="Equation.3">
                  <p:embed/>
                </p:oleObj>
              </mc:Choice>
              <mc:Fallback>
                <p:oleObj name="Rovnice" r:id="rId15" imgW="495000" imgH="1396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437112"/>
                        <a:ext cx="2046018" cy="5760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k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781019"/>
              </p:ext>
            </p:extLst>
          </p:nvPr>
        </p:nvGraphicFramePr>
        <p:xfrm>
          <a:off x="1115616" y="4005064"/>
          <a:ext cx="1776180" cy="1504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0" name="Rovnice" r:id="rId17" imgW="495000" imgH="419040" progId="Equation.3">
                  <p:embed/>
                </p:oleObj>
              </mc:Choice>
              <mc:Fallback>
                <p:oleObj name="Rovnice" r:id="rId17" imgW="49500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005064"/>
                        <a:ext cx="1776180" cy="150410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k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637927"/>
              </p:ext>
            </p:extLst>
          </p:nvPr>
        </p:nvGraphicFramePr>
        <p:xfrm>
          <a:off x="5796136" y="4365104"/>
          <a:ext cx="2046136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1" name="Rovnice" r:id="rId19" imgW="571320" imgH="241200" progId="Equation.3">
                  <p:embed/>
                </p:oleObj>
              </mc:Choice>
              <mc:Fallback>
                <p:oleObj name="Rovnice" r:id="rId19" imgW="57132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365104"/>
                        <a:ext cx="2046136" cy="8640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2983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ovéPole 4"/>
          <p:cNvSpPr txBox="1">
            <a:spLocks noChangeArrowheads="1"/>
          </p:cNvSpPr>
          <p:nvPr/>
        </p:nvSpPr>
        <p:spPr bwMode="auto">
          <a:xfrm>
            <a:off x="-36512" y="-57001"/>
            <a:ext cx="9144000" cy="492443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7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sz="2600" dirty="0"/>
              <a:t>2.10.	ZRYCHLENÍ PŘI NEROVNOMĚRNÉM POHYBU PO KRUŽNICI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20689" y="404664"/>
            <a:ext cx="8229600" cy="6127669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/>
              <a:t>Směr i velikost rychlosti se mění</a:t>
            </a:r>
            <a:r>
              <a:rPr lang="cs-CZ" sz="2600" dirty="0" smtClean="0"/>
              <a:t>.</a:t>
            </a:r>
          </a:p>
          <a:p>
            <a:pPr marL="1349375" indent="-1349375">
              <a:buNone/>
            </a:pPr>
            <a:r>
              <a:rPr lang="cs-CZ" sz="2600" b="1" dirty="0"/>
              <a:t>	</a:t>
            </a:r>
            <a:r>
              <a:rPr lang="cs-CZ" sz="2600" b="1" dirty="0" smtClean="0"/>
              <a:t>normálové</a:t>
            </a:r>
            <a:r>
              <a:rPr lang="cs-CZ" sz="2600" dirty="0" smtClean="0"/>
              <a:t> </a:t>
            </a:r>
            <a:r>
              <a:rPr lang="cs-CZ" sz="2600" b="1" dirty="0" smtClean="0"/>
              <a:t>zrychlení</a:t>
            </a:r>
            <a:r>
              <a:rPr lang="cs-CZ" sz="2600" dirty="0" smtClean="0"/>
              <a:t> </a:t>
            </a:r>
            <a:br>
              <a:rPr lang="cs-CZ" sz="2600" dirty="0" smtClean="0"/>
            </a:br>
            <a:endParaRPr lang="cs-CZ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 smtClean="0"/>
              <a:t>vyjadřuje </a:t>
            </a:r>
            <a:r>
              <a:rPr lang="cs-CZ" sz="2600" dirty="0"/>
              <a:t>změnu směru </a:t>
            </a:r>
            <a:r>
              <a:rPr lang="cs-CZ" sz="2600" dirty="0" smtClean="0"/>
              <a:t>rychlosti,</a:t>
            </a:r>
          </a:p>
          <a:p>
            <a:r>
              <a:rPr lang="cs-CZ" sz="2600" dirty="0"/>
              <a:t>směřuje do středu </a:t>
            </a:r>
            <a:r>
              <a:rPr lang="cs-CZ" sz="2600" dirty="0" smtClean="0"/>
              <a:t>kružnice</a:t>
            </a:r>
          </a:p>
          <a:p>
            <a:r>
              <a:rPr lang="cs-CZ" sz="2600" dirty="0" smtClean="0"/>
              <a:t>je </a:t>
            </a:r>
            <a:r>
              <a:rPr lang="cs-CZ" sz="2600" dirty="0"/>
              <a:t>totožné s dostředivým </a:t>
            </a:r>
            <a:r>
              <a:rPr lang="cs-CZ" sz="2600" dirty="0" smtClean="0"/>
              <a:t>zrychlením</a:t>
            </a:r>
          </a:p>
          <a:p>
            <a:pPr marL="1349375" lvl="2" indent="-1349375">
              <a:spcBef>
                <a:spcPts val="0"/>
              </a:spcBef>
              <a:buNone/>
            </a:pPr>
            <a:r>
              <a:rPr lang="cs-CZ" sz="1600" b="1" dirty="0" smtClean="0"/>
              <a:t>	</a:t>
            </a:r>
            <a:endParaRPr lang="cs-CZ" sz="1600" b="1" dirty="0"/>
          </a:p>
          <a:p>
            <a:pPr marL="1349375" lvl="2" indent="-1349375">
              <a:spcBef>
                <a:spcPts val="0"/>
              </a:spcBef>
              <a:buNone/>
            </a:pPr>
            <a:r>
              <a:rPr lang="cs-CZ" sz="2600" b="1" dirty="0" smtClean="0"/>
              <a:t>	tečné </a:t>
            </a:r>
            <a:r>
              <a:rPr lang="cs-CZ" sz="2600" b="1" dirty="0"/>
              <a:t>zrychlení</a:t>
            </a:r>
            <a:r>
              <a:rPr lang="cs-CZ" sz="2600" dirty="0"/>
              <a:t> </a:t>
            </a:r>
            <a:endParaRPr lang="cs-CZ" sz="2600" dirty="0" smtClean="0"/>
          </a:p>
          <a:p>
            <a:pPr marL="1349375" lvl="2" indent="-1349375">
              <a:spcBef>
                <a:spcPts val="0"/>
              </a:spcBef>
              <a:buNone/>
            </a:pPr>
            <a:endParaRPr lang="cs-CZ" sz="1100" dirty="0"/>
          </a:p>
          <a:p>
            <a:pPr marL="449263" lvl="2" indent="-449263">
              <a:spcBef>
                <a:spcPts val="0"/>
              </a:spcBef>
              <a:tabLst>
                <a:tab pos="449263" algn="l"/>
              </a:tabLst>
            </a:pPr>
            <a:r>
              <a:rPr lang="cs-CZ" sz="2600" dirty="0"/>
              <a:t>vyjadřuje změnu velikosti rychlosti</a:t>
            </a:r>
          </a:p>
          <a:p>
            <a:pPr marL="0" indent="0">
              <a:buNone/>
            </a:pPr>
            <a:r>
              <a:rPr lang="cs-CZ" sz="2600" dirty="0"/>
              <a:t> 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b="1" dirty="0" smtClean="0"/>
              <a:t>zpomalený </a:t>
            </a:r>
            <a:r>
              <a:rPr lang="cs-CZ" sz="2600" b="1" dirty="0"/>
              <a:t>pohyb</a:t>
            </a:r>
            <a:r>
              <a:rPr lang="cs-CZ" sz="2600" dirty="0"/>
              <a:t>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   má </a:t>
            </a:r>
            <a:r>
              <a:rPr lang="cs-CZ" sz="2600" dirty="0"/>
              <a:t>opačný směr než okamžitá rychlost </a:t>
            </a:r>
          </a:p>
          <a:p>
            <a:pPr marL="0" indent="0">
              <a:buNone/>
            </a:pPr>
            <a:r>
              <a:rPr lang="cs-CZ" sz="2600" b="1" dirty="0"/>
              <a:t>zrychlený pohyb</a:t>
            </a:r>
            <a:r>
              <a:rPr lang="cs-CZ" sz="2600" dirty="0"/>
              <a:t>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       má </a:t>
            </a:r>
            <a:r>
              <a:rPr lang="cs-CZ" sz="2600" dirty="0"/>
              <a:t>stejný směr jako okamžitá rychlost</a:t>
            </a:r>
          </a:p>
          <a:p>
            <a:endParaRPr lang="cs-CZ" sz="2600" dirty="0"/>
          </a:p>
          <a:p>
            <a:pPr marL="914400" lvl="2" indent="0">
              <a:buNone/>
            </a:pPr>
            <a:endParaRPr lang="cs-CZ" sz="2600" dirty="0"/>
          </a:p>
        </p:txBody>
      </p:sp>
      <p:pic>
        <p:nvPicPr>
          <p:cNvPr id="12297" name="Picture 9" descr="dostředivé zrychlení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170910" cy="31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73329"/>
              </p:ext>
            </p:extLst>
          </p:nvPr>
        </p:nvGraphicFramePr>
        <p:xfrm>
          <a:off x="8098519" y="4983266"/>
          <a:ext cx="426253" cy="46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3" name="Rovnice" r:id="rId5" imgW="152268" imgH="164957" progId="Equation.3">
                  <p:embed/>
                </p:oleObj>
              </mc:Choice>
              <mc:Fallback>
                <p:oleObj name="Rovnice" r:id="rId5" imgW="152268" imgH="16495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8519" y="4983266"/>
                        <a:ext cx="426253" cy="4626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13040"/>
              </p:ext>
            </p:extLst>
          </p:nvPr>
        </p:nvGraphicFramePr>
        <p:xfrm>
          <a:off x="8077726" y="3990407"/>
          <a:ext cx="852507" cy="935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4" name="Rovnice" r:id="rId7" imgW="152334" imgH="228501" progId="Equation.3">
                  <p:embed/>
                </p:oleObj>
              </mc:Choice>
              <mc:Fallback>
                <p:oleObj name="Rovnice" r:id="rId7" imgW="152334" imgH="228501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726" y="3990407"/>
                        <a:ext cx="852507" cy="935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987388"/>
              </p:ext>
            </p:extLst>
          </p:nvPr>
        </p:nvGraphicFramePr>
        <p:xfrm>
          <a:off x="6988701" y="4926085"/>
          <a:ext cx="730348" cy="935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5" name="Rovnice" r:id="rId9" imgW="177646" imgH="228402" progId="Equation.3">
                  <p:embed/>
                </p:oleObj>
              </mc:Choice>
              <mc:Fallback>
                <p:oleObj name="Rovnice" r:id="rId9" imgW="177646" imgH="228402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701" y="4926085"/>
                        <a:ext cx="730348" cy="935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748882"/>
              </p:ext>
            </p:extLst>
          </p:nvPr>
        </p:nvGraphicFramePr>
        <p:xfrm>
          <a:off x="5933464" y="4811725"/>
          <a:ext cx="439248" cy="610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6" name="Rovnice" r:id="rId11" imgW="126725" imgH="177415" progId="Equation.3">
                  <p:embed/>
                </p:oleObj>
              </mc:Choice>
              <mc:Fallback>
                <p:oleObj name="Rovnice" r:id="rId11" imgW="126725" imgH="17741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3464" y="4811725"/>
                        <a:ext cx="439248" cy="6107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15"/>
          <p:cNvSpPr>
            <a:spLocks noChangeShapeType="1"/>
          </p:cNvSpPr>
          <p:nvPr/>
        </p:nvSpPr>
        <p:spPr bwMode="auto">
          <a:xfrm flipH="1" flipV="1">
            <a:off x="7357774" y="3886443"/>
            <a:ext cx="558807" cy="97986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 flipV="1">
            <a:off x="7378567" y="3873448"/>
            <a:ext cx="18193" cy="1122814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7334382" y="3889043"/>
            <a:ext cx="605593" cy="7797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479447"/>
              </p:ext>
            </p:extLst>
          </p:nvPr>
        </p:nvGraphicFramePr>
        <p:xfrm>
          <a:off x="6731389" y="4177543"/>
          <a:ext cx="439250" cy="608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7" name="Rovnice" r:id="rId13" imgW="126725" imgH="177415" progId="Equation.3">
                  <p:embed/>
                </p:oleObj>
              </mc:Choice>
              <mc:Fallback>
                <p:oleObj name="Rovnice" r:id="rId13" imgW="126725" imgH="177415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389" y="4177543"/>
                        <a:ext cx="439250" cy="608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  <a:endParaRPr kumimoji="0" lang="cs-CZ" alt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111578"/>
              </p:ext>
            </p:extLst>
          </p:nvPr>
        </p:nvGraphicFramePr>
        <p:xfrm>
          <a:off x="539552" y="3078706"/>
          <a:ext cx="638313" cy="70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8" name="Rovnice" r:id="rId15" imgW="152280" imgH="228600" progId="Equation.3">
                  <p:embed/>
                </p:oleObj>
              </mc:Choice>
              <mc:Fallback>
                <p:oleObj name="Rovnice" r:id="rId15" imgW="15228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078706"/>
                        <a:ext cx="638313" cy="7005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969894"/>
              </p:ext>
            </p:extLst>
          </p:nvPr>
        </p:nvGraphicFramePr>
        <p:xfrm>
          <a:off x="539553" y="908720"/>
          <a:ext cx="576064" cy="675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9" name="Rovnice" r:id="rId16" imgW="177480" imgH="228600" progId="Equation.3">
                  <p:embed/>
                </p:oleObj>
              </mc:Choice>
              <mc:Fallback>
                <p:oleObj name="Rovnice" r:id="rId16" imgW="17748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3" y="908720"/>
                        <a:ext cx="576064" cy="6758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749680"/>
              </p:ext>
            </p:extLst>
          </p:nvPr>
        </p:nvGraphicFramePr>
        <p:xfrm>
          <a:off x="6397498" y="836712"/>
          <a:ext cx="2479359" cy="781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0" name="Rovnice" r:id="rId18" imgW="723600" imgH="228600" progId="Equation.3">
                  <p:embed/>
                </p:oleObj>
              </mc:Choice>
              <mc:Fallback>
                <p:oleObj name="Rovnice" r:id="rId18" imgW="723600" imgH="228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498" y="836712"/>
                        <a:ext cx="2479359" cy="7817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577800"/>
              </p:ext>
            </p:extLst>
          </p:nvPr>
        </p:nvGraphicFramePr>
        <p:xfrm>
          <a:off x="6029892" y="2132856"/>
          <a:ext cx="2608980" cy="881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1" name="Rovnice" r:id="rId20" imgW="863280" imgH="291960" progId="Equation.3">
                  <p:embed/>
                </p:oleObj>
              </mc:Choice>
              <mc:Fallback>
                <p:oleObj name="Rovnice" r:id="rId20" imgW="863280" imgH="29196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892" y="2132856"/>
                        <a:ext cx="2608980" cy="8815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16117"/>
              </p:ext>
            </p:extLst>
          </p:nvPr>
        </p:nvGraphicFramePr>
        <p:xfrm>
          <a:off x="143202" y="5085184"/>
          <a:ext cx="486291" cy="533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2" name="Rovnice" r:id="rId22" imgW="152280" imgH="228600" progId="Equation.3">
                  <p:embed/>
                </p:oleObj>
              </mc:Choice>
              <mc:Fallback>
                <p:oleObj name="Rovnice" r:id="rId22" imgW="152280" imgH="228600" progId="Equation.3">
                  <p:embed/>
                  <p:pic>
                    <p:nvPicPr>
                      <p:cNvPr id="0" name="Object 4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02" y="5085184"/>
                        <a:ext cx="486291" cy="5337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328861"/>
              </p:ext>
            </p:extLst>
          </p:nvPr>
        </p:nvGraphicFramePr>
        <p:xfrm>
          <a:off x="155249" y="6165304"/>
          <a:ext cx="486291" cy="533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3" name="Rovnice" r:id="rId23" imgW="152280" imgH="228600" progId="Equation.3">
                  <p:embed/>
                </p:oleObj>
              </mc:Choice>
              <mc:Fallback>
                <p:oleObj name="Rovnice" r:id="rId23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49" y="6165304"/>
                        <a:ext cx="486291" cy="5337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167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 animBg="1"/>
      <p:bldP spid="13" grpId="0" animBg="1"/>
      <p:bldP spid="1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956" y="548680"/>
            <a:ext cx="91440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200" dirty="0"/>
              <a:t>Jakým pohybem je volný pád?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200" dirty="0" smtClean="0"/>
              <a:t>Jaký </a:t>
            </a:r>
            <a:r>
              <a:rPr lang="cs-CZ" sz="2200" dirty="0"/>
              <a:t>směr má tíhové zrychlení?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Co je trajektorií volného pádu?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200" dirty="0" smtClean="0"/>
              <a:t>Na </a:t>
            </a:r>
            <a:r>
              <a:rPr lang="cs-CZ" sz="2200" dirty="0"/>
              <a:t>čem závisí velikost tíhového zrychlení?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Jaký vztah platí pro rychlost volného pádu?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200" dirty="0" smtClean="0"/>
              <a:t>Jaký </a:t>
            </a:r>
            <a:r>
              <a:rPr lang="cs-CZ" sz="2200" dirty="0"/>
              <a:t>vztah platí pro dráhu volného pádu?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200" dirty="0"/>
              <a:t>Co je to princip nezávislosti pohybů?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200" dirty="0"/>
              <a:t>Jaký směr má rychlost HB při rovnoměrném pohybu po kružnici?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Jaká je velikost rychlosti HB při rovnoměrném pohybu po kružnici?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200" dirty="0" smtClean="0"/>
              <a:t>Co </a:t>
            </a:r>
            <a:r>
              <a:rPr lang="cs-CZ" sz="2200" dirty="0"/>
              <a:t>je to perioda? Jakou má jednotku?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Co je to frekvence? Jakou má jednotku?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200" dirty="0" smtClean="0"/>
              <a:t>Jaký </a:t>
            </a:r>
            <a:r>
              <a:rPr lang="cs-CZ" sz="2200" dirty="0"/>
              <a:t>vztah platí pro úhlovou dráhu? Vyjádřete vzorcem i slovně.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200" dirty="0"/>
              <a:t>Jaký vztah platí pro úhlovou rychlost? Vyjádřete vzorcem i slovně.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200" dirty="0" smtClean="0"/>
              <a:t>Jaká </a:t>
            </a:r>
            <a:r>
              <a:rPr lang="cs-CZ" sz="2200" dirty="0"/>
              <a:t>je velikost dostředivého zrychlení HB při rovnoměrném pohybu po kružnici</a:t>
            </a:r>
            <a:r>
              <a:rPr lang="cs-CZ" sz="2200" dirty="0" smtClean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200" dirty="0" smtClean="0"/>
              <a:t>Jaký </a:t>
            </a:r>
            <a:r>
              <a:rPr lang="cs-CZ" sz="2200" dirty="0"/>
              <a:t>směr má dostředivé zrychlení HB při rovnoměrném pohybu po kružnici</a:t>
            </a:r>
            <a:r>
              <a:rPr lang="cs-CZ" sz="2200" dirty="0" smtClean="0"/>
              <a:t>?</a:t>
            </a:r>
            <a:endParaRPr lang="cs-CZ" sz="2200" dirty="0"/>
          </a:p>
        </p:txBody>
      </p:sp>
      <p:sp>
        <p:nvSpPr>
          <p:cNvPr id="20483" name="Text Box 2058"/>
          <p:cNvSpPr txBox="1">
            <a:spLocks noChangeArrowheads="1"/>
          </p:cNvSpPr>
          <p:nvPr/>
        </p:nvSpPr>
        <p:spPr bwMode="auto">
          <a:xfrm>
            <a:off x="6640513" y="41687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2. KINEMATIKA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17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/>
        </p:nvSpPr>
        <p:spPr>
          <a:xfrm>
            <a:off x="5615946" y="4835968"/>
            <a:ext cx="3039271" cy="184904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837511" y="618380"/>
            <a:ext cx="3343001" cy="230271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2.2</a:t>
            </a:r>
            <a:r>
              <a:rPr lang="cs-CZ" dirty="0"/>
              <a:t>.	RYCHLOST </a:t>
            </a:r>
            <a:r>
              <a:rPr lang="cs-CZ" dirty="0" smtClean="0"/>
              <a:t>HMOTNÉHO BODU</a:t>
            </a:r>
            <a:endParaRPr lang="cs-CZ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9" name="Rectangle 26"/>
          <p:cNvSpPr>
            <a:spLocks noChangeArrowheads="1"/>
          </p:cNvSpPr>
          <p:nvPr/>
        </p:nvSpPr>
        <p:spPr bwMode="auto">
          <a:xfrm>
            <a:off x="124600" y="652592"/>
            <a:ext cx="9019400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2800" b="1" dirty="0">
                <a:latin typeface="+mn-lt"/>
              </a:rPr>
              <a:t>Okamžitá rychlost </a:t>
            </a:r>
            <a:r>
              <a:rPr lang="cs-CZ" sz="2400" dirty="0">
                <a:latin typeface="+mn-lt"/>
              </a:rPr>
              <a:t>– je vektorová </a:t>
            </a:r>
            <a:r>
              <a:rPr lang="cs-CZ" sz="2400" dirty="0" smtClean="0">
                <a:latin typeface="+mn-lt"/>
              </a:rPr>
              <a:t>veličina,</a:t>
            </a:r>
            <a:endParaRPr lang="cs-CZ" sz="2400" dirty="0">
              <a:latin typeface="+mn-lt"/>
            </a:endParaRPr>
          </a:p>
          <a:p>
            <a:r>
              <a:rPr lang="cs-CZ" sz="2400" dirty="0" smtClean="0">
                <a:latin typeface="+mn-lt"/>
              </a:rPr>
              <a:t>vyjadřuje </a:t>
            </a:r>
            <a:r>
              <a:rPr lang="cs-CZ" sz="2400" dirty="0">
                <a:latin typeface="+mn-lt"/>
              </a:rPr>
              <a:t>změnu polohy HB v </a:t>
            </a:r>
            <a:r>
              <a:rPr lang="cs-CZ" sz="2400" dirty="0" smtClean="0">
                <a:latin typeface="+mn-lt"/>
              </a:rPr>
              <a:t>čase</a:t>
            </a:r>
          </a:p>
          <a:p>
            <a:endParaRPr lang="cs-CZ" sz="2400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  <a:p>
            <a:r>
              <a:rPr lang="cs-CZ" sz="2400" dirty="0"/>
              <a:t/>
            </a:r>
            <a:br>
              <a:rPr lang="cs-CZ" sz="2400" dirty="0"/>
            </a:br>
            <a:r>
              <a:rPr lang="cs-CZ" sz="2400" b="1" dirty="0">
                <a:latin typeface="+mn-lt"/>
              </a:rPr>
              <a:t>Změna polohového </a:t>
            </a:r>
            <a:r>
              <a:rPr lang="cs-CZ" sz="2400" b="1" dirty="0" smtClean="0">
                <a:latin typeface="+mn-lt"/>
              </a:rPr>
              <a:t>vektoru r a</a:t>
            </a:r>
            <a:endParaRPr lang="cs-CZ" sz="2400" b="1" dirty="0">
              <a:latin typeface="+mn-lt"/>
            </a:endParaRPr>
          </a:p>
          <a:p>
            <a:r>
              <a:rPr lang="cs-CZ" sz="2400" b="1" dirty="0" smtClean="0">
                <a:latin typeface="+mn-lt"/>
              </a:rPr>
              <a:t>vektor rychlosti v mají </a:t>
            </a:r>
            <a:r>
              <a:rPr lang="cs-CZ" sz="2400" b="1" dirty="0">
                <a:latin typeface="+mn-lt"/>
              </a:rPr>
              <a:t>stejný </a:t>
            </a:r>
            <a:r>
              <a:rPr lang="cs-CZ" sz="2400" b="1" dirty="0" smtClean="0">
                <a:latin typeface="+mn-lt"/>
              </a:rPr>
              <a:t>směr.</a:t>
            </a:r>
            <a:endParaRPr lang="cs-CZ" sz="2400" b="1" dirty="0">
              <a:latin typeface="+mn-lt"/>
            </a:endParaRPr>
          </a:p>
          <a:p>
            <a:endParaRPr lang="cs-CZ" sz="2400" dirty="0" smtClean="0">
              <a:latin typeface="+mn-lt"/>
            </a:endParaRPr>
          </a:p>
          <a:p>
            <a:r>
              <a:rPr lang="cs-CZ" sz="2400" b="1" dirty="0" smtClean="0">
                <a:latin typeface="+mn-lt"/>
              </a:rPr>
              <a:t>velikost</a:t>
            </a:r>
            <a:r>
              <a:rPr lang="cs-CZ" sz="2400" dirty="0" smtClean="0">
                <a:latin typeface="+mn-lt"/>
              </a:rPr>
              <a:t> </a:t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je </a:t>
            </a:r>
            <a:r>
              <a:rPr lang="cs-CZ" sz="2400" dirty="0">
                <a:latin typeface="+mn-lt"/>
              </a:rPr>
              <a:t>definovaná jako průměrná rychlost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ve </a:t>
            </a:r>
            <a:r>
              <a:rPr lang="cs-CZ" sz="2400" dirty="0">
                <a:latin typeface="+mn-lt"/>
              </a:rPr>
              <a:t>velmi malém časovém </a:t>
            </a:r>
            <a:r>
              <a:rPr lang="cs-CZ" sz="2400" dirty="0" smtClean="0">
                <a:latin typeface="+mn-lt"/>
              </a:rPr>
              <a:t>intervalu</a:t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na </a:t>
            </a:r>
            <a:r>
              <a:rPr lang="cs-CZ" sz="2400" dirty="0">
                <a:latin typeface="+mn-lt"/>
              </a:rPr>
              <a:t>velmi malém úseku trajektorie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(</a:t>
            </a:r>
            <a:r>
              <a:rPr lang="cs-CZ" sz="2400" dirty="0" err="1">
                <a:latin typeface="+mn-lt"/>
              </a:rPr>
              <a:t>def</a:t>
            </a:r>
            <a:r>
              <a:rPr lang="cs-CZ" sz="2400" dirty="0">
                <a:latin typeface="+mn-lt"/>
              </a:rPr>
              <a:t>. pomocí změny polohového vektoru)</a:t>
            </a:r>
          </a:p>
          <a:p>
            <a:r>
              <a:rPr lang="cs-CZ" sz="2400" b="1" dirty="0" smtClean="0">
                <a:latin typeface="+mn-lt"/>
              </a:rPr>
              <a:t/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směr  </a:t>
            </a:r>
          </a:p>
          <a:p>
            <a:r>
              <a:rPr lang="cs-CZ" sz="2400" dirty="0" smtClean="0">
                <a:latin typeface="+mn-lt"/>
              </a:rPr>
              <a:t>tečny </a:t>
            </a:r>
            <a:r>
              <a:rPr lang="cs-CZ" sz="2400" dirty="0">
                <a:latin typeface="+mn-lt"/>
              </a:rPr>
              <a:t>k trajektorii HB  v daném </a:t>
            </a:r>
            <a:r>
              <a:rPr lang="cs-CZ" sz="2400" dirty="0" smtClean="0">
                <a:latin typeface="+mn-lt"/>
              </a:rPr>
              <a:t>bodě</a:t>
            </a:r>
          </a:p>
        </p:txBody>
      </p:sp>
      <p:pic>
        <p:nvPicPr>
          <p:cNvPr id="38914" name="Picture 2" descr="tečna k trajektor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16" y="5131054"/>
            <a:ext cx="2857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99665" y="747332"/>
            <a:ext cx="2923831" cy="2451790"/>
            <a:chOff x="7133" y="8864"/>
            <a:chExt cx="4605" cy="386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288" y="8955"/>
              <a:ext cx="3483" cy="2821"/>
              <a:chOff x="2226" y="10364"/>
              <a:chExt cx="2488" cy="1992"/>
            </a:xfrm>
          </p:grpSpPr>
          <p:pic>
            <p:nvPicPr>
              <p:cNvPr id="38917" name="Picture 5" descr="vektor okamžité rychlosti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6" y="10724"/>
                <a:ext cx="2488" cy="16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6" name="Objek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1782396"/>
                  </p:ext>
                </p:extLst>
              </p:nvPr>
            </p:nvGraphicFramePr>
            <p:xfrm>
              <a:off x="2711" y="11113"/>
              <a:ext cx="308" cy="4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531" name="Rovnice" r:id="rId6" imgW="152280" imgH="215640" progId="Equation.3">
                      <p:embed/>
                    </p:oleObj>
                  </mc:Choice>
                  <mc:Fallback>
                    <p:oleObj name="Rovnice" r:id="rId6" imgW="152280" imgH="215640" progId="Equation.3">
                      <p:embed/>
                      <p:pic>
                        <p:nvPicPr>
                          <p:cNvPr id="6" name="Objek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1" y="11113"/>
                            <a:ext cx="308" cy="43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k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3660471"/>
                  </p:ext>
                </p:extLst>
              </p:nvPr>
            </p:nvGraphicFramePr>
            <p:xfrm>
              <a:off x="3601" y="11383"/>
              <a:ext cx="308" cy="4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532" name="Rovnice" r:id="rId8" imgW="152280" imgH="215640" progId="Equation.3">
                      <p:embed/>
                    </p:oleObj>
                  </mc:Choice>
                  <mc:Fallback>
                    <p:oleObj name="Rovnice" r:id="rId8" imgW="152280" imgH="215640" progId="Equation.3">
                      <p:embed/>
                      <p:pic>
                        <p:nvPicPr>
                          <p:cNvPr id="7" name="Objek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1" y="11383"/>
                            <a:ext cx="308" cy="43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k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069620"/>
                  </p:ext>
                </p:extLst>
              </p:nvPr>
            </p:nvGraphicFramePr>
            <p:xfrm>
              <a:off x="3787" y="10364"/>
              <a:ext cx="461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533" name="Rovnice" r:id="rId10" imgW="228600" imgH="241300" progId="Equation.3">
                      <p:embed/>
                    </p:oleObj>
                  </mc:Choice>
                  <mc:Fallback>
                    <p:oleObj name="Rovnice" r:id="rId10" imgW="228600" imgH="241300" progId="Equation.3">
                      <p:embed/>
                      <p:pic>
                        <p:nvPicPr>
                          <p:cNvPr id="8" name="Objek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87" y="10364"/>
                            <a:ext cx="461" cy="48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k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0534705"/>
                  </p:ext>
                </p:extLst>
              </p:nvPr>
            </p:nvGraphicFramePr>
            <p:xfrm>
              <a:off x="4287" y="10873"/>
              <a:ext cx="307" cy="3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534" name="Rovnice" r:id="rId12" imgW="152280" imgH="164880" progId="Equation.3">
                      <p:embed/>
                    </p:oleObj>
                  </mc:Choice>
                  <mc:Fallback>
                    <p:oleObj name="Rovnice" r:id="rId12" imgW="152280" imgH="164880" progId="Equation.3">
                      <p:embed/>
                      <p:pic>
                        <p:nvPicPr>
                          <p:cNvPr id="9" name="Objek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7" y="10873"/>
                            <a:ext cx="307" cy="33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k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8962735"/>
                  </p:ext>
                </p:extLst>
              </p:nvPr>
            </p:nvGraphicFramePr>
            <p:xfrm>
              <a:off x="3155" y="10464"/>
              <a:ext cx="333" cy="3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535" name="Rovnice" r:id="rId14" imgW="164880" imgH="164880" progId="Equation.3">
                      <p:embed/>
                    </p:oleObj>
                  </mc:Choice>
                  <mc:Fallback>
                    <p:oleObj name="Rovnice" r:id="rId14" imgW="164880" imgH="164880" progId="Equation.3">
                      <p:embed/>
                      <p:pic>
                        <p:nvPicPr>
                          <p:cNvPr id="10" name="Objek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55" y="10464"/>
                            <a:ext cx="333" cy="33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38923" name="AutoShape 11"/>
            <p:cNvCxnSpPr>
              <a:cxnSpLocks noChangeShapeType="1"/>
            </p:cNvCxnSpPr>
            <p:nvPr/>
          </p:nvCxnSpPr>
          <p:spPr bwMode="auto">
            <a:xfrm>
              <a:off x="7223" y="11778"/>
              <a:ext cx="3972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4" name="AutoShape 12"/>
            <p:cNvCxnSpPr>
              <a:cxnSpLocks noChangeShapeType="1"/>
            </p:cNvCxnSpPr>
            <p:nvPr/>
          </p:nvCxnSpPr>
          <p:spPr bwMode="auto">
            <a:xfrm flipV="1">
              <a:off x="7583" y="8946"/>
              <a:ext cx="0" cy="303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Text Box 13"/>
            <p:cNvSpPr txBox="1">
              <a:spLocks noChangeArrowheads="1"/>
            </p:cNvSpPr>
            <p:nvPr/>
          </p:nvSpPr>
          <p:spPr bwMode="auto">
            <a:xfrm>
              <a:off x="10931" y="11895"/>
              <a:ext cx="807" cy="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x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7133" y="8864"/>
              <a:ext cx="807" cy="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y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230891"/>
              </p:ext>
            </p:extLst>
          </p:nvPr>
        </p:nvGraphicFramePr>
        <p:xfrm>
          <a:off x="3719918" y="1693720"/>
          <a:ext cx="1509249" cy="442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36" name="Rovnice" r:id="rId16" imgW="736560" imgH="215640" progId="Equation.3">
                  <p:embed/>
                </p:oleObj>
              </mc:Choice>
              <mc:Fallback>
                <p:oleObj name="Rovnice" r:id="rId16" imgW="736560" imgH="215640" progId="Equation.3">
                  <p:embed/>
                  <p:pic>
                    <p:nvPicPr>
                      <p:cNvPr id="11" name="Objek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918" y="1693720"/>
                        <a:ext cx="1509249" cy="4428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347850"/>
              </p:ext>
            </p:extLst>
          </p:nvPr>
        </p:nvGraphicFramePr>
        <p:xfrm>
          <a:off x="1295716" y="1500698"/>
          <a:ext cx="9921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37" name="Rovnice" r:id="rId18" imgW="507960" imgH="393480" progId="Equation.3">
                  <p:embed/>
                </p:oleObj>
              </mc:Choice>
              <mc:Fallback>
                <p:oleObj name="Rovnice" r:id="rId18" imgW="507960" imgH="39348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716" y="1500698"/>
                        <a:ext cx="992188" cy="768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168638"/>
              </p:ext>
            </p:extLst>
          </p:nvPr>
        </p:nvGraphicFramePr>
        <p:xfrm>
          <a:off x="7723447" y="5157362"/>
          <a:ext cx="287263" cy="348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38" name="Rovnice" r:id="rId20" imgW="177480" imgH="215640" progId="Equation.3">
                  <p:embed/>
                </p:oleObj>
              </mc:Choice>
              <mc:Fallback>
                <p:oleObj name="Rovnice" r:id="rId20" imgW="17748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447" y="5157362"/>
                        <a:ext cx="287263" cy="3488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779993"/>
              </p:ext>
            </p:extLst>
          </p:nvPr>
        </p:nvGraphicFramePr>
        <p:xfrm>
          <a:off x="7820285" y="6062237"/>
          <a:ext cx="284699" cy="348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39" name="Rovnice" r:id="rId22" imgW="177480" imgH="215640" progId="Equation.3">
                  <p:embed/>
                </p:oleObj>
              </mc:Choice>
              <mc:Fallback>
                <p:oleObj name="Rovnice" r:id="rId22" imgW="17748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0285" y="6062237"/>
                        <a:ext cx="284699" cy="3488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580511"/>
              </p:ext>
            </p:extLst>
          </p:nvPr>
        </p:nvGraphicFramePr>
        <p:xfrm>
          <a:off x="6716973" y="5276426"/>
          <a:ext cx="266744" cy="266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0" name="Rovnice" r:id="rId24" imgW="164880" imgH="164880" progId="Equation.3">
                  <p:embed/>
                </p:oleObj>
              </mc:Choice>
              <mc:Fallback>
                <p:oleObj name="Rovnice" r:id="rId24" imgW="16488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973" y="5276426"/>
                        <a:ext cx="266744" cy="2667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30833"/>
              </p:ext>
            </p:extLst>
          </p:nvPr>
        </p:nvGraphicFramePr>
        <p:xfrm>
          <a:off x="7136072" y="5649488"/>
          <a:ext cx="246225" cy="264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1" name="Rovnice" r:id="rId26" imgW="152280" imgH="164880" progId="Equation.3">
                  <p:embed/>
                </p:oleObj>
              </mc:Choice>
              <mc:Fallback>
                <p:oleObj name="Rovnice" r:id="rId26" imgW="152280" imgH="164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072" y="5649488"/>
                        <a:ext cx="246225" cy="2641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k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507330"/>
              </p:ext>
            </p:extLst>
          </p:nvPr>
        </p:nvGraphicFramePr>
        <p:xfrm>
          <a:off x="5069769" y="4155452"/>
          <a:ext cx="10160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2" name="Rovnice" r:id="rId28" imgW="520560" imgH="177480" progId="Equation.3">
                  <p:embed/>
                </p:oleObj>
              </mc:Choice>
              <mc:Fallback>
                <p:oleObj name="Rovnice" r:id="rId28" imgW="520560" imgH="17748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769" y="4155452"/>
                        <a:ext cx="1016000" cy="347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560680"/>
              </p:ext>
            </p:extLst>
          </p:nvPr>
        </p:nvGraphicFramePr>
        <p:xfrm>
          <a:off x="6555963" y="3636898"/>
          <a:ext cx="2022768" cy="88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43" name="Rovnice" r:id="rId30" imgW="990360" imgH="431640" progId="Equation.3">
                  <p:embed/>
                </p:oleObj>
              </mc:Choice>
              <mc:Fallback>
                <p:oleObj name="Rovnice" r:id="rId30" imgW="990360" imgH="431640" progId="Equation.3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555963" y="3636898"/>
                        <a:ext cx="2022768" cy="880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001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2.2</a:t>
            </a:r>
            <a:r>
              <a:rPr lang="cs-CZ" dirty="0"/>
              <a:t>.	RYCHLOST </a:t>
            </a:r>
            <a:r>
              <a:rPr lang="cs-CZ" dirty="0" smtClean="0"/>
              <a:t>HMOTNÉHO BODU</a:t>
            </a:r>
            <a:endParaRPr lang="cs-CZ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9" name="Rectangle 26"/>
          <p:cNvSpPr>
            <a:spLocks noChangeArrowheads="1"/>
          </p:cNvSpPr>
          <p:nvPr/>
        </p:nvSpPr>
        <p:spPr bwMode="auto">
          <a:xfrm>
            <a:off x="277000" y="1340768"/>
            <a:ext cx="9019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2800" b="1" dirty="0">
                <a:latin typeface="+mn-lt"/>
              </a:rPr>
              <a:t>Rozdělení pohybů podle rychlosti</a:t>
            </a:r>
            <a:r>
              <a:rPr lang="cs-CZ" sz="2800" b="1" dirty="0" smtClean="0">
                <a:latin typeface="+mn-lt"/>
              </a:rPr>
              <a:t>:</a:t>
            </a:r>
          </a:p>
          <a:p>
            <a:endParaRPr lang="cs-CZ" sz="2800" dirty="0">
              <a:latin typeface="+mn-lt"/>
            </a:endParaRPr>
          </a:p>
          <a:p>
            <a:pPr lvl="0"/>
            <a:r>
              <a:rPr lang="cs-CZ" sz="2800" b="1" dirty="0">
                <a:latin typeface="+mn-lt"/>
              </a:rPr>
              <a:t>rovnoměrný pohyb </a:t>
            </a:r>
            <a:endParaRPr lang="cs-CZ" sz="2800" b="1" dirty="0" smtClean="0">
              <a:latin typeface="+mn-lt"/>
            </a:endParaRPr>
          </a:p>
          <a:p>
            <a:pPr lvl="0">
              <a:tabLst>
                <a:tab pos="1254125" algn="l"/>
              </a:tabLst>
            </a:pPr>
            <a:r>
              <a:rPr lang="cs-CZ" sz="2800" dirty="0">
                <a:latin typeface="+mn-lt"/>
              </a:rPr>
              <a:t>	</a:t>
            </a:r>
            <a:r>
              <a:rPr lang="cs-CZ" sz="2800" dirty="0" smtClean="0">
                <a:latin typeface="+mn-lt"/>
              </a:rPr>
              <a:t>rychlost </a:t>
            </a:r>
            <a:r>
              <a:rPr lang="cs-CZ" sz="2800" dirty="0">
                <a:latin typeface="+mn-lt"/>
              </a:rPr>
              <a:t>je </a:t>
            </a:r>
            <a:r>
              <a:rPr lang="cs-CZ" sz="2800" dirty="0" smtClean="0">
                <a:latin typeface="+mn-lt"/>
              </a:rPr>
              <a:t>konstantní</a:t>
            </a:r>
            <a:br>
              <a:rPr lang="cs-CZ" sz="2800" dirty="0" smtClean="0">
                <a:latin typeface="+mn-lt"/>
              </a:rPr>
            </a:br>
            <a:endParaRPr lang="cs-CZ" sz="2800" dirty="0">
              <a:latin typeface="+mn-lt"/>
            </a:endParaRPr>
          </a:p>
          <a:p>
            <a:pPr lvl="0"/>
            <a:r>
              <a:rPr lang="cs-CZ" sz="2800" b="1" dirty="0">
                <a:latin typeface="+mn-lt"/>
              </a:rPr>
              <a:t>nerovnoměrný pohyb </a:t>
            </a:r>
            <a:endParaRPr lang="cs-CZ" sz="2800" b="1" dirty="0" smtClean="0">
              <a:latin typeface="+mn-lt"/>
            </a:endParaRPr>
          </a:p>
          <a:p>
            <a:pPr lvl="0">
              <a:tabLst>
                <a:tab pos="1254125" algn="l"/>
              </a:tabLst>
            </a:pPr>
            <a:r>
              <a:rPr lang="cs-CZ" sz="2800" dirty="0">
                <a:latin typeface="+mn-lt"/>
              </a:rPr>
              <a:t>	</a:t>
            </a:r>
            <a:r>
              <a:rPr lang="cs-CZ" sz="2800" dirty="0" smtClean="0">
                <a:latin typeface="+mn-lt"/>
              </a:rPr>
              <a:t>mění </a:t>
            </a:r>
            <a:r>
              <a:rPr lang="cs-CZ" sz="2800" dirty="0">
                <a:latin typeface="+mn-lt"/>
              </a:rPr>
              <a:t>se velikost rychlosti </a:t>
            </a:r>
            <a:r>
              <a:rPr lang="cs-CZ" sz="2800" dirty="0" smtClean="0">
                <a:latin typeface="+mn-lt"/>
              </a:rPr>
              <a:t/>
            </a:r>
            <a:br>
              <a:rPr lang="cs-CZ" sz="2800" dirty="0" smtClean="0">
                <a:latin typeface="+mn-lt"/>
              </a:rPr>
            </a:br>
            <a:endParaRPr lang="cs-CZ" sz="2800" dirty="0">
              <a:latin typeface="+mn-lt"/>
            </a:endParaRPr>
          </a:p>
          <a:p>
            <a:pPr>
              <a:tabLst>
                <a:tab pos="1254125" algn="l"/>
              </a:tabLst>
            </a:pPr>
            <a:r>
              <a:rPr lang="cs-CZ" sz="2800" dirty="0" smtClean="0">
                <a:latin typeface="+mn-lt"/>
              </a:rPr>
              <a:t>	(</a:t>
            </a:r>
            <a:r>
              <a:rPr lang="cs-CZ" sz="2800" dirty="0">
                <a:latin typeface="+mn-lt"/>
              </a:rPr>
              <a:t>při křivočarém pohybu se mění i směr</a:t>
            </a:r>
            <a:r>
              <a:rPr lang="cs-CZ" sz="2800" dirty="0" smtClean="0">
                <a:latin typeface="+mn-lt"/>
              </a:rPr>
              <a:t>)</a:t>
            </a:r>
            <a:endParaRPr lang="cs-CZ" sz="2800" dirty="0">
              <a:latin typeface="+mn-lt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603925"/>
              </p:ext>
            </p:extLst>
          </p:nvPr>
        </p:nvGraphicFramePr>
        <p:xfrm>
          <a:off x="5148064" y="2420888"/>
          <a:ext cx="205422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1" name="Rovnice" r:id="rId4" imgW="634680" imgH="177480" progId="Equation.3">
                  <p:embed/>
                </p:oleObj>
              </mc:Choice>
              <mc:Fallback>
                <p:oleObj name="Rovnice" r:id="rId4" imgW="634680" imgH="177480" progId="Equation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420888"/>
                        <a:ext cx="2054225" cy="573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412313"/>
              </p:ext>
            </p:extLst>
          </p:nvPr>
        </p:nvGraphicFramePr>
        <p:xfrm>
          <a:off x="5652120" y="3789040"/>
          <a:ext cx="20129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2" name="Rovnice" r:id="rId6" imgW="622080" imgH="177480" progId="Equation.3">
                  <p:embed/>
                </p:oleObj>
              </mc:Choice>
              <mc:Fallback>
                <p:oleObj name="Rovnice" r:id="rId6" imgW="622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789040"/>
                        <a:ext cx="2012950" cy="573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628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4572000" y="3546564"/>
            <a:ext cx="4345836" cy="259767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2.3.</a:t>
            </a:r>
            <a:r>
              <a:rPr lang="cs-CZ" dirty="0"/>
              <a:t>	ROVNOMĚRNÝ </a:t>
            </a:r>
            <a:r>
              <a:rPr lang="cs-CZ" dirty="0" smtClean="0"/>
              <a:t>POHYB</a:t>
            </a:r>
            <a:endParaRPr lang="cs-CZ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18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9" name="Rectangle 26"/>
          <p:cNvSpPr>
            <a:spLocks noChangeArrowheads="1"/>
          </p:cNvSpPr>
          <p:nvPr/>
        </p:nvSpPr>
        <p:spPr bwMode="auto">
          <a:xfrm>
            <a:off x="124600" y="651076"/>
            <a:ext cx="9019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tabLst>
                <a:tab pos="3857625" algn="l"/>
              </a:tabLst>
            </a:pPr>
            <a:r>
              <a:rPr lang="cs-CZ" sz="2400" b="1" dirty="0" smtClean="0">
                <a:latin typeface="+mn-lt"/>
              </a:rPr>
              <a:t>Nejjednodušším rovnoměrným pohybem </a:t>
            </a:r>
            <a:r>
              <a:rPr lang="cs-CZ" sz="2400" dirty="0" smtClean="0">
                <a:latin typeface="+mn-lt"/>
              </a:rPr>
              <a:t>je </a:t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	 pohyb rovnoměrný přímočarý.</a:t>
            </a:r>
          </a:p>
          <a:p>
            <a:r>
              <a:rPr lang="cs-CZ" sz="2400" b="1" dirty="0" smtClean="0">
                <a:latin typeface="+mn-lt"/>
              </a:rPr>
              <a:t>Trajektorií</a:t>
            </a:r>
            <a:r>
              <a:rPr lang="cs-CZ" sz="2400" dirty="0" smtClean="0">
                <a:latin typeface="+mn-lt"/>
              </a:rPr>
              <a:t> </a:t>
            </a:r>
          </a:p>
          <a:p>
            <a:pPr>
              <a:tabLst>
                <a:tab pos="1254125" algn="l"/>
              </a:tabLst>
            </a:pPr>
            <a:r>
              <a:rPr lang="cs-CZ" sz="2400" dirty="0">
                <a:latin typeface="+mn-lt"/>
              </a:rPr>
              <a:t>	</a:t>
            </a:r>
            <a:r>
              <a:rPr lang="cs-CZ" sz="2400" dirty="0" smtClean="0">
                <a:latin typeface="+mn-lt"/>
              </a:rPr>
              <a:t>je </a:t>
            </a:r>
            <a:r>
              <a:rPr lang="cs-CZ" sz="2400" dirty="0">
                <a:latin typeface="+mn-lt"/>
              </a:rPr>
              <a:t>část přímky.</a:t>
            </a:r>
          </a:p>
          <a:p>
            <a:r>
              <a:rPr lang="cs-CZ" sz="2400" dirty="0">
                <a:latin typeface="+mn-lt"/>
              </a:rPr>
              <a:t> </a:t>
            </a:r>
          </a:p>
          <a:p>
            <a:r>
              <a:rPr lang="cs-CZ" sz="2400" b="1" dirty="0">
                <a:latin typeface="+mn-lt"/>
              </a:rPr>
              <a:t>Velikost</a:t>
            </a:r>
            <a:r>
              <a:rPr lang="cs-CZ" sz="2400" dirty="0">
                <a:latin typeface="+mn-lt"/>
              </a:rPr>
              <a:t> okamžité rychlosti je </a:t>
            </a: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u </a:t>
            </a:r>
            <a:r>
              <a:rPr lang="cs-CZ" sz="2400" dirty="0">
                <a:latin typeface="+mn-lt"/>
              </a:rPr>
              <a:t>tohoto pohybu rovna průměrné rychlosti</a:t>
            </a:r>
            <a:r>
              <a:rPr lang="cs-CZ" sz="2400" dirty="0" smtClean="0">
                <a:latin typeface="+mn-lt"/>
              </a:rPr>
              <a:t>:</a:t>
            </a:r>
          </a:p>
          <a:p>
            <a:r>
              <a:rPr lang="cs-CZ" sz="2400" dirty="0">
                <a:latin typeface="+mn-lt"/>
              </a:rPr>
              <a:t/>
            </a:r>
            <a:br>
              <a:rPr lang="cs-CZ" sz="2400" dirty="0">
                <a:latin typeface="+mn-lt"/>
              </a:rPr>
            </a:br>
            <a:r>
              <a:rPr lang="cs-CZ" sz="2400" dirty="0" smtClean="0">
                <a:latin typeface="+mn-lt"/>
              </a:rPr>
              <a:t/>
            </a:r>
            <a:br>
              <a:rPr lang="cs-CZ" sz="2400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Graf </a:t>
            </a:r>
            <a:r>
              <a:rPr lang="cs-CZ" sz="2400" b="1" dirty="0">
                <a:latin typeface="+mn-lt"/>
              </a:rPr>
              <a:t>závislosti velikosti </a:t>
            </a:r>
            <a:br>
              <a:rPr lang="cs-CZ" sz="2400" b="1" dirty="0">
                <a:latin typeface="+mn-lt"/>
              </a:rPr>
            </a:br>
            <a:r>
              <a:rPr lang="cs-CZ" sz="2400" b="1" dirty="0">
                <a:latin typeface="+mn-lt"/>
              </a:rPr>
              <a:t>rychlosti na čase </a:t>
            </a: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(polopřímka rovnoběžná 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s časovou osou).</a:t>
            </a:r>
          </a:p>
          <a:p>
            <a:endParaRPr lang="cs-CZ" sz="2400" dirty="0" smtClean="0">
              <a:latin typeface="+mn-lt"/>
            </a:endParaRPr>
          </a:p>
          <a:p>
            <a:r>
              <a:rPr lang="cs-CZ" sz="2400" dirty="0">
                <a:latin typeface="+mn-lt"/>
              </a:rPr>
              <a:t>Pro dráhu </a:t>
            </a:r>
            <a:r>
              <a:rPr lang="cs-CZ" sz="2400" dirty="0" smtClean="0">
                <a:latin typeface="+mn-lt"/>
              </a:rPr>
              <a:t>platí</a:t>
            </a:r>
            <a:endParaRPr lang="cs-CZ" sz="2400" dirty="0">
              <a:latin typeface="+mn-lt"/>
            </a:endParaRP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708627"/>
              </p:ext>
            </p:extLst>
          </p:nvPr>
        </p:nvGraphicFramePr>
        <p:xfrm>
          <a:off x="5914325" y="2386154"/>
          <a:ext cx="2604215" cy="877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7" name="Rovnice" r:id="rId4" imgW="1282680" imgH="431640" progId="Equation.3">
                  <p:embed/>
                </p:oleObj>
              </mc:Choice>
              <mc:Fallback>
                <p:oleObj name="Rovnice" r:id="rId4" imgW="1282680" imgH="43164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4325" y="2386154"/>
                        <a:ext cx="2604215" cy="8771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133512"/>
              </p:ext>
            </p:extLst>
          </p:nvPr>
        </p:nvGraphicFramePr>
        <p:xfrm>
          <a:off x="2267744" y="5869544"/>
          <a:ext cx="17160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8" name="Rovnice" r:id="rId6" imgW="1015920" imgH="228600" progId="Equation.3">
                  <p:embed/>
                </p:oleObj>
              </mc:Choice>
              <mc:Fallback>
                <p:oleObj name="Rovnice" r:id="rId6" imgW="1015920" imgH="228600" progId="Equation.3">
                  <p:embed/>
                  <p:pic>
                    <p:nvPicPr>
                      <p:cNvPr id="17" name="Objek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5869544"/>
                        <a:ext cx="1716087" cy="387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4645639" y="3657667"/>
            <a:ext cx="4169801" cy="2405552"/>
            <a:chOff x="2130" y="1239"/>
            <a:chExt cx="5688" cy="3462"/>
          </a:xfrm>
        </p:grpSpPr>
        <p:pic>
          <p:nvPicPr>
            <p:cNvPr id="38933" name="Picture 21" descr="rovnoměrný pohyb graf rychlosti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" y="1658"/>
              <a:ext cx="4631" cy="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0" name="Objek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0565116"/>
                </p:ext>
              </p:extLst>
            </p:nvPr>
          </p:nvGraphicFramePr>
          <p:xfrm>
            <a:off x="2130" y="1239"/>
            <a:ext cx="793" cy="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9" name="Rovnice" r:id="rId9" imgW="368280" imgH="393480" progId="Equation.3">
                    <p:embed/>
                  </p:oleObj>
                </mc:Choice>
                <mc:Fallback>
                  <p:oleObj name="Rovnice" r:id="rId9" imgW="368280" imgH="393480" progId="Equation.3">
                    <p:embed/>
                    <p:pic>
                      <p:nvPicPr>
                        <p:cNvPr id="20" name="Objek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0" y="1239"/>
                          <a:ext cx="793" cy="8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k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9742679"/>
                </p:ext>
              </p:extLst>
            </p:nvPr>
          </p:nvGraphicFramePr>
          <p:xfrm>
            <a:off x="7413" y="3661"/>
            <a:ext cx="405" cy="1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0" name="Rovnice" r:id="rId11" imgW="152280" imgH="393480" progId="Equation.3">
                    <p:embed/>
                  </p:oleObj>
                </mc:Choice>
                <mc:Fallback>
                  <p:oleObj name="Rovnice" r:id="rId11" imgW="152280" imgH="393480" progId="Equation.3">
                    <p:embed/>
                    <p:pic>
                      <p:nvPicPr>
                        <p:cNvPr id="21" name="Objek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3" y="3661"/>
                          <a:ext cx="405" cy="10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k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0955273"/>
                </p:ext>
              </p:extLst>
            </p:nvPr>
          </p:nvGraphicFramePr>
          <p:xfrm>
            <a:off x="4278" y="2962"/>
            <a:ext cx="1465" cy="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1" name="Rovnice" r:id="rId13" imgW="444240" imgH="152280" progId="Equation.3">
                    <p:embed/>
                  </p:oleObj>
                </mc:Choice>
                <mc:Fallback>
                  <p:oleObj name="Rovnice" r:id="rId13" imgW="444240" imgH="152280" progId="Equation.3">
                    <p:embed/>
                    <p:pic>
                      <p:nvPicPr>
                        <p:cNvPr id="22" name="Objek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8" y="2962"/>
                          <a:ext cx="1465" cy="50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96021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ročník 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2030</Words>
  <Application>Microsoft Office PowerPoint</Application>
  <PresentationFormat>Předvádění na obrazovce (4:3)</PresentationFormat>
  <Paragraphs>916</Paragraphs>
  <Slides>62</Slides>
  <Notes>36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70" baseType="lpstr">
      <vt:lpstr>Arial</vt:lpstr>
      <vt:lpstr>Calibri</vt:lpstr>
      <vt:lpstr>Cambria Math</vt:lpstr>
      <vt:lpstr>Palatino Linotype</vt:lpstr>
      <vt:lpstr>Times New Roman</vt:lpstr>
      <vt:lpstr>2ročník prezentace</vt:lpstr>
      <vt:lpstr>Motiv systému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Orel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Monika Bouchalová</dc:creator>
  <cp:lastModifiedBy>Bouchalová Monika</cp:lastModifiedBy>
  <cp:revision>139</cp:revision>
  <dcterms:created xsi:type="dcterms:W3CDTF">2012-10-30T16:55:39Z</dcterms:created>
  <dcterms:modified xsi:type="dcterms:W3CDTF">2017-12-04T13:16:29Z</dcterms:modified>
</cp:coreProperties>
</file>